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0"/>
  </p:notesMasterIdLst>
  <p:sldIdLst>
    <p:sldId id="256" r:id="rId5"/>
    <p:sldId id="2580" r:id="rId6"/>
    <p:sldId id="2579" r:id="rId7"/>
    <p:sldId id="262" r:id="rId8"/>
    <p:sldId id="264" r:id="rId9"/>
    <p:sldId id="259" r:id="rId10"/>
    <p:sldId id="258" r:id="rId11"/>
    <p:sldId id="257" r:id="rId12"/>
    <p:sldId id="2574" r:id="rId13"/>
    <p:sldId id="260" r:id="rId14"/>
    <p:sldId id="2575" r:id="rId15"/>
    <p:sldId id="2576" r:id="rId16"/>
    <p:sldId id="261" r:id="rId17"/>
    <p:sldId id="263" r:id="rId18"/>
    <p:sldId id="257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34E6125-73E7-FBE4-6711-F9006E12567D}" name="Haylie Kohn" initials="HK" userId="S::hkohn@nutrition.org::68e8d30a-465e-450d-bd84-78270fa507d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6"/>
    <a:srgbClr val="A4CA4B"/>
    <a:srgbClr val="0088C1"/>
    <a:srgbClr val="7DCA4B"/>
    <a:srgbClr val="0066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540A45-798A-4C41-8410-6A4A8AF04DBA}" type="datetimeFigureOut">
              <a:t>7/14/26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889385-B9B4-42AF-A415-20E0EE6B81A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318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889385-B9B4-42AF-A415-20E0EE6B81A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462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889385-B9B4-42AF-A415-20E0EE6B81A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497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889385-B9B4-42AF-A415-20E0EE6B81A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31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text on a white background&#10;&#10;Description automatically generated">
            <a:extLst>
              <a:ext uri="{FF2B5EF4-FFF2-40B4-BE49-F238E27FC236}">
                <a16:creationId xmlns:a16="http://schemas.microsoft.com/office/drawing/2014/main" id="{3A8B67DC-ADD6-F6DA-499E-A90D7770E9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84" b="27027"/>
          <a:stretch/>
        </p:blipFill>
        <p:spPr>
          <a:xfrm>
            <a:off x="6252518" y="0"/>
            <a:ext cx="5939482" cy="50044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text on a white background&#10;&#10;Description automatically generated">
            <a:extLst>
              <a:ext uri="{FF2B5EF4-FFF2-40B4-BE49-F238E27FC236}">
                <a16:creationId xmlns:a16="http://schemas.microsoft.com/office/drawing/2014/main" id="{EBBFCC8D-6A6C-C686-AE45-8382E78A69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27"/>
          <a:stretch/>
        </p:blipFill>
        <p:spPr>
          <a:xfrm>
            <a:off x="0" y="0"/>
            <a:ext cx="12192000" cy="500448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88C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6091" y="717372"/>
            <a:ext cx="10239817" cy="3033486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5300" b="1" i="1" dirty="0">
                <a:solidFill>
                  <a:schemeClr val="accent1"/>
                </a:solidFill>
                <a:highlight>
                  <a:srgbClr val="FFFFFF"/>
                </a:highlight>
                <a:ea typeface="+mj-lt"/>
                <a:cs typeface="+mj-lt"/>
              </a:rPr>
              <a:t>American Society for Nutrition</a:t>
            </a:r>
            <a:br>
              <a:rPr lang="en-US" sz="5300" b="1" i="1" dirty="0">
                <a:solidFill>
                  <a:schemeClr val="accent1"/>
                </a:solidFill>
                <a:highlight>
                  <a:srgbClr val="FFFFFF"/>
                </a:highlight>
                <a:ea typeface="+mj-lt"/>
                <a:cs typeface="+mj-lt"/>
              </a:rPr>
            </a:br>
            <a:r>
              <a:rPr lang="en-US" sz="5300" b="1" i="1" dirty="0">
                <a:solidFill>
                  <a:schemeClr val="accent1"/>
                </a:solidFill>
                <a:highlight>
                  <a:srgbClr val="FFFFFF"/>
                </a:highlight>
                <a:ea typeface="+mj-lt"/>
                <a:cs typeface="+mj-lt"/>
              </a:rPr>
              <a:t>2026  Business Meeting</a:t>
            </a:r>
            <a:br>
              <a:rPr lang="en-US" sz="4400" b="1" i="1" dirty="0">
                <a:solidFill>
                  <a:schemeClr val="accent1"/>
                </a:solidFill>
                <a:highlight>
                  <a:srgbClr val="FFFFFF"/>
                </a:highlight>
                <a:ea typeface="+mj-lt"/>
                <a:cs typeface="+mj-lt"/>
              </a:rPr>
            </a:br>
            <a:endParaRPr lang="en-US" sz="4400" b="1" i="1" dirty="0">
              <a:solidFill>
                <a:schemeClr val="accent1"/>
              </a:solidFill>
            </a:endParaRPr>
          </a:p>
        </p:txBody>
      </p:sp>
      <p:pic>
        <p:nvPicPr>
          <p:cNvPr id="5" name="Picture 4" descr="A logo with black letters and blue and green circle&#10;&#10;Description automatically generated">
            <a:extLst>
              <a:ext uri="{FF2B5EF4-FFF2-40B4-BE49-F238E27FC236}">
                <a16:creationId xmlns:a16="http://schemas.microsoft.com/office/drawing/2014/main" id="{83FEAB78-A529-986C-3F5F-E9777D7DA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486" y="3880515"/>
            <a:ext cx="1901399" cy="2173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BA19C-D0F7-2638-D3F4-C9F923B95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831" y="1507359"/>
            <a:ext cx="12042154" cy="51840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500" dirty="0"/>
              <a:t>Re-engage more basic science and translational scientists in ASN and recruit members from relevant organizations and partners:</a:t>
            </a:r>
          </a:p>
          <a:p>
            <a:pPr>
              <a:lnSpc>
                <a:spcPct val="100000"/>
              </a:lnSpc>
            </a:pPr>
            <a:r>
              <a:rPr lang="en-US" sz="2500" b="1" dirty="0"/>
              <a:t>Topical conferences in collaboration with ANDP </a:t>
            </a:r>
          </a:p>
          <a:p>
            <a:pPr lvl="1">
              <a:lnSpc>
                <a:spcPct val="100000"/>
              </a:lnSpc>
            </a:pPr>
            <a:r>
              <a:rPr lang="en-US" sz="2100" dirty="0"/>
              <a:t>Nutrition conferences at ANDP institutions, co-sponsored by ASN  </a:t>
            </a:r>
          </a:p>
          <a:p>
            <a:pPr lvl="1">
              <a:lnSpc>
                <a:spcPct val="100000"/>
              </a:lnSpc>
            </a:pPr>
            <a:r>
              <a:rPr lang="en-US" sz="2500" dirty="0"/>
              <a:t>Conference co-sponsored by ASN, at OSU: </a:t>
            </a:r>
            <a:r>
              <a:rPr lang="en-US" sz="2500" dirty="0">
                <a:solidFill>
                  <a:schemeClr val="accent1"/>
                </a:solidFill>
              </a:rPr>
              <a:t>22nd Russell Klein Nutrition Research Symposium (March 31, 2026, Columbus, OH)</a:t>
            </a:r>
          </a:p>
          <a:p>
            <a:pPr>
              <a:lnSpc>
                <a:spcPct val="120000"/>
              </a:lnSpc>
            </a:pPr>
            <a:r>
              <a:rPr lang="en-US" sz="2500" b="1" dirty="0"/>
              <a:t>Regional &amp; global conferences co-sponsored with our partners (John)</a:t>
            </a:r>
            <a:r>
              <a:rPr lang="en-US" sz="2500" dirty="0"/>
              <a:t>:</a:t>
            </a:r>
          </a:p>
          <a:p>
            <a:pPr lvl="1">
              <a:lnSpc>
                <a:spcPct val="120000"/>
              </a:lnSpc>
            </a:pPr>
            <a:r>
              <a:rPr lang="en-US" sz="2500" dirty="0"/>
              <a:t>SMNSE, ENA, TOS, and NACAN (North American Chinese Association for Nutrition)</a:t>
            </a:r>
          </a:p>
          <a:p>
            <a:pPr>
              <a:lnSpc>
                <a:spcPct val="120000"/>
              </a:lnSpc>
            </a:pPr>
            <a:endParaRPr lang="en-US" sz="2800" dirty="0"/>
          </a:p>
          <a:p>
            <a:pPr marL="457200" lvl="1" indent="0">
              <a:lnSpc>
                <a:spcPct val="120000"/>
              </a:lnSpc>
              <a:buNone/>
            </a:pPr>
            <a:endParaRPr lang="en-US" sz="280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1C828F2-63E2-12C8-609B-C3A1A1742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78" y="201002"/>
            <a:ext cx="11355754" cy="1325563"/>
          </a:xfrm>
        </p:spPr>
        <p:txBody>
          <a:bodyPr>
            <a:normAutofit/>
          </a:bodyPr>
          <a:lstStyle/>
          <a:p>
            <a:r>
              <a:rPr lang="en-US" sz="3400" dirty="0"/>
              <a:t>4. Organizing regional conferences and workshops on specific topics related to nutrition</a:t>
            </a:r>
          </a:p>
        </p:txBody>
      </p:sp>
    </p:spTree>
    <p:extLst>
      <p:ext uri="{BB962C8B-B14F-4D97-AF65-F5344CB8AC3E}">
        <p14:creationId xmlns:p14="http://schemas.microsoft.com/office/powerpoint/2010/main" val="191964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DC6B0-6546-B800-211B-A87F67571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AFDAD-E0A0-859D-5303-7688B272DA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487" y="645888"/>
            <a:ext cx="11565025" cy="6212111"/>
          </a:xfrm>
        </p:spPr>
        <p:txBody>
          <a:bodyPr vert="horz" lIns="91440" tIns="45720" rIns="91440" bIns="45720" rtlCol="0" anchor="t">
            <a:noAutofit/>
          </a:bodyPr>
          <a:lstStyle/>
          <a:p>
            <a:pPr fontAlgn="base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600" dirty="0"/>
              <a:t>Impressive abstract submissions and registration for NUTRITION 2026</a:t>
            </a:r>
          </a:p>
          <a:p>
            <a:pPr fontAlgn="base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600" dirty="0"/>
              <a:t>New awards through the ASN Foundation</a:t>
            </a:r>
          </a:p>
          <a:p>
            <a:pPr fontAlgn="base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600" dirty="0"/>
              <a:t>New virtual membership mentoring platform </a:t>
            </a:r>
          </a:p>
          <a:p>
            <a:pPr fontAlgn="base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600" dirty="0"/>
              <a:t>Partnership with multiple organizations to support nutrition science, evidence-based nutrition, early career members, and overall impact (Bangladesh, ME, South Asia, UNICEF)</a:t>
            </a:r>
          </a:p>
          <a:p>
            <a:pPr fontAlgn="base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600" dirty="0"/>
              <a:t> Friends of ONR (Office of Nutrition Research)</a:t>
            </a:r>
          </a:p>
          <a:p>
            <a:pPr fontAlgn="base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600" dirty="0"/>
              <a:t>LANTERN</a:t>
            </a:r>
            <a:endParaRPr lang="en-US" sz="2600" b="1" dirty="0"/>
          </a:p>
          <a:p>
            <a:pPr fontAlgn="base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600" dirty="0"/>
              <a:t>Support LANTERN proposed action plan on rigor in designing animal diets Successful partnership and collaboration with ASNF </a:t>
            </a:r>
          </a:p>
          <a:p>
            <a:pPr fontAlgn="base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600" dirty="0">
                <a:solidFill>
                  <a:srgbClr val="242424"/>
                </a:solidFill>
                <a:latin typeface="Aptos" panose="020B0004020202020204" pitchFamily="34" charset="0"/>
              </a:rPr>
              <a:t>ASN Centennial Planning</a:t>
            </a:r>
          </a:p>
          <a:p>
            <a:pPr fontAlgn="base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600" dirty="0">
                <a:solidFill>
                  <a:srgbClr val="242424"/>
                </a:solidFill>
                <a:latin typeface="Aptos" panose="020B0004020202020204" pitchFamily="34" charset="0"/>
              </a:rPr>
              <a:t>Record breaking engagement of Sustaining Partners </a:t>
            </a:r>
            <a:endParaRPr lang="en-US" sz="2600" b="1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338E0C8-7B73-4701-4FE1-BE0FF2C37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136" y="0"/>
            <a:ext cx="10515600" cy="934398"/>
          </a:xfrm>
        </p:spPr>
        <p:txBody>
          <a:bodyPr>
            <a:normAutofit/>
          </a:bodyPr>
          <a:lstStyle/>
          <a:p>
            <a:pPr lvl="0" fontAlgn="base"/>
            <a:r>
              <a:rPr lang="en-US" sz="3400" dirty="0"/>
              <a:t>Other remarkable ASN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978578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0D8DF-4B76-7110-3DBA-54A268EE8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35" y="156877"/>
            <a:ext cx="11542944" cy="960922"/>
          </a:xfrm>
        </p:spPr>
        <p:txBody>
          <a:bodyPr>
            <a:normAutofit/>
          </a:bodyPr>
          <a:lstStyle/>
          <a:p>
            <a:r>
              <a:rPr lang="en-US" sz="3400" dirty="0"/>
              <a:t>Impactful Achievements in Clinical Nutrition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A0CB1-03A4-9F12-3E65-3532CAC2A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718" y="1272567"/>
            <a:ext cx="11722564" cy="6062011"/>
          </a:xfrm>
        </p:spPr>
        <p:txBody>
          <a:bodyPr vert="horz" lIns="91440" tIns="45720" rIns="91440" bIns="45720" rtlCol="0" anchor="t">
            <a:no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en-US" sz="2000" dirty="0"/>
              <a:t>New Physician GEM  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en-US" sz="2000" dirty="0"/>
              <a:t>WHO New ICD Code for Undernutrition in Clinical Settings for Adults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en-US" sz="2000" dirty="0"/>
              <a:t>National Board of Physician Nutrition Specialists (NBPNS)</a:t>
            </a:r>
          </a:p>
          <a:p>
            <a:pPr marL="0" indent="0" fontAlgn="base">
              <a:lnSpc>
                <a:spcPct val="150000"/>
              </a:lnSpc>
              <a:spcBef>
                <a:spcPts val="0"/>
              </a:spcBef>
              <a:buNone/>
            </a:pPr>
            <a:endParaRPr lang="en-US" sz="2000" dirty="0"/>
          </a:p>
          <a:p>
            <a:pPr fontAlgn="base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The Centers for Medicare and Medicaid Services (CMS) recently approved a Medicare physician specialty code for Physician Nutrition Specialist after ASN advocacy:</a:t>
            </a:r>
          </a:p>
          <a:p>
            <a:pPr lvl="1" fontAlgn="bas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latin typeface="Aptos" panose="020B0004020202020204" pitchFamily="34" charset="0"/>
              </a:rPr>
              <a:t>A </a:t>
            </a:r>
            <a:r>
              <a:rPr lang="en-US" sz="2000" b="1" dirty="0">
                <a:latin typeface="Aptos" panose="020B0004020202020204" pitchFamily="34" charset="0"/>
              </a:rPr>
              <a:t>huge policy win </a:t>
            </a:r>
            <a:r>
              <a:rPr lang="en-US" sz="2000" dirty="0">
                <a:latin typeface="Aptos" panose="020B0004020202020204" pitchFamily="34" charset="0"/>
              </a:rPr>
              <a:t>for patients/physicians who will get reimbursed for nutrition care</a:t>
            </a:r>
          </a:p>
          <a:p>
            <a:pPr lvl="1" fontAlgn="bas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latin typeface="Aptos" panose="020B0004020202020204" pitchFamily="34" charset="0"/>
              </a:rPr>
              <a:t>Elevates the ASN-affiliated NBPNS to attract more MDs </a:t>
            </a:r>
            <a:r>
              <a:rPr lang="en-US" sz="2000" dirty="0">
                <a:latin typeface="Aptos" panose="020B0004020202020204" pitchFamily="34" charset="0"/>
              </a:rPr>
              <a:t>to obtain this credential  </a:t>
            </a:r>
            <a:endParaRPr lang="en-US" sz="2000" i="1" u="sng" dirty="0">
              <a:latin typeface="Aptos" panose="020B0004020202020204" pitchFamily="34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n-US" sz="2000" i="1" u="sng" dirty="0">
                <a:latin typeface="Aptos"/>
              </a:rPr>
              <a:t>Process</a:t>
            </a:r>
            <a:r>
              <a:rPr lang="en-US" sz="2000" dirty="0">
                <a:latin typeface="Aptos"/>
              </a:rPr>
              <a:t>: </a:t>
            </a:r>
            <a:r>
              <a:rPr lang="en-US" sz="2000" b="1" dirty="0">
                <a:latin typeface="Aptos"/>
              </a:rPr>
              <a:t>(1) </a:t>
            </a:r>
            <a:r>
              <a:rPr lang="en-US" sz="2000" dirty="0">
                <a:latin typeface="Aptos"/>
              </a:rPr>
              <a:t>new specialty code is assigned, and appropriate system changes are made; </a:t>
            </a:r>
            <a:r>
              <a:rPr lang="en-US" sz="2000" b="1" dirty="0">
                <a:latin typeface="Aptos"/>
              </a:rPr>
              <a:t>(2)</a:t>
            </a:r>
            <a:r>
              <a:rPr lang="en-US" sz="2000" dirty="0">
                <a:latin typeface="Aptos"/>
              </a:rPr>
              <a:t> implementation, may take up to a year; </a:t>
            </a:r>
            <a:r>
              <a:rPr lang="en-US" sz="2000" b="1" dirty="0">
                <a:latin typeface="Aptos"/>
              </a:rPr>
              <a:t>(3) </a:t>
            </a:r>
            <a:r>
              <a:rPr lang="en-US" sz="2000" dirty="0">
                <a:latin typeface="Aptos"/>
              </a:rPr>
              <a:t>PNS in general medicine, internal medicine, surgery, pediatrics, and anesthesiology may bill for nutrition services</a:t>
            </a:r>
          </a:p>
        </p:txBody>
      </p:sp>
    </p:spTree>
    <p:extLst>
      <p:ext uri="{BB962C8B-B14F-4D97-AF65-F5344CB8AC3E}">
        <p14:creationId xmlns:p14="http://schemas.microsoft.com/office/powerpoint/2010/main" val="217874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954C04D-772F-A072-E4D5-596E66392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24" y="0"/>
            <a:ext cx="10515600" cy="1325563"/>
          </a:xfrm>
        </p:spPr>
        <p:txBody>
          <a:bodyPr>
            <a:normAutofit/>
          </a:bodyPr>
          <a:lstStyle/>
          <a:p>
            <a:pPr lvl="0" fontAlgn="base"/>
            <a:r>
              <a:rPr lang="en-US" sz="3400" dirty="0"/>
              <a:t>Summary of ASN member Survey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68D716-A97D-D259-2FDD-FF56EC7510CC}"/>
              </a:ext>
            </a:extLst>
          </p:cNvPr>
          <p:cNvSpPr txBox="1"/>
          <p:nvPr/>
        </p:nvSpPr>
        <p:spPr>
          <a:xfrm>
            <a:off x="126124" y="1040511"/>
            <a:ext cx="12131019" cy="5555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/>
            <a:r>
              <a:rPr lang="en-US" sz="2500" b="0" i="0" dirty="0">
                <a:solidFill>
                  <a:srgbClr val="242424"/>
                </a:solidFill>
                <a:effectLst/>
                <a:latin typeface="Aptos"/>
              </a:rPr>
              <a:t>Distributed early in 2026; 382 responses received (6% response rate) </a:t>
            </a:r>
          </a:p>
          <a:p>
            <a:pPr marL="285750" marR="0" indent="-285750" algn="l">
              <a:buFont typeface="Arial" panose="020B0604020202020204" pitchFamily="34" charset="0"/>
              <a:buChar char="•"/>
            </a:pPr>
            <a:r>
              <a:rPr lang="en-US" sz="2500" b="1" dirty="0">
                <a:solidFill>
                  <a:srgbClr val="242424"/>
                </a:solidFill>
                <a:latin typeface="Aptos"/>
              </a:rPr>
              <a:t>Top benefits</a:t>
            </a:r>
            <a:r>
              <a:rPr lang="en-US" sz="2500" dirty="0">
                <a:solidFill>
                  <a:srgbClr val="242424"/>
                </a:solidFill>
                <a:latin typeface="Aptos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500" b="0" i="0" dirty="0">
                <a:solidFill>
                  <a:srgbClr val="242424"/>
                </a:solidFill>
                <a:effectLst/>
                <a:latin typeface="Aptos"/>
              </a:rPr>
              <a:t>Nutrition meetings, journals</a:t>
            </a:r>
            <a:r>
              <a:rPr lang="en-US" sz="2500" dirty="0">
                <a:solidFill>
                  <a:srgbClr val="242424"/>
                </a:solidFill>
                <a:latin typeface="Aptos"/>
              </a:rPr>
              <a:t> &amp; networking</a:t>
            </a:r>
            <a:endParaRPr lang="en-US" sz="2500" b="0" i="0" dirty="0">
              <a:solidFill>
                <a:srgbClr val="242424"/>
              </a:solidFill>
              <a:effectLst/>
              <a:latin typeface="Aptos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500" b="0" i="0" dirty="0">
                <a:solidFill>
                  <a:srgbClr val="242424"/>
                </a:solidFill>
                <a:effectLst/>
                <a:latin typeface="Aptos"/>
              </a:rPr>
              <a:t>Opportunities to contribute to the nutrition field</a:t>
            </a:r>
          </a:p>
          <a:p>
            <a:pPr lvl="1"/>
            <a:endParaRPr lang="en-US" sz="1500" dirty="0">
              <a:solidFill>
                <a:srgbClr val="242424"/>
              </a:solidFill>
              <a:latin typeface="Aptos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ptos"/>
              </a:rPr>
              <a:t>Top </a:t>
            </a:r>
            <a:r>
              <a:rPr lang="en-US" sz="2500" b="1" dirty="0">
                <a:solidFill>
                  <a:srgbClr val="242424"/>
                </a:solidFill>
                <a:latin typeface="Aptos"/>
              </a:rPr>
              <a:t>Challenges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solidFill>
                  <a:srgbClr val="242424"/>
                </a:solidFill>
                <a:latin typeface="Aptos"/>
              </a:rPr>
              <a:t>Lack of funding, publishing costs, misinformation</a:t>
            </a:r>
            <a:r>
              <a:rPr lang="en-US" sz="2500" b="0" i="0" dirty="0">
                <a:solidFill>
                  <a:srgbClr val="242424"/>
                </a:solidFill>
                <a:effectLst/>
                <a:latin typeface="Aptos"/>
              </a:rPr>
              <a:t>, and policy/regulatory barriers</a:t>
            </a:r>
            <a:endParaRPr lang="en-US" sz="2500" dirty="0">
              <a:solidFill>
                <a:srgbClr val="242424"/>
              </a:solidFill>
              <a:latin typeface="Aptos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500" b="0" i="0" u="sng" dirty="0">
                <a:solidFill>
                  <a:srgbClr val="242424"/>
                </a:solidFill>
                <a:effectLst/>
                <a:latin typeface="Aptos"/>
              </a:rPr>
              <a:t>Specific to early career members</a:t>
            </a:r>
            <a:r>
              <a:rPr lang="en-US" sz="2500" dirty="0">
                <a:solidFill>
                  <a:srgbClr val="242424"/>
                </a:solidFill>
                <a:latin typeface="Aptos"/>
              </a:rPr>
              <a:t>: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2500" b="0" i="0" dirty="0">
                <a:solidFill>
                  <a:srgbClr val="242424"/>
                </a:solidFill>
                <a:effectLst/>
                <a:latin typeface="Aptos"/>
              </a:rPr>
              <a:t>Finding a mentor, networking, finding collaborators, and job hunting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242424"/>
              </a:solidFill>
              <a:effectLst/>
              <a:uLnTx/>
              <a:uFillTx/>
              <a:latin typeface="Apto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ptos"/>
              </a:rPr>
              <a:t>Summary and Action Plan</a:t>
            </a:r>
            <a:r>
              <a:rPr lang="en-US" sz="2500" noProof="0" dirty="0">
                <a:solidFill>
                  <a:srgbClr val="242424"/>
                </a:solidFill>
                <a:latin typeface="Aptos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solidFill>
                  <a:srgbClr val="242424"/>
                </a:solidFill>
                <a:latin typeface="Aptos"/>
              </a:rPr>
              <a:t>Overall s</a:t>
            </a:r>
            <a:r>
              <a:rPr lang="en-US" sz="2500" b="0" i="0" dirty="0">
                <a:solidFill>
                  <a:srgbClr val="242424"/>
                </a:solidFill>
                <a:effectLst/>
                <a:latin typeface="Aptos"/>
              </a:rPr>
              <a:t>atisfaction with ASN membership experience [Top 5% in 501(c)(3)]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500" b="0" i="0" dirty="0">
                <a:solidFill>
                  <a:srgbClr val="242424"/>
                </a:solidFill>
                <a:effectLst/>
                <a:latin typeface="Aptos"/>
              </a:rPr>
              <a:t>Differences in needs/perceived benefits among different career stages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500" b="0" i="0" dirty="0">
                <a:solidFill>
                  <a:srgbClr val="242424"/>
                </a:solidFill>
                <a:effectLst/>
                <a:latin typeface="Aptos"/>
              </a:rPr>
              <a:t>ASN’s staff (membership/marketing) are using this insight to develop messaging approaches to engage current and recruit new members </a:t>
            </a:r>
          </a:p>
        </p:txBody>
      </p:sp>
    </p:spTree>
    <p:extLst>
      <p:ext uri="{BB962C8B-B14F-4D97-AF65-F5344CB8AC3E}">
        <p14:creationId xmlns:p14="http://schemas.microsoft.com/office/powerpoint/2010/main" val="346374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D3A14-D091-C253-7C77-B02E42A28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732" y="165601"/>
            <a:ext cx="10515600" cy="788404"/>
          </a:xfrm>
        </p:spPr>
        <p:txBody>
          <a:bodyPr>
            <a:normAutofit/>
          </a:bodyPr>
          <a:lstStyle/>
          <a:p>
            <a:r>
              <a:rPr lang="en-US" sz="4000" dirty="0"/>
              <a:t>Acknowledgments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E0D22D-2E9A-DE2E-7BE0-2A55E82DE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2485" y="288523"/>
            <a:ext cx="4499984" cy="79746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606D927-3EE5-8F43-4740-F21491B49E09}"/>
              </a:ext>
            </a:extLst>
          </p:cNvPr>
          <p:cNvSpPr txBox="1"/>
          <p:nvPr/>
        </p:nvSpPr>
        <p:spPr>
          <a:xfrm>
            <a:off x="236732" y="1060277"/>
            <a:ext cx="11851506" cy="550920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Dedicated </a:t>
            </a:r>
            <a:r>
              <a:rPr lang="en-US" sz="2200" b="1" dirty="0"/>
              <a:t>ASN members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Presidential line, Secretary, Treasurer, all BOD members </a:t>
            </a:r>
            <a:r>
              <a:rPr lang="en-US" sz="2200" dirty="0"/>
              <a:t>who have been my exceptional partners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All of the </a:t>
            </a:r>
            <a:r>
              <a:rPr lang="en-US" sz="2200" b="1" dirty="0"/>
              <a:t>GEM leaders, Committee chairs and members </a:t>
            </a:r>
            <a:r>
              <a:rPr lang="en-US" sz="2200" dirty="0"/>
              <a:t>who volunteer their time and expertise to advance the society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Our phenomenal </a:t>
            </a:r>
            <a:r>
              <a:rPr lang="en-US" sz="2200" b="1" dirty="0"/>
              <a:t>Editors, Associate Editors, Academic Editors </a:t>
            </a:r>
            <a:r>
              <a:rPr lang="en-US" sz="2200" dirty="0"/>
              <a:t>and the thousands of </a:t>
            </a:r>
            <a:r>
              <a:rPr lang="en-US" sz="2200" b="1" dirty="0"/>
              <a:t>volunteer reviewers </a:t>
            </a:r>
            <a:r>
              <a:rPr lang="en-US" sz="2200" dirty="0"/>
              <a:t>who help us publish all of the sound Nutrition science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One-of-a-kind Paul </a:t>
            </a:r>
            <a:r>
              <a:rPr lang="en-US" sz="2200" dirty="0"/>
              <a:t>for his stellar leadership of the Foundation, Felicia, and the ASNF Board of Trustees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 Our strategic alliance partners ( </a:t>
            </a:r>
            <a:r>
              <a:rPr lang="en-US" sz="2200" b="1" dirty="0"/>
              <a:t>ANDP, NBPNS, Sustaining Partners</a:t>
            </a:r>
            <a:r>
              <a:rPr lang="en-US" sz="2200" dirty="0"/>
              <a:t>), our partners in Government, Industry, Sister Nutrition/Health focused Organizations around the globe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Our </a:t>
            </a:r>
            <a:r>
              <a:rPr lang="en-US" sz="2200" b="1" dirty="0"/>
              <a:t>Exceptional ASN staff- led by another one-of-a-kind CEO, John</a:t>
            </a:r>
            <a:r>
              <a:rPr lang="en-US" sz="2200" dirty="0"/>
              <a:t>. Special call out to </a:t>
            </a:r>
            <a:r>
              <a:rPr lang="en-US" sz="2200" b="1" dirty="0"/>
              <a:t>extraordinary Erica and the whole ASN team</a:t>
            </a:r>
            <a:r>
              <a:rPr lang="en-US" sz="2200" dirty="0"/>
              <a:t> whose passion, dedication and exceptional enthusiasm to ASN is second to none “exceptional staff”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Sophia </a:t>
            </a:r>
            <a:r>
              <a:rPr lang="en-US" sz="2200" b="1" dirty="0">
                <a:latin typeface="Aptos"/>
                <a:cs typeface="Arial"/>
              </a:rPr>
              <a:t>Peña at TTU</a:t>
            </a:r>
            <a:r>
              <a:rPr lang="en-US" sz="2200" dirty="0"/>
              <a:t>, for being my rock, gatekeeper &amp; making sure everything is in order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Amazing husband, Hanna </a:t>
            </a:r>
            <a:r>
              <a:rPr lang="en-US" sz="2200" dirty="0"/>
              <a:t> for being my best support system and entertainer!</a:t>
            </a:r>
          </a:p>
        </p:txBody>
      </p:sp>
    </p:spTree>
    <p:extLst>
      <p:ext uri="{BB962C8B-B14F-4D97-AF65-F5344CB8AC3E}">
        <p14:creationId xmlns:p14="http://schemas.microsoft.com/office/powerpoint/2010/main" val="148722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0BB2F-2ABF-F840-A1A5-7FA0B3FAE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diverse professionals in a modern office setting, promoting community health information partnerships.&#10;&#10;AI-generated content may be incorrect.">
            <a:extLst>
              <a:ext uri="{FF2B5EF4-FFF2-40B4-BE49-F238E27FC236}">
                <a16:creationId xmlns:a16="http://schemas.microsoft.com/office/drawing/2014/main" id="{111B1701-EF21-7560-5C4C-843B6B3E97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67770" y="2411639"/>
            <a:ext cx="5110702" cy="3538624"/>
          </a:xfrm>
          <a:prstGeom prst="rect">
            <a:avLst/>
          </a:prstGeom>
        </p:spPr>
      </p:pic>
      <p:pic>
        <p:nvPicPr>
          <p:cNvPr id="7" name="Picture 6" descr="The image depicts a group of people seated at a dining table, with some enjoying a meal that includes a bowl of salad, and a few glasses of wine.&#10;&#10;AI-generated content may be incorrect.">
            <a:extLst>
              <a:ext uri="{FF2B5EF4-FFF2-40B4-BE49-F238E27FC236}">
                <a16:creationId xmlns:a16="http://schemas.microsoft.com/office/drawing/2014/main" id="{4E9B88ED-0EA8-F6BA-512F-708A27642E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20748" y="3409722"/>
            <a:ext cx="3508990" cy="27638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A6465DF-E5A2-CB7F-D355-BF58A6EF53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2445" y="255166"/>
            <a:ext cx="4499984" cy="79746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21B461-FBCB-1D4A-EEB2-B54B2461440B}"/>
              </a:ext>
            </a:extLst>
          </p:cNvPr>
          <p:cNvSpPr txBox="1"/>
          <p:nvPr/>
        </p:nvSpPr>
        <p:spPr>
          <a:xfrm>
            <a:off x="-20042" y="2280774"/>
            <a:ext cx="12795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/>
              <a:t>Istockphoto.com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028713B-EF8D-4581-F846-06C5C5E87B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2433" y="1277127"/>
            <a:ext cx="2877584" cy="26539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A00C615-DCCA-AFA3-20A1-8741AC3F01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50727" y="-242141"/>
            <a:ext cx="4420161" cy="3870533"/>
          </a:xfrm>
          <a:prstGeom prst="rect">
            <a:avLst/>
          </a:prstGeom>
        </p:spPr>
      </p:pic>
      <p:pic>
        <p:nvPicPr>
          <p:cNvPr id="6" name="Picture 5" descr="Three people are sitting in a cozy room, playing acoustic guitars while sitting on a carpeted floor.&#10;&#10;AI-generated content may be incorrect.">
            <a:extLst>
              <a:ext uri="{FF2B5EF4-FFF2-40B4-BE49-F238E27FC236}">
                <a16:creationId xmlns:a16="http://schemas.microsoft.com/office/drawing/2014/main" id="{CD8F620B-7AFF-2C68-EE13-EC46A937F6F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49308" y="1267486"/>
            <a:ext cx="2591892" cy="2653966"/>
          </a:xfrm>
          <a:prstGeom prst="rect">
            <a:avLst/>
          </a:prstGeom>
        </p:spPr>
      </p:pic>
      <p:pic>
        <p:nvPicPr>
          <p:cNvPr id="11" name="Picture 10" descr="A group of people stands together, smiling, inside a large, modern conference room with high ceilings and large windows.&#10;&#10;AI-generated content may be incorrect.">
            <a:extLst>
              <a:ext uri="{FF2B5EF4-FFF2-40B4-BE49-F238E27FC236}">
                <a16:creationId xmlns:a16="http://schemas.microsoft.com/office/drawing/2014/main" id="{5886478D-7D68-1BDF-FD52-7C36B38113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05212" y="4085770"/>
            <a:ext cx="3954435" cy="259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158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3E289-C380-11EF-5420-21448819F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4C3B7-D441-1081-EE5B-A841623677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2438" y="1784824"/>
            <a:ext cx="10304059" cy="1179171"/>
          </a:xfrm>
        </p:spPr>
        <p:txBody>
          <a:bodyPr>
            <a:norm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sz="3200" dirty="0" err="1">
                <a:highlight>
                  <a:srgbClr val="FFFFFF"/>
                </a:highlight>
                <a:ea typeface="+mj-lt"/>
                <a:cs typeface="+mj-lt"/>
              </a:rPr>
              <a:t>Naïma</a:t>
            </a:r>
            <a:r>
              <a:rPr lang="en-US" sz="3200" dirty="0">
                <a:highlight>
                  <a:srgbClr val="FFFFFF"/>
                </a:highlight>
                <a:ea typeface="+mj-lt"/>
                <a:cs typeface="+mj-lt"/>
              </a:rPr>
              <a:t> </a:t>
            </a:r>
            <a:r>
              <a:rPr lang="en-US" sz="3200" dirty="0" err="1">
                <a:highlight>
                  <a:srgbClr val="FFFFFF"/>
                </a:highlight>
                <a:ea typeface="+mj-lt"/>
                <a:cs typeface="+mj-lt"/>
              </a:rPr>
              <a:t>Moustaïd</a:t>
            </a:r>
            <a:r>
              <a:rPr lang="en-US" sz="3200" dirty="0">
                <a:highlight>
                  <a:srgbClr val="FFFFFF"/>
                </a:highlight>
                <a:ea typeface="+mj-lt"/>
                <a:cs typeface="+mj-lt"/>
              </a:rPr>
              <a:t>-Moussa</a:t>
            </a:r>
            <a:r>
              <a:rPr lang="en-US" sz="3200" b="1" dirty="0">
                <a:solidFill>
                  <a:srgbClr val="0088C1"/>
                </a:solidFill>
                <a:highlight>
                  <a:srgbClr val="FFFFFF"/>
                </a:highlight>
                <a:ea typeface="+mj-lt"/>
                <a:cs typeface="+mj-lt"/>
              </a:rPr>
              <a:t>, PhD, DFASN, FTOS, FAHA, FNAI</a:t>
            </a:r>
            <a:br>
              <a:rPr lang="en-US" sz="3200" b="1" dirty="0">
                <a:solidFill>
                  <a:srgbClr val="0088C1"/>
                </a:solidFill>
                <a:highlight>
                  <a:srgbClr val="FFFFFF"/>
                </a:highlight>
                <a:ea typeface="+mj-lt"/>
                <a:cs typeface="+mj-lt"/>
              </a:rPr>
            </a:br>
            <a:r>
              <a:rPr lang="en-US" sz="1200" b="1" dirty="0">
                <a:solidFill>
                  <a:schemeClr val="bg1"/>
                </a:solidFill>
                <a:highlight>
                  <a:srgbClr val="FFFFFF"/>
                </a:highlight>
                <a:ea typeface="+mj-lt"/>
                <a:cs typeface="+mj-lt"/>
              </a:rPr>
              <a:t>\</a:t>
            </a:r>
            <a:br>
              <a:rPr lang="en-US" sz="3200" b="1" dirty="0">
                <a:solidFill>
                  <a:srgbClr val="0088C1"/>
                </a:solidFill>
                <a:highlight>
                  <a:srgbClr val="FFFFFF"/>
                </a:highlight>
                <a:ea typeface="+mj-lt"/>
                <a:cs typeface="+mj-lt"/>
              </a:rPr>
            </a:br>
            <a:r>
              <a:rPr lang="en-US" sz="3200" b="1" i="1" dirty="0">
                <a:solidFill>
                  <a:srgbClr val="0088C1"/>
                </a:solidFill>
                <a:highlight>
                  <a:srgbClr val="FFFFFF"/>
                </a:highlight>
                <a:ea typeface="+mj-lt"/>
                <a:cs typeface="+mj-lt"/>
              </a:rPr>
              <a:t>ASN President</a:t>
            </a:r>
            <a:endParaRPr lang="en-US" sz="3200" b="1" i="1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C8D912-8F93-BDC1-E741-7F8ACACCB2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25829" y="3154635"/>
            <a:ext cx="10421134" cy="2270349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en-US" sz="2200" i="1" dirty="0">
                <a:solidFill>
                  <a:srgbClr val="1A1A16"/>
                </a:solidFill>
                <a:highlight>
                  <a:srgbClr val="FFFFFF"/>
                </a:highlight>
                <a:latin typeface="+mj-lt"/>
                <a:ea typeface="+mn-lt"/>
                <a:cs typeface="+mn-lt"/>
              </a:rPr>
              <a:t>Executive Director, Institute for One Health Innovation</a:t>
            </a:r>
          </a:p>
          <a:p>
            <a:pPr algn="l"/>
            <a:r>
              <a:rPr lang="en-US" sz="2200" i="1" dirty="0">
                <a:solidFill>
                  <a:srgbClr val="1A1A16"/>
                </a:solidFill>
                <a:highlight>
                  <a:srgbClr val="FFFFFF"/>
                </a:highlight>
                <a:latin typeface="+mj-lt"/>
                <a:ea typeface="+mn-lt"/>
                <a:cs typeface="+mn-lt"/>
              </a:rPr>
              <a:t>Horn Distinguished Professor of Nutrition &amp; One Health, TTU School of Veterinary Medicine</a:t>
            </a:r>
          </a:p>
          <a:p>
            <a:pPr algn="l"/>
            <a:r>
              <a:rPr lang="en-US" sz="2200" i="1" dirty="0">
                <a:solidFill>
                  <a:srgbClr val="1A1A16"/>
                </a:solidFill>
                <a:latin typeface="+mj-lt"/>
              </a:rPr>
              <a:t>Professor, Cell Biology &amp; Biochemistry, TTUHSC School of Medicine</a:t>
            </a:r>
          </a:p>
          <a:p>
            <a:pPr algn="l"/>
            <a:r>
              <a:rPr lang="en-US" sz="2200" i="1" dirty="0">
                <a:solidFill>
                  <a:srgbClr val="1A1A16"/>
                </a:solidFill>
                <a:latin typeface="+mj-lt"/>
              </a:rPr>
              <a:t>Texas Tech University (TTU) and Texas Tech health Sciences Center (TTUHSC)</a:t>
            </a:r>
          </a:p>
          <a:p>
            <a:pPr algn="l"/>
            <a:r>
              <a:rPr lang="en-US" sz="2200" i="1" dirty="0">
                <a:solidFill>
                  <a:srgbClr val="1A1A16"/>
                </a:solidFill>
                <a:latin typeface="+mj-lt"/>
              </a:rPr>
              <a:t>Lubbock, TX</a:t>
            </a:r>
          </a:p>
        </p:txBody>
      </p:sp>
      <p:pic>
        <p:nvPicPr>
          <p:cNvPr id="5" name="Picture 4" descr="A logo with black letters and blue and green circle&#10;&#10;Description automatically generated">
            <a:extLst>
              <a:ext uri="{FF2B5EF4-FFF2-40B4-BE49-F238E27FC236}">
                <a16:creationId xmlns:a16="http://schemas.microsoft.com/office/drawing/2014/main" id="{F475575E-0BE8-EA3E-76F3-D22783CFBD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96" y="1784824"/>
            <a:ext cx="1583500" cy="180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280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4F9BA-5342-F4A4-D521-C185FA0C2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438" y="494391"/>
            <a:ext cx="11721124" cy="910492"/>
          </a:xfrm>
        </p:spPr>
        <p:txBody>
          <a:bodyPr>
            <a:normAutofit/>
          </a:bodyPr>
          <a:lstStyle/>
          <a:p>
            <a:r>
              <a:rPr lang="en-US" sz="3600" dirty="0"/>
              <a:t>ASN 2028 Vision - Catalyzing the next centennial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772DB-F7AB-D112-2E90-B77C6BECD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783" y="1654174"/>
            <a:ext cx="11971217" cy="50983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Vision</a:t>
            </a:r>
            <a:r>
              <a:rPr lang="en-US" dirty="0"/>
              <a:t>: A Healthier World through Evidence-Based Nutrition</a:t>
            </a:r>
          </a:p>
          <a:p>
            <a:pPr marL="0" indent="0" algn="ctr">
              <a:buNone/>
            </a:pPr>
            <a:r>
              <a:rPr lang="en-US" b="1" dirty="0"/>
              <a:t>Mission</a:t>
            </a:r>
            <a:r>
              <a:rPr lang="en-US" dirty="0"/>
              <a:t>: Advance the Science, Education &amp; Practice of Nutrition</a:t>
            </a:r>
          </a:p>
          <a:p>
            <a:pPr marL="0" indent="0" algn="ctr">
              <a:buNone/>
            </a:pPr>
            <a:r>
              <a:rPr lang="en-US" b="1" dirty="0"/>
              <a:t>Strategic Priorities: Knowledge, Engagement and Impact</a:t>
            </a:r>
          </a:p>
          <a:p>
            <a:pPr algn="ctr"/>
            <a:endParaRPr lang="en-US" b="1" dirty="0"/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Knowledge</a:t>
            </a:r>
            <a:r>
              <a:rPr lang="en-US" dirty="0"/>
              <a:t>: Leader in science-based nutrition information to ultimately improve health around the world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Engagement</a:t>
            </a:r>
            <a:r>
              <a:rPr lang="en-US" dirty="0"/>
              <a:t>: with the nutrition science community and relevant stakeholders to improve health through nutrition science and practice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Impact</a:t>
            </a:r>
            <a:r>
              <a:rPr lang="en-US" b="1" dirty="0"/>
              <a:t>:</a:t>
            </a:r>
            <a:r>
              <a:rPr lang="en-US" dirty="0"/>
              <a:t> ASN will lead the world in advancing nutrition science policy and advocacy to improve public health</a:t>
            </a:r>
          </a:p>
        </p:txBody>
      </p:sp>
    </p:spTree>
    <p:extLst>
      <p:ext uri="{BB962C8B-B14F-4D97-AF65-F5344CB8AC3E}">
        <p14:creationId xmlns:p14="http://schemas.microsoft.com/office/powerpoint/2010/main" val="136312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45B2B-DCF1-6C99-E8C8-FE9511269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Presidential Vision: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09758-97EC-B0BD-B229-4A65E6ED2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8241"/>
            <a:ext cx="10515600" cy="2561818"/>
          </a:xfrm>
        </p:spPr>
        <p:txBody>
          <a:bodyPr>
            <a:normAutofit/>
          </a:bodyPr>
          <a:lstStyle/>
          <a:p>
            <a:pPr marL="0" lvl="0" indent="0" algn="ctr" fontAlgn="base">
              <a:lnSpc>
                <a:spcPct val="150000"/>
              </a:lnSpc>
              <a:buNone/>
            </a:pPr>
            <a:r>
              <a:rPr lang="en-US"/>
              <a:t>Expand and strengthen ASN reach and impact, through </a:t>
            </a:r>
            <a:r>
              <a:rPr lang="en-US" b="1"/>
              <a:t>global partnerships</a:t>
            </a:r>
            <a:r>
              <a:rPr lang="en-US"/>
              <a:t> and </a:t>
            </a:r>
            <a:r>
              <a:rPr lang="en-US" b="1"/>
              <a:t>One Health </a:t>
            </a:r>
            <a:r>
              <a:rPr lang="en-US"/>
              <a:t>approach connecting nutrition to food systems/agriculture and health</a:t>
            </a:r>
          </a:p>
        </p:txBody>
      </p:sp>
      <p:pic>
        <p:nvPicPr>
          <p:cNvPr id="6" name="Picture 5" descr="The image depicts a red apple with a stylized globe on its side, symbolizing the integration of global and local elements.&#10;&#10;AI-generated content may be incorrect.">
            <a:extLst>
              <a:ext uri="{FF2B5EF4-FFF2-40B4-BE49-F238E27FC236}">
                <a16:creationId xmlns:a16="http://schemas.microsoft.com/office/drawing/2014/main" id="{90091129-DD6B-505E-DDDD-48E317BC2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9072" y="3917659"/>
            <a:ext cx="3056928" cy="2802184"/>
          </a:xfrm>
          <a:prstGeom prst="rect">
            <a:avLst/>
          </a:prstGeom>
        </p:spPr>
      </p:pic>
      <p:pic>
        <p:nvPicPr>
          <p:cNvPr id="7" name="Picture 6" descr="A diagram of a family and a child&#10;&#10;AI-generated content may be incorrect.">
            <a:extLst>
              <a:ext uri="{FF2B5EF4-FFF2-40B4-BE49-F238E27FC236}">
                <a16:creationId xmlns:a16="http://schemas.microsoft.com/office/drawing/2014/main" id="{FB64C420-38A7-190E-C947-2CB43E083A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28" y="4107611"/>
            <a:ext cx="2987693" cy="256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092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4AFF7-96AD-5497-BA22-E493F6EDF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91B02-7C1F-9632-EFFA-0E250CF09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86" y="197345"/>
            <a:ext cx="10515600" cy="1325563"/>
          </a:xfrm>
        </p:spPr>
        <p:txBody>
          <a:bodyPr/>
          <a:lstStyle/>
          <a:p>
            <a:r>
              <a:rPr lang="en-US" dirty="0"/>
              <a:t>Presidential Priorities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863CF-D1C5-1EAB-157D-E3D8C4F3E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923" y="1711354"/>
            <a:ext cx="10515600" cy="4668181"/>
          </a:xfrm>
        </p:spPr>
        <p:txBody>
          <a:bodyPr>
            <a:normAutofit/>
          </a:bodyPr>
          <a:lstStyle/>
          <a:p>
            <a:pPr marL="514350" indent="-514350" fontAlgn="base">
              <a:buFont typeface="Arial" panose="020B0604020202020204" pitchFamily="34" charset="0"/>
              <a:buAutoNum type="arabicPeriod"/>
            </a:pPr>
            <a:r>
              <a:rPr lang="en-US" dirty="0"/>
              <a:t>Expanding ASN’s leadership role in advocacy, policy, and education in the US and globally to support its members</a:t>
            </a:r>
          </a:p>
          <a:p>
            <a:pPr marL="514350" lvl="0" indent="-514350" fontAlgn="base">
              <a:buAutoNum type="arabicPeriod"/>
            </a:pPr>
            <a:r>
              <a:rPr lang="en-US" dirty="0"/>
              <a:t>Broadening the scope of nutrition through the transdisciplinary paradigm/lens of One Health</a:t>
            </a:r>
          </a:p>
          <a:p>
            <a:pPr marL="514350" lvl="0" indent="-514350" fontAlgn="base">
              <a:buAutoNum type="arabicPeriod"/>
            </a:pPr>
            <a:r>
              <a:rPr lang="en-US" dirty="0"/>
              <a:t>Advancing ASN’s global connections and partnerships</a:t>
            </a:r>
          </a:p>
          <a:p>
            <a:pPr marL="514350" lvl="0" indent="-514350" fontAlgn="base">
              <a:buAutoNum type="arabicPeriod"/>
            </a:pPr>
            <a:r>
              <a:rPr lang="en-US" dirty="0"/>
              <a:t>Organizing regional conferences and workshops on specific topics related to basic and translational nutrition</a:t>
            </a:r>
          </a:p>
          <a:p>
            <a:pPr marL="514350" lvl="0" indent="-514350" fontAlgn="base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612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355443-3BDF-3E00-52D0-6C24104B4C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249" y="1302939"/>
            <a:ext cx="11327233" cy="346908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Historical record-breaking ASN membership with </a:t>
            </a:r>
            <a:r>
              <a:rPr lang="en-US" sz="2400" dirty="0">
                <a:solidFill>
                  <a:srgbClr val="FF0000"/>
                </a:solidFill>
              </a:rPr>
              <a:t>over 9,000 members</a:t>
            </a:r>
            <a:endParaRPr lang="en-US" sz="2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Partnership with ANDP/ASNF: Presidential scholarships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Global partnerships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Response to various federal policies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Promote/share ASN work/expertise with federal agencies (NIH &amp; USDA visits; Friends of ONR coalition)</a:t>
            </a:r>
            <a:endParaRPr lang="en-US" sz="240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035913D-9743-919C-F55A-F79D9C6C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23" y="277882"/>
            <a:ext cx="12264549" cy="1025057"/>
          </a:xfrm>
        </p:spPr>
        <p:txBody>
          <a:bodyPr>
            <a:noAutofit/>
          </a:bodyPr>
          <a:lstStyle/>
          <a:p>
            <a:pPr lvl="0" fontAlgn="base"/>
            <a:r>
              <a:rPr lang="en-US" sz="3400" dirty="0"/>
              <a:t>1. Expanding ASN’s leadership role in advocacy, policy &amp; education to support its members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E1261A-EF9C-1CDB-E3C2-AECA59B627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48" y="4112380"/>
            <a:ext cx="2626035" cy="19641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C79275-7A27-DA82-7FBE-E6134336B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8464" y="4112380"/>
            <a:ext cx="2531086" cy="19185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BE450B5-C2D9-298C-946B-B01400A8B9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6315" y="4101278"/>
            <a:ext cx="2439712" cy="19789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3F8EB0C-ADB0-96B4-6989-D575E34868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365" y="4101278"/>
            <a:ext cx="2057135" cy="197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13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E3E39-69B9-78EA-2244-15B112999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368" y="42301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dirty="0"/>
              <a:t>2. Broadening the scope of nutrition through the transdisciplinary paradigm of One Health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76124-3677-448A-80BC-8E167772D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322" y="1253331"/>
            <a:ext cx="12013678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fontAlgn="base"/>
            <a:r>
              <a:rPr lang="en-US" sz="2400" dirty="0"/>
              <a:t>One Health JN special issue: due date Jul 31, 2026</a:t>
            </a:r>
          </a:p>
          <a:p>
            <a:pPr fontAlgn="base"/>
            <a:r>
              <a:rPr lang="en-US" sz="2400" dirty="0"/>
              <a:t>One Health presentations at </a:t>
            </a:r>
            <a:r>
              <a:rPr lang="en-US" sz="2400" b="1" dirty="0"/>
              <a:t>IUNS </a:t>
            </a:r>
            <a:r>
              <a:rPr lang="en-US" sz="2400" dirty="0"/>
              <a:t>congress, </a:t>
            </a:r>
            <a:r>
              <a:rPr lang="en-US" sz="2400" b="1" dirty="0"/>
              <a:t>SMNSE</a:t>
            </a:r>
            <a:r>
              <a:rPr lang="en-US" sz="2400" dirty="0"/>
              <a:t> (Moroccan Society for Nutrition, Health &amp; Environment, the </a:t>
            </a:r>
            <a:r>
              <a:rPr lang="en-US" sz="2400" b="1" dirty="0"/>
              <a:t>2026</a:t>
            </a:r>
            <a:r>
              <a:rPr lang="en-US" sz="2400" dirty="0"/>
              <a:t> </a:t>
            </a:r>
            <a:r>
              <a:rPr lang="en-US" sz="2400" b="1" dirty="0"/>
              <a:t>Asian American Nutrition and Health Summit </a:t>
            </a:r>
            <a:r>
              <a:rPr lang="en-US" sz="2400" dirty="0"/>
              <a:t>(&gt;5,000 participants)</a:t>
            </a:r>
          </a:p>
          <a:p>
            <a:pPr fontAlgn="base"/>
            <a:r>
              <a:rPr lang="en-US" sz="2400" dirty="0"/>
              <a:t>One Health related programming at </a:t>
            </a:r>
            <a:r>
              <a:rPr lang="en-US" sz="2400" b="1" dirty="0"/>
              <a:t>Nutrition 2026</a:t>
            </a:r>
            <a:r>
              <a:rPr lang="en-US" sz="2400" dirty="0"/>
              <a:t>:  </a:t>
            </a:r>
          </a:p>
          <a:p>
            <a:pPr lvl="1" fontAlgn="base"/>
            <a:r>
              <a:rPr lang="en-US" dirty="0"/>
              <a:t>One Health abstract topics</a:t>
            </a:r>
          </a:p>
          <a:p>
            <a:pPr lvl="1" fontAlgn="base"/>
            <a:r>
              <a:rPr lang="en-US" dirty="0"/>
              <a:t>Presidential session on Global One Health, Food systems &amp; Nutrition  </a:t>
            </a:r>
          </a:p>
          <a:p>
            <a:pPr lvl="1" fontAlgn="base"/>
            <a:r>
              <a:rPr lang="en-US" dirty="0"/>
              <a:t>Exploring potential partnership with NAOHUN –  North America One Health University Network focused on One health </a:t>
            </a:r>
          </a:p>
          <a:p>
            <a:endParaRPr lang="en-US" dirty="0"/>
          </a:p>
        </p:txBody>
      </p:sp>
      <p:pic>
        <p:nvPicPr>
          <p:cNvPr id="4" name="Picture 3" descr="A diagram of a family and a child&#10;&#10;AI-generated content may be incorrect.">
            <a:extLst>
              <a:ext uri="{FF2B5EF4-FFF2-40B4-BE49-F238E27FC236}">
                <a16:creationId xmlns:a16="http://schemas.microsoft.com/office/drawing/2014/main" id="{850DB8BA-4B18-1ED4-EF8E-3F9E1B8C3C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94" y="4988880"/>
            <a:ext cx="1973151" cy="1691892"/>
          </a:xfrm>
          <a:prstGeom prst="rect">
            <a:avLst/>
          </a:prstGeom>
        </p:spPr>
      </p:pic>
      <p:pic>
        <p:nvPicPr>
          <p:cNvPr id="6" name="Picture 5" descr="The image shows a group of people gathered together, likely at an event, with a welcome message prominently displayed.&#10;&#10;AI-generated content may be incorrect.">
            <a:extLst>
              <a:ext uri="{FF2B5EF4-FFF2-40B4-BE49-F238E27FC236}">
                <a16:creationId xmlns:a16="http://schemas.microsoft.com/office/drawing/2014/main" id="{DFD81AD4-4177-FB14-7FA1-D6A077D182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693" y="4749422"/>
            <a:ext cx="7765926" cy="2013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20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B211F-4C90-B5BB-98CA-33601FA85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169" y="153192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dirty="0"/>
              <a:t>3. Advancing ASN’s global connections and partnerships</a:t>
            </a:r>
            <a:endParaRPr lang="en-US" sz="3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4C6CD-1864-BE6C-94D2-26B28B275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55503" y="1478755"/>
            <a:ext cx="12776638" cy="520638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lvl="1" indent="0" fontAlgn="base">
              <a:buNone/>
            </a:pPr>
            <a:r>
              <a:rPr lang="en-US" sz="2800" b="1" dirty="0"/>
              <a:t>	Goals are (1) </a:t>
            </a:r>
            <a:r>
              <a:rPr lang="en-US" sz="2800" dirty="0"/>
              <a:t>support nutrition science and evidence-based nutrition, and 	</a:t>
            </a:r>
            <a:r>
              <a:rPr lang="en-US" sz="2800" b="1" dirty="0"/>
              <a:t>(2) </a:t>
            </a:r>
            <a:r>
              <a:rPr lang="en-US" sz="2800" dirty="0"/>
              <a:t>enhance global nutrition knowledge, exchange, capacity building, 	networks &amp; opportunities for early career/ student members by:</a:t>
            </a:r>
            <a:endParaRPr lang="en-US" dirty="0"/>
          </a:p>
          <a:p>
            <a:pPr lvl="2" fontAlgn="base"/>
            <a:endParaRPr lang="en-US" sz="1100" dirty="0"/>
          </a:p>
          <a:p>
            <a:pPr lvl="2" fontAlgn="base"/>
            <a:r>
              <a:rPr lang="en-US" sz="2800" dirty="0"/>
              <a:t>Sharing ASN information (GEMs, </a:t>
            </a:r>
            <a:r>
              <a:rPr lang="en-US" sz="2800" i="1" dirty="0"/>
              <a:t>membership, publications, DISCOVER Nutrition, ASN Table</a:t>
            </a:r>
            <a:r>
              <a:rPr lang="en-US" sz="2800" dirty="0"/>
              <a:t>)</a:t>
            </a:r>
            <a:endParaRPr lang="en-US" sz="3200" dirty="0"/>
          </a:p>
          <a:p>
            <a:pPr lvl="2" fontAlgn="base"/>
            <a:r>
              <a:rPr lang="en-US" sz="2800" dirty="0"/>
              <a:t>Increasing ASN membership and global participation in Nutrition meetings</a:t>
            </a:r>
          </a:p>
          <a:p>
            <a:pPr lvl="2" fontAlgn="base"/>
            <a:r>
              <a:rPr lang="en-US" sz="2800" dirty="0"/>
              <a:t>Enhance ASN visibility, globally (IUNS, FANUS, SMNE, ENA, MENA, FEPANS, Asia)</a:t>
            </a:r>
          </a:p>
          <a:p>
            <a:pPr lvl="2" fontAlgn="base"/>
            <a:r>
              <a:rPr lang="en-US" sz="2800" u="sng" dirty="0"/>
              <a:t>Long term goal</a:t>
            </a:r>
            <a:r>
              <a:rPr lang="en-US" sz="2800" dirty="0"/>
              <a:t>: Develop strategic alliances through joint educational activities, mentoring, nutrition science funding, and policy/advocacy</a:t>
            </a:r>
          </a:p>
          <a:p>
            <a:pPr lvl="2" fontAlgn="base"/>
            <a:r>
              <a:rPr lang="en-US" sz="2800" dirty="0"/>
              <a:t>Expand interest and collaborations related to Nutrition, Food Systems &amp; One Health</a:t>
            </a:r>
          </a:p>
        </p:txBody>
      </p:sp>
    </p:spTree>
    <p:extLst>
      <p:ext uri="{BB962C8B-B14F-4D97-AF65-F5344CB8AC3E}">
        <p14:creationId xmlns:p14="http://schemas.microsoft.com/office/powerpoint/2010/main" val="2287299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751E1-8ED5-FF88-10D7-4D7F8D4CA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EFF42-EB2C-5E61-3096-83F16E888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655" y="-184154"/>
            <a:ext cx="11026254" cy="1325563"/>
          </a:xfrm>
        </p:spPr>
        <p:txBody>
          <a:bodyPr>
            <a:normAutofit/>
          </a:bodyPr>
          <a:lstStyle/>
          <a:p>
            <a:r>
              <a:rPr lang="en-US" sz="3400" dirty="0"/>
              <a:t>3. Advancing ASN’s global partnerships</a:t>
            </a:r>
            <a:endParaRPr lang="en-US" sz="3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3F9AE-68AD-5680-47CA-7AC4DF249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128" y="858661"/>
            <a:ext cx="11941788" cy="5944747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0" fontAlgn="base">
              <a:lnSpc>
                <a:spcPct val="100000"/>
              </a:lnSpc>
              <a:spcBef>
                <a:spcPts val="0"/>
              </a:spcBef>
            </a:pPr>
            <a:r>
              <a:rPr lang="en-US" sz="2400" b="1" dirty="0"/>
              <a:t>Moroccan Society for Nutrition Health &amp; Environment (SMNSE): </a:t>
            </a:r>
            <a:r>
              <a:rPr lang="en-US" sz="2400" dirty="0"/>
              <a:t>Signed MOU </a:t>
            </a:r>
          </a:p>
          <a:p>
            <a:pPr lvl="0" fontAlgn="base">
              <a:lnSpc>
                <a:spcPct val="100000"/>
              </a:lnSpc>
              <a:spcBef>
                <a:spcPts val="0"/>
              </a:spcBef>
            </a:pPr>
            <a:endParaRPr lang="en-US" sz="600" b="1" dirty="0"/>
          </a:p>
          <a:p>
            <a:pPr lvl="0" fontAlgn="base">
              <a:lnSpc>
                <a:spcPct val="100000"/>
              </a:lnSpc>
              <a:spcBef>
                <a:spcPts val="0"/>
              </a:spcBef>
            </a:pPr>
            <a:r>
              <a:rPr lang="en-US" sz="2400" b="1" dirty="0"/>
              <a:t>Emirates Nutrition Association (ENA)</a:t>
            </a:r>
            <a:r>
              <a:rPr lang="en-US" sz="2400" dirty="0"/>
              <a:t> – MOU signing in process</a:t>
            </a: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n-US" sz="2200" dirty="0"/>
              <a:t>Ongoing discussions: ENA Leadership &amp; MENA conferences</a:t>
            </a:r>
          </a:p>
          <a:p>
            <a:pPr fontAlgn="base">
              <a:lnSpc>
                <a:spcPct val="100000"/>
              </a:lnSpc>
              <a:spcBef>
                <a:spcPts val="0"/>
              </a:spcBef>
            </a:pPr>
            <a:endParaRPr lang="en-US" sz="600" b="1" dirty="0"/>
          </a:p>
          <a:p>
            <a:pPr fontAlgn="base">
              <a:lnSpc>
                <a:spcPct val="100000"/>
              </a:lnSpc>
              <a:spcBef>
                <a:spcPts val="0"/>
              </a:spcBef>
            </a:pPr>
            <a:r>
              <a:rPr lang="en-US" sz="2400" b="1" dirty="0"/>
              <a:t>The Obesity Society (TOS):  </a:t>
            </a:r>
            <a:r>
              <a:rPr lang="en-US" sz="2400" dirty="0"/>
              <a:t>Strategic alliance signed</a:t>
            </a:r>
          </a:p>
          <a:p>
            <a:pPr fontAlgn="base">
              <a:lnSpc>
                <a:spcPct val="100000"/>
              </a:lnSpc>
              <a:spcBef>
                <a:spcPts val="0"/>
              </a:spcBef>
            </a:pPr>
            <a:endParaRPr lang="en-US" sz="600" b="1" dirty="0"/>
          </a:p>
          <a:p>
            <a:pPr fontAlgn="base">
              <a:lnSpc>
                <a:spcPct val="100000"/>
              </a:lnSpc>
              <a:spcBef>
                <a:spcPts val="0"/>
              </a:spcBef>
            </a:pPr>
            <a:r>
              <a:rPr lang="en-US" sz="2400" b="1" dirty="0"/>
              <a:t>Society for Nutrition Education &amp; Behavior (SNEB): </a:t>
            </a: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Strategic alliance discussions in progress</a:t>
            </a:r>
          </a:p>
          <a:p>
            <a:pPr fontAlgn="base">
              <a:lnSpc>
                <a:spcPct val="100000"/>
              </a:lnSpc>
              <a:spcBef>
                <a:spcPts val="0"/>
              </a:spcBef>
            </a:pPr>
            <a:endParaRPr lang="en-US" sz="600" b="1" dirty="0"/>
          </a:p>
          <a:p>
            <a:pPr fontAlgn="base">
              <a:lnSpc>
                <a:spcPct val="100000"/>
              </a:lnSpc>
              <a:spcBef>
                <a:spcPts val="0"/>
              </a:spcBef>
            </a:pPr>
            <a:r>
              <a:rPr lang="en-US" sz="2400" b="1" dirty="0"/>
              <a:t>NASEM Food Nutrition and Agriculture (FNA) Program: </a:t>
            </a:r>
            <a:r>
              <a:rPr lang="en-US" sz="2400" dirty="0"/>
              <a:t>N26</a:t>
            </a:r>
          </a:p>
          <a:p>
            <a:pPr lvl="0" fontAlgn="base">
              <a:lnSpc>
                <a:spcPct val="100000"/>
              </a:lnSpc>
              <a:spcBef>
                <a:spcPts val="0"/>
              </a:spcBef>
            </a:pPr>
            <a:endParaRPr lang="en-US" sz="600" b="1" dirty="0"/>
          </a:p>
          <a:p>
            <a:pPr lvl="0" fontAlgn="base">
              <a:lnSpc>
                <a:spcPct val="100000"/>
              </a:lnSpc>
              <a:spcBef>
                <a:spcPts val="0"/>
              </a:spcBef>
            </a:pPr>
            <a:r>
              <a:rPr lang="en-US" sz="2400" b="1" dirty="0"/>
              <a:t>International Atomic Energy Agency (IAEA): </a:t>
            </a: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Ongoing discussion on partnership with IAEA to include relevant global societies</a:t>
            </a:r>
          </a:p>
          <a:p>
            <a:pPr fontAlgn="base">
              <a:lnSpc>
                <a:spcPct val="100000"/>
              </a:lnSpc>
              <a:spcBef>
                <a:spcPts val="0"/>
              </a:spcBef>
            </a:pPr>
            <a:endParaRPr lang="en-US" sz="600" b="1" dirty="0"/>
          </a:p>
          <a:p>
            <a:pPr fontAlgn="base">
              <a:lnSpc>
                <a:spcPct val="100000"/>
              </a:lnSpc>
              <a:spcBef>
                <a:spcPts val="0"/>
              </a:spcBef>
            </a:pPr>
            <a:r>
              <a:rPr lang="en-US" sz="2400" b="1" dirty="0"/>
              <a:t>Nutrition &amp; One Health strategic alliances:</a:t>
            </a: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n-US" sz="2200" u="sng" dirty="0"/>
              <a:t>Consultative Group on International Agricultural Research (CGIAR)</a:t>
            </a:r>
          </a:p>
          <a:p>
            <a:pPr lvl="2" fontAlgn="base">
              <a:lnSpc>
                <a:spcPct val="100000"/>
              </a:lnSpc>
              <a:spcBef>
                <a:spcPts val="0"/>
              </a:spcBef>
            </a:pPr>
            <a:r>
              <a:rPr lang="en-US" sz="2200" dirty="0"/>
              <a:t>ED is Co-guest editor JN special issue &amp; Keynote at N26 Presidential keynote</a:t>
            </a: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n-US" sz="2200" u="sng" dirty="0"/>
              <a:t>FAO and WHO</a:t>
            </a:r>
            <a:r>
              <a:rPr lang="en-US" sz="2200" dirty="0"/>
              <a:t>: N26 Presidential session panel</a:t>
            </a:r>
          </a:p>
          <a:p>
            <a:pPr fontAlgn="base">
              <a:lnSpc>
                <a:spcPct val="100000"/>
              </a:lnSpc>
              <a:spcBef>
                <a:spcPts val="0"/>
              </a:spcBef>
            </a:pPr>
            <a:endParaRPr lang="en-US" sz="600" b="1" dirty="0"/>
          </a:p>
          <a:p>
            <a:pPr fontAlgn="base">
              <a:lnSpc>
                <a:spcPct val="100000"/>
              </a:lnSpc>
              <a:spcBef>
                <a:spcPts val="0"/>
              </a:spcBef>
            </a:pPr>
            <a:r>
              <a:rPr lang="en-US" sz="2400" b="1" dirty="0"/>
              <a:t>Federation of African Nutrition Societies (FANUS), Nutrition Society of South Africa (NSSA) &amp; North American Chinese Association for Nutrition (NACAN) </a:t>
            </a:r>
            <a:endParaRPr lang="en-US" sz="2400" b="0" i="0" dirty="0">
              <a:solidFill>
                <a:srgbClr val="000000"/>
              </a:solidFill>
              <a:effectLst/>
              <a:latin typeface="Aptos"/>
            </a:endParaRPr>
          </a:p>
        </p:txBody>
      </p:sp>
      <p:pic>
        <p:nvPicPr>
          <p:cNvPr id="7" name="Picture 6" descr="A group of people stands around a table in a modern, stylish office with a mural on the wall and hanging pendant lights.&#10;&#10;AI-generated content may be incorrect.">
            <a:extLst>
              <a:ext uri="{FF2B5EF4-FFF2-40B4-BE49-F238E27FC236}">
                <a16:creationId xmlns:a16="http://schemas.microsoft.com/office/drawing/2014/main" id="{FBF62B24-BEF6-4A7E-A8B2-6C51268525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428" y="1665199"/>
            <a:ext cx="3224444" cy="23745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6F968C-DF43-82F6-8CE8-86CF9106E8FD}"/>
              </a:ext>
            </a:extLst>
          </p:cNvPr>
          <p:cNvSpPr txBox="1"/>
          <p:nvPr/>
        </p:nvSpPr>
        <p:spPr>
          <a:xfrm>
            <a:off x="9742582" y="4039713"/>
            <a:ext cx="16252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ASN/SMNSE</a:t>
            </a:r>
          </a:p>
        </p:txBody>
      </p:sp>
    </p:spTree>
    <p:extLst>
      <p:ext uri="{BB962C8B-B14F-4D97-AF65-F5344CB8AC3E}">
        <p14:creationId xmlns:p14="http://schemas.microsoft.com/office/powerpoint/2010/main" val="74271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0083C2"/>
      </a:accent1>
      <a:accent2>
        <a:srgbClr val="A8C431"/>
      </a:accent2>
      <a:accent3>
        <a:srgbClr val="FE4B1A"/>
      </a:accent3>
      <a:accent4>
        <a:srgbClr val="54C9F0"/>
      </a:accent4>
      <a:accent5>
        <a:srgbClr val="A02B93"/>
      </a:accent5>
      <a:accent6>
        <a:srgbClr val="C6DB65"/>
      </a:accent6>
      <a:hlink>
        <a:srgbClr val="0284C0"/>
      </a:hlink>
      <a:folHlink>
        <a:srgbClr val="074B6F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331E83106D314CB7EEE0423496182E" ma:contentTypeVersion="17" ma:contentTypeDescription="Create a new document." ma:contentTypeScope="" ma:versionID="fb6811f7167411a0901648e96b51cea0">
  <xsd:schema xmlns:xsd="http://www.w3.org/2001/XMLSchema" xmlns:xs="http://www.w3.org/2001/XMLSchema" xmlns:p="http://schemas.microsoft.com/office/2006/metadata/properties" xmlns:ns2="bc295077-f4d8-4c5c-be6e-2f969d9e0958" xmlns:ns3="d6633b93-dfed-4952-ab18-d0d7c52433dc" targetNamespace="http://schemas.microsoft.com/office/2006/metadata/properties" ma:root="true" ma:fieldsID="5e875d0e34766415d75e4cc9df3b8b77" ns2:_="" ns3:_="">
    <xsd:import namespace="bc295077-f4d8-4c5c-be6e-2f969d9e0958"/>
    <xsd:import namespace="d6633b93-dfed-4952-ab18-d0d7c52433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Status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295077-f4d8-4c5c-be6e-2f969d9e09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Status" ma:index="10" ma:displayName="Status" ma:default="Send to Manager" ma:description="Select the status for automated notification" ma:internalName="Status">
      <xsd:simpleType>
        <xsd:restriction base="dms:Unknown">
          <xsd:enumeration value="Send to Manager"/>
          <xsd:enumeration value="Send to Exec Team"/>
          <xsd:enumeration value="Send Back for Edits"/>
          <xsd:enumeration value="Approved"/>
          <xsd:enumeration value="In Progress"/>
        </xsd:restriction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b01d8565-bba2-4563-8403-ce5f9a72a6a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33b93-dfed-4952-ab18-d0d7c52433d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1a68e873-a5b5-429f-8d34-a8ff95c6dd0d}" ma:internalName="TaxCatchAll" ma:showField="CatchAllData" ma:web="d6633b93-dfed-4952-ab18-d0d7c52433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6633b93-dfed-4952-ab18-d0d7c52433dc" xsi:nil="true"/>
    <lcf76f155ced4ddcb4097134ff3c332f xmlns="bc295077-f4d8-4c5c-be6e-2f969d9e0958">
      <Terms xmlns="http://schemas.microsoft.com/office/infopath/2007/PartnerControls"/>
    </lcf76f155ced4ddcb4097134ff3c332f>
    <Status xmlns="bc295077-f4d8-4c5c-be6e-2f969d9e0958">Send to Manager</Statu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392337D-CBE3-4ABF-ADC0-1D2C237CD729}">
  <ds:schemaRefs>
    <ds:schemaRef ds:uri="bc295077-f4d8-4c5c-be6e-2f969d9e0958"/>
    <ds:schemaRef ds:uri="d6633b93-dfed-4952-ab18-d0d7c52433d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3463F5E-265D-4BC9-8463-E35B8EE48891}">
  <ds:schemaRefs>
    <ds:schemaRef ds:uri="284db72b-dd99-40fa-a466-60dbd9f53869"/>
    <ds:schemaRef ds:uri="bc295077-f4d8-4c5c-be6e-2f969d9e0958"/>
    <ds:schemaRef ds:uri="d6633b93-dfed-4952-ab18-d0d7c52433dc"/>
    <ds:schemaRef ds:uri="fb141421-b00d-4060-8b5f-f4ea4e94dd4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5E3B062-F04F-4F1C-8916-F147610377E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3152</TotalTime>
  <Words>1313</Words>
  <Application>Microsoft Macintosh PowerPoint</Application>
  <PresentationFormat>Widescreen</PresentationFormat>
  <Paragraphs>121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office theme</vt:lpstr>
      <vt:lpstr>American Society for Nutrition 2026  Business Meeting </vt:lpstr>
      <vt:lpstr>Naïma Moustaïd-Moussa, PhD, DFASN, FTOS, FAHA, FNAI \ ASN President</vt:lpstr>
      <vt:lpstr>ASN 2028 Vision - Catalyzing the next centennial</vt:lpstr>
      <vt:lpstr>Presidential Vision:</vt:lpstr>
      <vt:lpstr>Presidential Priorities</vt:lpstr>
      <vt:lpstr>1. Expanding ASN’s leadership role in advocacy, policy &amp; education to support its members</vt:lpstr>
      <vt:lpstr>2. Broadening the scope of nutrition through the transdisciplinary paradigm of One Health </vt:lpstr>
      <vt:lpstr>3. Advancing ASN’s global connections and partnerships</vt:lpstr>
      <vt:lpstr>3. Advancing ASN’s global partnerships</vt:lpstr>
      <vt:lpstr>4. Organizing regional conferences and workshops on specific topics related to nutrition</vt:lpstr>
      <vt:lpstr>Other remarkable ASN accomplishments</vt:lpstr>
      <vt:lpstr>Impactful Achievements in Clinical Nutrition</vt:lpstr>
      <vt:lpstr>Summary of ASN member Survey</vt:lpstr>
      <vt:lpstr>Acknowledgments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Erica Henze</dc:creator>
  <cp:lastModifiedBy>Amy Gavin</cp:lastModifiedBy>
  <cp:revision>110</cp:revision>
  <dcterms:created xsi:type="dcterms:W3CDTF">2026-02-23T15:49:07Z</dcterms:created>
  <dcterms:modified xsi:type="dcterms:W3CDTF">2026-07-16T14:36:43Z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0x0101007E331E83106D314CB7EEE0423496182E</vt:lpwstr>
  </property>
  <property fmtid="{D5CDD505-2E9C-101B-9397-08002B2CF9AE}" pid="3" name="MediaServiceImageTags">
    <vt:lpwstr/>
  </property>
</Properties>
</file>