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5"/>
  </p:notesMasterIdLst>
  <p:sldIdLst>
    <p:sldId id="256" r:id="rId5"/>
    <p:sldId id="262" r:id="rId6"/>
    <p:sldId id="260" r:id="rId7"/>
    <p:sldId id="2147140205" r:id="rId8"/>
    <p:sldId id="2147140225" r:id="rId9"/>
    <p:sldId id="2147140226" r:id="rId10"/>
    <p:sldId id="595" r:id="rId11"/>
    <p:sldId id="1120" r:id="rId12"/>
    <p:sldId id="2147140227" r:id="rId13"/>
    <p:sldId id="2147140228" r:id="rId14"/>
    <p:sldId id="2147140231" r:id="rId15"/>
    <p:sldId id="2147140232" r:id="rId16"/>
    <p:sldId id="2147140233" r:id="rId17"/>
    <p:sldId id="2147140234" r:id="rId18"/>
    <p:sldId id="593" r:id="rId19"/>
    <p:sldId id="1137" r:id="rId20"/>
    <p:sldId id="2147140235" r:id="rId21"/>
    <p:sldId id="719" r:id="rId22"/>
    <p:sldId id="674" r:id="rId23"/>
    <p:sldId id="673" r:id="rId24"/>
    <p:sldId id="2147140236" r:id="rId25"/>
    <p:sldId id="679" r:id="rId26"/>
    <p:sldId id="266" r:id="rId27"/>
    <p:sldId id="2147140237" r:id="rId28"/>
    <p:sldId id="2147140238" r:id="rId29"/>
    <p:sldId id="282" r:id="rId30"/>
    <p:sldId id="293" r:id="rId31"/>
    <p:sldId id="294" r:id="rId32"/>
    <p:sldId id="267" r:id="rId33"/>
    <p:sldId id="51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7EE11-C727-45B9-AAC0-03093AB7499A}" v="956" dt="2025-05-04T02:47:50.6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1004" y="4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2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8.6497890295358648E-2"/>
          <c:y val="5.2478134110787174E-2"/>
          <c:w val="0.89240506329113922"/>
          <c:h val="0.69970845481049559"/>
        </c:manualLayout>
      </c:layout>
      <c:bar3DChart>
        <c:barDir val="col"/>
        <c:grouping val="clustered"/>
        <c:varyColors val="0"/>
        <c:ser>
          <c:idx val="0"/>
          <c:order val="0"/>
          <c:tx>
            <c:strRef>
              <c:f>Sheet1!$A$2</c:f>
              <c:strCache>
                <c:ptCount val="1"/>
                <c:pt idx="0">
                  <c:v>% Interested</c:v>
                </c:pt>
              </c:strCache>
            </c:strRef>
          </c:tx>
          <c:spPr>
            <a:solidFill>
              <a:schemeClr val="accent1"/>
            </a:solidFill>
            <a:ln w="12674">
              <a:solidFill>
                <a:schemeClr val="tx1"/>
              </a:solidFill>
              <a:prstDash val="solid"/>
            </a:ln>
          </c:spPr>
          <c:invertIfNegative val="0"/>
          <c:cat>
            <c:strRef>
              <c:f>Sheet1!$B$1:$D$1</c:f>
              <c:strCache>
                <c:ptCount val="3"/>
                <c:pt idx="0">
                  <c:v>Diet</c:v>
                </c:pt>
                <c:pt idx="1">
                  <c:v>Exercise</c:v>
                </c:pt>
                <c:pt idx="2">
                  <c:v>Smoking Cessation</c:v>
                </c:pt>
              </c:strCache>
            </c:strRef>
          </c:cat>
          <c:val>
            <c:numRef>
              <c:f>Sheet1!$B$2:$D$2</c:f>
              <c:numCache>
                <c:formatCode>General</c:formatCode>
                <c:ptCount val="3"/>
                <c:pt idx="0">
                  <c:v>85</c:v>
                </c:pt>
                <c:pt idx="1">
                  <c:v>83</c:v>
                </c:pt>
                <c:pt idx="2">
                  <c:v>13</c:v>
                </c:pt>
              </c:numCache>
            </c:numRef>
          </c:val>
          <c:extLst>
            <c:ext xmlns:c16="http://schemas.microsoft.com/office/drawing/2014/chart" uri="{C3380CC4-5D6E-409C-BE32-E72D297353CC}">
              <c16:uniqueId val="{00000000-743D-40D6-AF23-7B7F5250F235}"/>
            </c:ext>
          </c:extLst>
        </c:ser>
        <c:dLbls>
          <c:showLegendKey val="0"/>
          <c:showVal val="0"/>
          <c:showCatName val="0"/>
          <c:showSerName val="0"/>
          <c:showPercent val="0"/>
          <c:showBubbleSize val="0"/>
        </c:dLbls>
        <c:gapWidth val="150"/>
        <c:gapDepth val="0"/>
        <c:shape val="box"/>
        <c:axId val="164756080"/>
        <c:axId val="1"/>
        <c:axId val="0"/>
      </c:bar3DChart>
      <c:catAx>
        <c:axId val="164756080"/>
        <c:scaling>
          <c:orientation val="minMax"/>
        </c:scaling>
        <c:delete val="0"/>
        <c:axPos val="b"/>
        <c:numFmt formatCode="General" sourceLinked="1"/>
        <c:majorTickMark val="out"/>
        <c:minorTickMark val="none"/>
        <c:tickLblPos val="low"/>
        <c:spPr>
          <a:ln w="3168">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00"/>
        </c:scaling>
        <c:delete val="0"/>
        <c:axPos val="l"/>
        <c:majorGridlines>
          <c:spPr>
            <a:ln w="3168">
              <a:solidFill>
                <a:schemeClr val="tx1"/>
              </a:solidFill>
              <a:prstDash val="solid"/>
            </a:ln>
          </c:spPr>
        </c:majorGridlines>
        <c:numFmt formatCode="General" sourceLinked="1"/>
        <c:majorTickMark val="out"/>
        <c:minorTickMark val="none"/>
        <c:tickLblPos val="nextTo"/>
        <c:spPr>
          <a:ln w="3168">
            <a:solidFill>
              <a:schemeClr val="tx1"/>
            </a:solidFill>
            <a:prstDash val="solid"/>
          </a:ln>
        </c:spPr>
        <c:txPr>
          <a:bodyPr rot="0" vert="horz"/>
          <a:lstStyle/>
          <a:p>
            <a:pPr>
              <a:defRPr sz="1048" b="1" i="0" u="none" strike="noStrike" baseline="0">
                <a:solidFill>
                  <a:schemeClr val="tx1"/>
                </a:solidFill>
                <a:latin typeface="Arial"/>
                <a:ea typeface="Arial"/>
                <a:cs typeface="Arial"/>
              </a:defRPr>
            </a:pPr>
            <a:endParaRPr lang="en-US"/>
          </a:p>
        </c:txPr>
        <c:crossAx val="164756080"/>
        <c:crosses val="autoZero"/>
        <c:crossBetween val="between"/>
      </c:valAx>
      <c:spPr>
        <a:noFill/>
        <a:ln w="25347">
          <a:noFill/>
        </a:ln>
      </c:spPr>
    </c:plotArea>
    <c:plotVisOnly val="1"/>
    <c:dispBlanksAs val="gap"/>
    <c:showDLblsOverMax val="0"/>
  </c:chart>
  <c:spPr>
    <a:noFill/>
    <a:ln>
      <a:noFill/>
    </a:ln>
  </c:spPr>
  <c:txPr>
    <a:bodyPr/>
    <a:lstStyle/>
    <a:p>
      <a:pPr>
        <a:defRPr sz="1048"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A5ED64-D3B6-421A-BFCD-F8F6E484A83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21875BB-B961-487F-AE0D-FD8266496CE5}">
      <dgm:prSet custT="1"/>
      <dgm:spPr/>
      <dgm:t>
        <a:bodyPr/>
        <a:lstStyle/>
        <a:p>
          <a:r>
            <a:rPr lang="en-US" sz="3200" dirty="0"/>
            <a:t>Call: 833-880-6800 </a:t>
          </a:r>
        </a:p>
      </dgm:t>
    </dgm:pt>
    <dgm:pt modelId="{144B8CF0-A170-4451-A28D-4026C4CC99D7}" type="parTrans" cxnId="{2DB16098-4B6D-4245-8069-0070824169F4}">
      <dgm:prSet/>
      <dgm:spPr/>
      <dgm:t>
        <a:bodyPr/>
        <a:lstStyle/>
        <a:p>
          <a:endParaRPr lang="en-US"/>
        </a:p>
      </dgm:t>
    </dgm:pt>
    <dgm:pt modelId="{A762E6CD-E836-437A-82D0-DA68B7FAC2B5}" type="sibTrans" cxnId="{2DB16098-4B6D-4245-8069-0070824169F4}">
      <dgm:prSet/>
      <dgm:spPr/>
      <dgm:t>
        <a:bodyPr/>
        <a:lstStyle/>
        <a:p>
          <a:endParaRPr lang="en-US"/>
        </a:p>
      </dgm:t>
    </dgm:pt>
    <dgm:pt modelId="{53F63FC7-4DDD-4294-B699-3FB2F6CD2CF9}">
      <dgm:prSet/>
      <dgm:spPr>
        <a:solidFill>
          <a:schemeClr val="accent1">
            <a:lumMod val="50000"/>
          </a:schemeClr>
        </a:solidFill>
      </dgm:spPr>
      <dgm:t>
        <a:bodyPr/>
        <a:lstStyle/>
        <a:p>
          <a:r>
            <a:rPr lang="en-US" i="1" dirty="0"/>
            <a:t>Website: ilive4health.org</a:t>
          </a:r>
          <a:endParaRPr lang="en-US" dirty="0"/>
        </a:p>
      </dgm:t>
    </dgm:pt>
    <dgm:pt modelId="{2A4775C3-02DC-4B33-9959-F16F2EDBEB6E}" type="parTrans" cxnId="{8B78FAAD-5449-4E5A-A790-539A09DA0215}">
      <dgm:prSet/>
      <dgm:spPr/>
      <dgm:t>
        <a:bodyPr/>
        <a:lstStyle/>
        <a:p>
          <a:endParaRPr lang="en-US"/>
        </a:p>
      </dgm:t>
    </dgm:pt>
    <dgm:pt modelId="{FA33099C-7CC2-4557-999B-1244642F50CF}" type="sibTrans" cxnId="{8B78FAAD-5449-4E5A-A790-539A09DA0215}">
      <dgm:prSet/>
      <dgm:spPr/>
      <dgm:t>
        <a:bodyPr/>
        <a:lstStyle/>
        <a:p>
          <a:endParaRPr lang="en-US"/>
        </a:p>
      </dgm:t>
    </dgm:pt>
    <dgm:pt modelId="{BEA8B9C6-9CF2-45C0-9FD2-6EC1BA8B1CB1}">
      <dgm:prSet/>
      <dgm:spPr/>
      <dgm:t>
        <a:bodyPr/>
        <a:lstStyle/>
        <a:p>
          <a:r>
            <a:rPr lang="en-US" dirty="0"/>
            <a:t>Email: iLIVE4health@ohsu.edu</a:t>
          </a:r>
        </a:p>
      </dgm:t>
    </dgm:pt>
    <dgm:pt modelId="{7445E440-BBC4-4B54-B04D-D10DCFBB878D}" type="parTrans" cxnId="{5E6E77DB-7F23-4464-B79E-748787DD2177}">
      <dgm:prSet/>
      <dgm:spPr/>
      <dgm:t>
        <a:bodyPr/>
        <a:lstStyle/>
        <a:p>
          <a:endParaRPr lang="en-US"/>
        </a:p>
      </dgm:t>
    </dgm:pt>
    <dgm:pt modelId="{974F063D-5441-46F0-ADA0-4F48DA645839}" type="sibTrans" cxnId="{5E6E77DB-7F23-4464-B79E-748787DD2177}">
      <dgm:prSet/>
      <dgm:spPr/>
      <dgm:t>
        <a:bodyPr/>
        <a:lstStyle/>
        <a:p>
          <a:endParaRPr lang="en-US"/>
        </a:p>
      </dgm:t>
    </dgm:pt>
    <dgm:pt modelId="{D37F1B82-84EA-48D1-B1FE-F0E7B406B77C}" type="pres">
      <dgm:prSet presAssocID="{6FA5ED64-D3B6-421A-BFCD-F8F6E484A834}" presName="linear" presStyleCnt="0">
        <dgm:presLayoutVars>
          <dgm:animLvl val="lvl"/>
          <dgm:resizeHandles val="exact"/>
        </dgm:presLayoutVars>
      </dgm:prSet>
      <dgm:spPr/>
    </dgm:pt>
    <dgm:pt modelId="{ACBC7EF6-02A7-41B9-A0E4-5214F55D7758}" type="pres">
      <dgm:prSet presAssocID="{BEA8B9C6-9CF2-45C0-9FD2-6EC1BA8B1CB1}" presName="parentText" presStyleLbl="node1" presStyleIdx="0" presStyleCnt="3" custLinFactNeighborX="-179">
        <dgm:presLayoutVars>
          <dgm:chMax val="0"/>
          <dgm:bulletEnabled val="1"/>
        </dgm:presLayoutVars>
      </dgm:prSet>
      <dgm:spPr/>
    </dgm:pt>
    <dgm:pt modelId="{E9CEBF16-F6E5-4E18-9BBB-FA425C945E04}" type="pres">
      <dgm:prSet presAssocID="{974F063D-5441-46F0-ADA0-4F48DA645839}" presName="spacer" presStyleCnt="0"/>
      <dgm:spPr/>
    </dgm:pt>
    <dgm:pt modelId="{BC7CBB0B-E4D2-440E-8F6F-1D3A10BD76E4}" type="pres">
      <dgm:prSet presAssocID="{321875BB-B961-487F-AE0D-FD8266496CE5}" presName="parentText" presStyleLbl="node1" presStyleIdx="1" presStyleCnt="3" custLinFactNeighborX="-179">
        <dgm:presLayoutVars>
          <dgm:chMax val="0"/>
          <dgm:bulletEnabled val="1"/>
        </dgm:presLayoutVars>
      </dgm:prSet>
      <dgm:spPr/>
    </dgm:pt>
    <dgm:pt modelId="{D6DAD4C1-9FAE-4415-B4B8-62311B059930}" type="pres">
      <dgm:prSet presAssocID="{A762E6CD-E836-437A-82D0-DA68B7FAC2B5}" presName="spacer" presStyleCnt="0"/>
      <dgm:spPr/>
    </dgm:pt>
    <dgm:pt modelId="{1934D77D-3836-42F7-8F07-A31D3F973D90}" type="pres">
      <dgm:prSet presAssocID="{53F63FC7-4DDD-4294-B699-3FB2F6CD2CF9}" presName="parentText" presStyleLbl="node1" presStyleIdx="2" presStyleCnt="3">
        <dgm:presLayoutVars>
          <dgm:chMax val="0"/>
          <dgm:bulletEnabled val="1"/>
        </dgm:presLayoutVars>
      </dgm:prSet>
      <dgm:spPr/>
    </dgm:pt>
  </dgm:ptLst>
  <dgm:cxnLst>
    <dgm:cxn modelId="{7C47A417-2288-4F1B-A06F-31E924EBE4BB}" type="presOf" srcId="{321875BB-B961-487F-AE0D-FD8266496CE5}" destId="{BC7CBB0B-E4D2-440E-8F6F-1D3A10BD76E4}" srcOrd="0" destOrd="0" presId="urn:microsoft.com/office/officeart/2005/8/layout/vList2"/>
    <dgm:cxn modelId="{30ACF563-D468-449D-B9E1-5864066EAC56}" type="presOf" srcId="{BEA8B9C6-9CF2-45C0-9FD2-6EC1BA8B1CB1}" destId="{ACBC7EF6-02A7-41B9-A0E4-5214F55D7758}" srcOrd="0" destOrd="0" presId="urn:microsoft.com/office/officeart/2005/8/layout/vList2"/>
    <dgm:cxn modelId="{F99B286F-0796-4D51-A334-940844BB9ECA}" type="presOf" srcId="{6FA5ED64-D3B6-421A-BFCD-F8F6E484A834}" destId="{D37F1B82-84EA-48D1-B1FE-F0E7B406B77C}" srcOrd="0" destOrd="0" presId="urn:microsoft.com/office/officeart/2005/8/layout/vList2"/>
    <dgm:cxn modelId="{F1B7CF54-1789-4651-BE8E-FAEE1C104685}" type="presOf" srcId="{53F63FC7-4DDD-4294-B699-3FB2F6CD2CF9}" destId="{1934D77D-3836-42F7-8F07-A31D3F973D90}" srcOrd="0" destOrd="0" presId="urn:microsoft.com/office/officeart/2005/8/layout/vList2"/>
    <dgm:cxn modelId="{2DB16098-4B6D-4245-8069-0070824169F4}" srcId="{6FA5ED64-D3B6-421A-BFCD-F8F6E484A834}" destId="{321875BB-B961-487F-AE0D-FD8266496CE5}" srcOrd="1" destOrd="0" parTransId="{144B8CF0-A170-4451-A28D-4026C4CC99D7}" sibTransId="{A762E6CD-E836-437A-82D0-DA68B7FAC2B5}"/>
    <dgm:cxn modelId="{8B78FAAD-5449-4E5A-A790-539A09DA0215}" srcId="{6FA5ED64-D3B6-421A-BFCD-F8F6E484A834}" destId="{53F63FC7-4DDD-4294-B699-3FB2F6CD2CF9}" srcOrd="2" destOrd="0" parTransId="{2A4775C3-02DC-4B33-9959-F16F2EDBEB6E}" sibTransId="{FA33099C-7CC2-4557-999B-1244642F50CF}"/>
    <dgm:cxn modelId="{5E6E77DB-7F23-4464-B79E-748787DD2177}" srcId="{6FA5ED64-D3B6-421A-BFCD-F8F6E484A834}" destId="{BEA8B9C6-9CF2-45C0-9FD2-6EC1BA8B1CB1}" srcOrd="0" destOrd="0" parTransId="{7445E440-BBC4-4B54-B04D-D10DCFBB878D}" sibTransId="{974F063D-5441-46F0-ADA0-4F48DA645839}"/>
    <dgm:cxn modelId="{E8B02694-437D-4861-B60D-452862F44973}" type="presParOf" srcId="{D37F1B82-84EA-48D1-B1FE-F0E7B406B77C}" destId="{ACBC7EF6-02A7-41B9-A0E4-5214F55D7758}" srcOrd="0" destOrd="0" presId="urn:microsoft.com/office/officeart/2005/8/layout/vList2"/>
    <dgm:cxn modelId="{547596DB-B67C-4ED9-B1FE-D4B089C85B34}" type="presParOf" srcId="{D37F1B82-84EA-48D1-B1FE-F0E7B406B77C}" destId="{E9CEBF16-F6E5-4E18-9BBB-FA425C945E04}" srcOrd="1" destOrd="0" presId="urn:microsoft.com/office/officeart/2005/8/layout/vList2"/>
    <dgm:cxn modelId="{4CDF2481-CA02-469F-993D-5C4EA77FB132}" type="presParOf" srcId="{D37F1B82-84EA-48D1-B1FE-F0E7B406B77C}" destId="{BC7CBB0B-E4D2-440E-8F6F-1D3A10BD76E4}" srcOrd="2" destOrd="0" presId="urn:microsoft.com/office/officeart/2005/8/layout/vList2"/>
    <dgm:cxn modelId="{B4A8AF63-8EBB-4870-A4AF-F2A1B7CCEE8B}" type="presParOf" srcId="{D37F1B82-84EA-48D1-B1FE-F0E7B406B77C}" destId="{D6DAD4C1-9FAE-4415-B4B8-62311B059930}" srcOrd="3" destOrd="0" presId="urn:microsoft.com/office/officeart/2005/8/layout/vList2"/>
    <dgm:cxn modelId="{F05DD309-9543-4295-99DA-FCA553C06A36}" type="presParOf" srcId="{D37F1B82-84EA-48D1-B1FE-F0E7B406B77C}" destId="{1934D77D-3836-42F7-8F07-A31D3F973D9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C7EF6-02A7-41B9-A0E4-5214F55D7758}">
      <dsp:nvSpPr>
        <dsp:cNvPr id="0" name=""/>
        <dsp:cNvSpPr/>
      </dsp:nvSpPr>
      <dsp:spPr>
        <a:xfrm>
          <a:off x="0" y="232375"/>
          <a:ext cx="5334000" cy="13513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Email: iLIVE4health@ohsu.edu</a:t>
          </a:r>
        </a:p>
      </dsp:txBody>
      <dsp:txXfrm>
        <a:off x="65967" y="298342"/>
        <a:ext cx="5202066" cy="1219415"/>
      </dsp:txXfrm>
    </dsp:sp>
    <dsp:sp modelId="{BC7CBB0B-E4D2-440E-8F6F-1D3A10BD76E4}">
      <dsp:nvSpPr>
        <dsp:cNvPr id="0" name=""/>
        <dsp:cNvSpPr/>
      </dsp:nvSpPr>
      <dsp:spPr>
        <a:xfrm>
          <a:off x="0" y="1684525"/>
          <a:ext cx="5334000" cy="135134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Call: 833-880-6800 </a:t>
          </a:r>
        </a:p>
      </dsp:txBody>
      <dsp:txXfrm>
        <a:off x="65967" y="1750492"/>
        <a:ext cx="5202066" cy="1219415"/>
      </dsp:txXfrm>
    </dsp:sp>
    <dsp:sp modelId="{1934D77D-3836-42F7-8F07-A31D3F973D90}">
      <dsp:nvSpPr>
        <dsp:cNvPr id="0" name=""/>
        <dsp:cNvSpPr/>
      </dsp:nvSpPr>
      <dsp:spPr>
        <a:xfrm>
          <a:off x="0" y="3136675"/>
          <a:ext cx="5334000" cy="1351349"/>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i="1" kern="1200" dirty="0"/>
            <a:t>Website: ilive4health.org</a:t>
          </a:r>
          <a:endParaRPr lang="en-US" sz="3500" kern="1200" dirty="0"/>
        </a:p>
      </dsp:txBody>
      <dsp:txXfrm>
        <a:off x="65967" y="3202642"/>
        <a:ext cx="5202066" cy="12194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3.1225E-17</cdr:x>
      <cdr:y>0.88211</cdr:y>
    </cdr:from>
    <cdr:to>
      <cdr:x>1</cdr:x>
      <cdr:y>0.95146</cdr:y>
    </cdr:to>
    <cdr:sp macro="" textlink="">
      <cdr:nvSpPr>
        <cdr:cNvPr id="2" name="TextBox 11">
          <a:extLst xmlns:a="http://schemas.openxmlformats.org/drawingml/2006/main">
            <a:ext uri="{FF2B5EF4-FFF2-40B4-BE49-F238E27FC236}">
              <a16:creationId xmlns:a16="http://schemas.microsoft.com/office/drawing/2014/main" id="{C49BFDD5-7524-404F-AE73-9815D39062AD}"/>
            </a:ext>
          </a:extLst>
        </cdr:cNvPr>
        <cdr:cNvSpPr txBox="1"/>
      </cdr:nvSpPr>
      <cdr:spPr>
        <a:xfrm xmlns:a="http://schemas.openxmlformats.org/drawingml/2006/main">
          <a:off x="9939" y="3915016"/>
          <a:ext cx="5062537" cy="307777"/>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05AB9F-36DE-9844-92CB-44142E2A48A4}" type="datetimeFigureOut">
              <a:rPr lang="en-US" smtClean="0"/>
              <a:t>5/31/2025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C4476-50E5-A24D-BC65-ED5EB6E7F437}" type="slidenum">
              <a:rPr lang="en-US" smtClean="0"/>
              <a:t>‹#›</a:t>
            </a:fld>
            <a:endParaRPr lang="en-US"/>
          </a:p>
        </p:txBody>
      </p:sp>
    </p:spTree>
    <p:extLst>
      <p:ext uri="{BB962C8B-B14F-4D97-AF65-F5344CB8AC3E}">
        <p14:creationId xmlns:p14="http://schemas.microsoft.com/office/powerpoint/2010/main" val="180748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3C4476-50E5-A24D-BC65-ED5EB6E7F437}" type="slidenum">
              <a:rPr lang="en-US" smtClean="0"/>
              <a:t>1</a:t>
            </a:fld>
            <a:endParaRPr lang="en-US"/>
          </a:p>
        </p:txBody>
      </p:sp>
    </p:spTree>
    <p:extLst>
      <p:ext uri="{BB962C8B-B14F-4D97-AF65-F5344CB8AC3E}">
        <p14:creationId xmlns:p14="http://schemas.microsoft.com/office/powerpoint/2010/main" val="2543772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EB285-F399-C5BD-D0A3-A1185D858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94BC22-155A-E55A-0F5F-37A8A7F651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33964-D9D1-D71B-F1C1-02A517ECF0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A5488D-68CE-1788-608C-A8636C2E17F1}"/>
              </a:ext>
            </a:extLst>
          </p:cNvPr>
          <p:cNvSpPr>
            <a:spLocks noGrp="1"/>
          </p:cNvSpPr>
          <p:nvPr>
            <p:ph type="sldNum" sz="quarter" idx="5"/>
          </p:nvPr>
        </p:nvSpPr>
        <p:spPr/>
        <p:txBody>
          <a:bodyPr/>
          <a:lstStyle/>
          <a:p>
            <a:fld id="{593C4476-50E5-A24D-BC65-ED5EB6E7F437}" type="slidenum">
              <a:rPr lang="en-US" smtClean="0"/>
              <a:t>25</a:t>
            </a:fld>
            <a:endParaRPr lang="en-US"/>
          </a:p>
        </p:txBody>
      </p:sp>
    </p:spTree>
    <p:extLst>
      <p:ext uri="{BB962C8B-B14F-4D97-AF65-F5344CB8AC3E}">
        <p14:creationId xmlns:p14="http://schemas.microsoft.com/office/powerpoint/2010/main" val="386715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were delivered by mail and not by you…..No firm data to back this up but I would venture guess that the effect would be greater</a:t>
            </a:r>
          </a:p>
        </p:txBody>
      </p:sp>
      <p:sp>
        <p:nvSpPr>
          <p:cNvPr id="4" name="Slide Number Placeholder 3"/>
          <p:cNvSpPr>
            <a:spLocks noGrp="1"/>
          </p:cNvSpPr>
          <p:nvPr>
            <p:ph type="sldNum" sz="quarter" idx="10"/>
          </p:nvPr>
        </p:nvSpPr>
        <p:spPr/>
        <p:txBody>
          <a:bodyPr/>
          <a:lstStyle/>
          <a:p>
            <a:fld id="{CF4C1A67-40F6-3A4F-921F-49F045E455FC}" type="slidenum">
              <a:rPr lang="en-US" smtClean="0"/>
              <a:t>27</a:t>
            </a:fld>
            <a:endParaRPr lang="en-US"/>
          </a:p>
        </p:txBody>
      </p:sp>
    </p:spTree>
    <p:extLst>
      <p:ext uri="{BB962C8B-B14F-4D97-AF65-F5344CB8AC3E}">
        <p14:creationId xmlns:p14="http://schemas.microsoft.com/office/powerpoint/2010/main" val="145981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very nice websites.</a:t>
            </a:r>
          </a:p>
          <a:p>
            <a:r>
              <a:rPr lang="en-US" dirty="0"/>
              <a:t>Issues patients want something that  engages them  (people like me)</a:t>
            </a:r>
          </a:p>
          <a:p>
            <a:r>
              <a:rPr lang="en-US" dirty="0"/>
              <a:t>Use for awhile – print out food diary and exercise log and bring in.</a:t>
            </a:r>
          </a:p>
        </p:txBody>
      </p:sp>
      <p:sp>
        <p:nvSpPr>
          <p:cNvPr id="4" name="Slide Number Placeholder 3"/>
          <p:cNvSpPr>
            <a:spLocks noGrp="1"/>
          </p:cNvSpPr>
          <p:nvPr>
            <p:ph type="sldNum" sz="quarter" idx="10"/>
          </p:nvPr>
        </p:nvSpPr>
        <p:spPr/>
        <p:txBody>
          <a:bodyPr/>
          <a:lstStyle/>
          <a:p>
            <a:fld id="{CF4C1A67-40F6-3A4F-921F-49F045E455FC}" type="slidenum">
              <a:rPr lang="en-US" smtClean="0"/>
              <a:t>28</a:t>
            </a:fld>
            <a:endParaRPr lang="en-US"/>
          </a:p>
        </p:txBody>
      </p:sp>
    </p:spTree>
    <p:extLst>
      <p:ext uri="{BB962C8B-B14F-4D97-AF65-F5344CB8AC3E}">
        <p14:creationId xmlns:p14="http://schemas.microsoft.com/office/powerpoint/2010/main" val="3426889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40A25B-6C91-CC44-82A1-A5C194B90B9B}" type="slidenum">
              <a:rPr lang="en-US" smtClean="0"/>
              <a:t>29</a:t>
            </a:fld>
            <a:endParaRPr lang="en-US"/>
          </a:p>
        </p:txBody>
      </p:sp>
    </p:spTree>
    <p:extLst>
      <p:ext uri="{BB962C8B-B14F-4D97-AF65-F5344CB8AC3E}">
        <p14:creationId xmlns:p14="http://schemas.microsoft.com/office/powerpoint/2010/main" val="1576656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AE89884-B234-4E02-A3F1-672CB5B6EA85}" type="slidenum">
              <a:rPr lang="en-US" altLang="en-US" smtClean="0"/>
              <a:pPr/>
              <a:t>30</a:t>
            </a:fld>
            <a:endParaRPr lang="en-US" altLang="en-US" dirty="0"/>
          </a:p>
        </p:txBody>
      </p:sp>
    </p:spTree>
    <p:extLst>
      <p:ext uri="{BB962C8B-B14F-4D97-AF65-F5344CB8AC3E}">
        <p14:creationId xmlns:p14="http://schemas.microsoft.com/office/powerpoint/2010/main" val="5934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pitchFamily="34" charset="0"/>
                <a:ea typeface="ＭＳ Ｐゴシック" pitchFamily="34" charset="-128"/>
                <a:cs typeface="Arial" panose="020B0604020202020204" pitchFamily="34" charset="0"/>
              </a:rPr>
              <a:t>In 2025, a little over 2 million new cancer cases are expected to be diagnosed in the United States. Prostate cancer is the</a:t>
            </a:r>
            <a:r>
              <a:rPr lang="en-US" baseline="0">
                <a:latin typeface="Arial" panose="020B0604020202020204" pitchFamily="34" charset="0"/>
                <a:ea typeface="ＭＳ Ｐゴシック" pitchFamily="34" charset="-128"/>
                <a:cs typeface="Arial" panose="020B0604020202020204" pitchFamily="34" charset="0"/>
              </a:rPr>
              <a:t> most common cancer among males </a:t>
            </a:r>
            <a:r>
              <a:rPr lang="en-US">
                <a:latin typeface="Arial" panose="020B0604020202020204" pitchFamily="34" charset="0"/>
                <a:ea typeface="ＭＳ Ｐゴシック" pitchFamily="34" charset="-128"/>
                <a:cs typeface="Arial" panose="020B0604020202020204" pitchFamily="34" charset="0"/>
              </a:rPr>
              <a:t>(30%), followed by lung (11%) and colorectal (8%) cancers. Among</a:t>
            </a:r>
            <a:r>
              <a:rPr lang="en-US" baseline="0">
                <a:latin typeface="Arial" panose="020B0604020202020204" pitchFamily="34" charset="0"/>
                <a:ea typeface="ＭＳ Ｐゴシック" pitchFamily="34" charset="-128"/>
                <a:cs typeface="Arial" panose="020B0604020202020204" pitchFamily="34" charset="0"/>
              </a:rPr>
              <a:t> </a:t>
            </a:r>
            <a:r>
              <a:rPr lang="en-US">
                <a:latin typeface="Arial" panose="020B0604020202020204" pitchFamily="34" charset="0"/>
                <a:ea typeface="ＭＳ Ｐゴシック" pitchFamily="34" charset="-128"/>
                <a:cs typeface="Arial" panose="020B0604020202020204" pitchFamily="34" charset="0"/>
              </a:rPr>
              <a:t>females, breast (32%), lung (12%), and colorectal (7%) cancers are the most common. </a:t>
            </a: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4</a:t>
            </a:fld>
            <a:endParaRPr lang="en-US"/>
          </a:p>
        </p:txBody>
      </p:sp>
    </p:spTree>
    <p:extLst>
      <p:ext uri="{BB962C8B-B14F-4D97-AF65-F5344CB8AC3E}">
        <p14:creationId xmlns:p14="http://schemas.microsoft.com/office/powerpoint/2010/main" val="1445193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itchFamily="34" charset="0"/>
                <a:ea typeface="ＭＳ Ｐゴシック" pitchFamily="34" charset="-128"/>
                <a:cs typeface="Times New Roman" pitchFamily="18" charset="0"/>
              </a:rPr>
              <a:t>This table shows the 5-year relative survival rate by cancer site. There have been notable improvements in survival</a:t>
            </a:r>
            <a:r>
              <a:rPr lang="en-US" baseline="0">
                <a:latin typeface="Arial" pitchFamily="34" charset="0"/>
                <a:ea typeface="ＭＳ Ｐゴシック" pitchFamily="34" charset="-128"/>
                <a:cs typeface="Times New Roman" pitchFamily="18" charset="0"/>
              </a:rPr>
              <a:t> for most cancer types due to </a:t>
            </a:r>
            <a:r>
              <a:rPr lang="en-US">
                <a:latin typeface="Arial" pitchFamily="34" charset="0"/>
                <a:ea typeface="ＭＳ Ｐゴシック" pitchFamily="34" charset="-128"/>
                <a:cs typeface="Times New Roman" pitchFamily="18" charset="0"/>
              </a:rPr>
              <a:t>earlier detection and/or advances in treatment. Overall cancer survival has increased from 49% in the mid-1970s to 69% for diagnoses during 2014-2020. </a:t>
            </a:r>
            <a:endParaRPr lang="en-US" baseline="0">
              <a:latin typeface="Arial" pitchFamily="34" charset="0"/>
              <a:ea typeface="ＭＳ Ｐゴシック" pitchFamily="34" charset="-128"/>
              <a:cs typeface="Times New Roman" pitchFamily="18" charset="0"/>
            </a:endParaRPr>
          </a:p>
          <a:p>
            <a:endParaRPr lang="en-US"/>
          </a:p>
        </p:txBody>
      </p:sp>
      <p:sp>
        <p:nvSpPr>
          <p:cNvPr id="4" name="Slide Number Placeholder 3"/>
          <p:cNvSpPr>
            <a:spLocks noGrp="1"/>
          </p:cNvSpPr>
          <p:nvPr>
            <p:ph type="sldNum" sz="quarter" idx="5"/>
          </p:nvPr>
        </p:nvSpPr>
        <p:spPr/>
        <p:txBody>
          <a:bodyPr/>
          <a:lstStyle/>
          <a:p>
            <a:fld id="{85E35197-6DA9-744D-98ED-310B7A3B435B}" type="slidenum">
              <a:rPr lang="en-US" smtClean="0"/>
              <a:t>5</a:t>
            </a:fld>
            <a:endParaRPr lang="en-US"/>
          </a:p>
        </p:txBody>
      </p:sp>
    </p:spTree>
    <p:extLst>
      <p:ext uri="{BB962C8B-B14F-4D97-AF65-F5344CB8AC3E}">
        <p14:creationId xmlns:p14="http://schemas.microsoft.com/office/powerpoint/2010/main" val="417327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1693F44D-2416-44E9-868B-D5BB3744B69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0482ED-016E-41F9-98F9-19B9B7077675}" type="slidenum">
              <a:rPr lang="en-US" altLang="en-US" smtClean="0">
                <a:cs typeface="Arial" panose="020B0604020202020204" pitchFamily="34" charset="0"/>
              </a:rPr>
              <a:pPr>
                <a:spcBef>
                  <a:spcPct val="0"/>
                </a:spcBef>
              </a:pPr>
              <a:t>7</a:t>
            </a:fld>
            <a:endParaRPr lang="en-US" altLang="en-US">
              <a:cs typeface="Arial" panose="020B0604020202020204" pitchFamily="34" charset="0"/>
            </a:endParaRPr>
          </a:p>
        </p:txBody>
      </p:sp>
      <p:sp>
        <p:nvSpPr>
          <p:cNvPr id="17411" name="Rectangle 2">
            <a:extLst>
              <a:ext uri="{FF2B5EF4-FFF2-40B4-BE49-F238E27FC236}">
                <a16:creationId xmlns:a16="http://schemas.microsoft.com/office/drawing/2014/main" id="{A29602A7-5E50-4E85-BC8D-E973A132A923}"/>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CDE7E10-6E87-4904-90C8-4A919B1EE53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2004, total economic burden of cancer estimated at $190 Billion – 64.2 B attributed to direct cancer care costs</a:t>
            </a:r>
          </a:p>
        </p:txBody>
      </p:sp>
    </p:spTree>
    <p:extLst>
      <p:ext uri="{BB962C8B-B14F-4D97-AF65-F5344CB8AC3E}">
        <p14:creationId xmlns:p14="http://schemas.microsoft.com/office/powerpoint/2010/main" val="309827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909A0609-A6EF-415C-AF85-96C1EE3CF5B1}"/>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A9D20FF1-5720-485F-A506-2A7AC1387790}"/>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a:extLst>
              <a:ext uri="{FF2B5EF4-FFF2-40B4-BE49-F238E27FC236}">
                <a16:creationId xmlns:a16="http://schemas.microsoft.com/office/drawing/2014/main" id="{65148086-0621-45D6-A9E2-012870B6E52B}"/>
              </a:ext>
            </a:extLst>
          </p:cNvPr>
          <p:cNvSpPr>
            <a:spLocks noGrp="1"/>
          </p:cNvSpPr>
          <p:nvPr>
            <p:ph type="sldNum" sz="quarter" idx="5"/>
          </p:nvPr>
        </p:nvSpPr>
        <p:spPr>
          <a:xfrm>
            <a:off x="5232400" y="6600825"/>
            <a:ext cx="4002088" cy="347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0C1B7E-B407-47F5-A817-DC6418DB93F5}" type="slidenum">
              <a:rPr lang="en-US" altLang="en-US" smtClean="0"/>
              <a:pPr>
                <a:spcBef>
                  <a:spcPct val="0"/>
                </a:spcBef>
              </a:pPr>
              <a:t>15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p:cNvSpPr>
            <a:spLocks noGrp="1"/>
          </p:cNvSpPr>
          <p:nvPr>
            <p:ph type="sldNum" sz="quarter" idx="5"/>
          </p:nvPr>
        </p:nvSpPr>
        <p:spPr>
          <a:xfrm>
            <a:off x="9614698" y="3879819"/>
            <a:ext cx="7353960" cy="2043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610">
              <a:spcBef>
                <a:spcPct val="30000"/>
              </a:spcBef>
              <a:defRPr sz="1200">
                <a:solidFill>
                  <a:schemeClr val="tx1"/>
                </a:solidFill>
                <a:latin typeface="Times New Roman" panose="02020603050405020304" pitchFamily="18" charset="0"/>
              </a:defRPr>
            </a:lvl1pPr>
            <a:lvl2pPr marL="771450" indent="-296711" defTabSz="967610">
              <a:spcBef>
                <a:spcPct val="30000"/>
              </a:spcBef>
              <a:defRPr sz="1200">
                <a:solidFill>
                  <a:schemeClr val="tx1"/>
                </a:solidFill>
                <a:latin typeface="Times New Roman" panose="02020603050405020304" pitchFamily="18" charset="0"/>
              </a:defRPr>
            </a:lvl2pPr>
            <a:lvl3pPr marL="1186847" indent="-237369" defTabSz="967610">
              <a:spcBef>
                <a:spcPct val="30000"/>
              </a:spcBef>
              <a:defRPr sz="1200">
                <a:solidFill>
                  <a:schemeClr val="tx1"/>
                </a:solidFill>
                <a:latin typeface="Times New Roman" panose="02020603050405020304" pitchFamily="18" charset="0"/>
              </a:defRPr>
            </a:lvl3pPr>
            <a:lvl4pPr marL="1661585" indent="-237369" defTabSz="967610">
              <a:spcBef>
                <a:spcPct val="30000"/>
              </a:spcBef>
              <a:defRPr sz="1200">
                <a:solidFill>
                  <a:schemeClr val="tx1"/>
                </a:solidFill>
                <a:latin typeface="Times New Roman" panose="02020603050405020304" pitchFamily="18" charset="0"/>
              </a:defRPr>
            </a:lvl4pPr>
            <a:lvl5pPr marL="2136324" indent="-237369" defTabSz="967610">
              <a:spcBef>
                <a:spcPct val="30000"/>
              </a:spcBef>
              <a:defRPr sz="1200">
                <a:solidFill>
                  <a:schemeClr val="tx1"/>
                </a:solidFill>
                <a:latin typeface="Times New Roman" panose="02020603050405020304" pitchFamily="18" charset="0"/>
              </a:defRPr>
            </a:lvl5pPr>
            <a:lvl6pPr marL="2611062" indent="-237369" defTabSz="967610" eaLnBrk="0" fontAlgn="base" hangingPunct="0">
              <a:spcBef>
                <a:spcPct val="30000"/>
              </a:spcBef>
              <a:spcAft>
                <a:spcPct val="0"/>
              </a:spcAft>
              <a:defRPr sz="1200">
                <a:solidFill>
                  <a:schemeClr val="tx1"/>
                </a:solidFill>
                <a:latin typeface="Times New Roman" panose="02020603050405020304" pitchFamily="18" charset="0"/>
              </a:defRPr>
            </a:lvl6pPr>
            <a:lvl7pPr marL="3085801" indent="-237369" defTabSz="967610" eaLnBrk="0" fontAlgn="base" hangingPunct="0">
              <a:spcBef>
                <a:spcPct val="30000"/>
              </a:spcBef>
              <a:spcAft>
                <a:spcPct val="0"/>
              </a:spcAft>
              <a:defRPr sz="1200">
                <a:solidFill>
                  <a:schemeClr val="tx1"/>
                </a:solidFill>
                <a:latin typeface="Times New Roman" panose="02020603050405020304" pitchFamily="18" charset="0"/>
              </a:defRPr>
            </a:lvl7pPr>
            <a:lvl8pPr marL="3560540" indent="-237369" defTabSz="967610" eaLnBrk="0" fontAlgn="base" hangingPunct="0">
              <a:spcBef>
                <a:spcPct val="30000"/>
              </a:spcBef>
              <a:spcAft>
                <a:spcPct val="0"/>
              </a:spcAft>
              <a:defRPr sz="1200">
                <a:solidFill>
                  <a:schemeClr val="tx1"/>
                </a:solidFill>
                <a:latin typeface="Times New Roman" panose="02020603050405020304" pitchFamily="18" charset="0"/>
              </a:defRPr>
            </a:lvl8pPr>
            <a:lvl9pPr marL="4035279" indent="-237369" defTabSz="96761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8F43B7-11BB-46C7-8D77-DFDEE1F72459}" type="slidenum">
              <a:rPr lang="en-US" altLang="en-US"/>
              <a:pPr>
                <a:spcBef>
                  <a:spcPct val="0"/>
                </a:spcBef>
              </a:pPr>
              <a:t>16</a:t>
            </a:fld>
            <a:endParaRPr lang="en-US" altLang="en-US"/>
          </a:p>
        </p:txBody>
      </p:sp>
    </p:spTree>
    <p:extLst>
      <p:ext uri="{BB962C8B-B14F-4D97-AF65-F5344CB8AC3E}">
        <p14:creationId xmlns:p14="http://schemas.microsoft.com/office/powerpoint/2010/main" val="3633506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63293-AA97-DFCA-1CE2-014A15A32C09}"/>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1668BE2D-5F1C-C598-D3AE-C830516065EF}"/>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79E0F739-6942-F9A8-0913-47BF555E39D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3012" name="Slide Number Placeholder 3">
            <a:extLst>
              <a:ext uri="{FF2B5EF4-FFF2-40B4-BE49-F238E27FC236}">
                <a16:creationId xmlns:a16="http://schemas.microsoft.com/office/drawing/2014/main" id="{76D1A77E-C0EE-4308-2C65-DA8678D243D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800">
                <a:solidFill>
                  <a:schemeClr val="tx1"/>
                </a:solidFill>
                <a:latin typeface="Arial" panose="020B0604020202020204" pitchFamily="34" charset="0"/>
              </a:defRPr>
            </a:lvl1pPr>
            <a:lvl2pPr marL="747713" indent="-287338" defTabSz="938213">
              <a:defRPr sz="800">
                <a:solidFill>
                  <a:schemeClr val="tx1"/>
                </a:solidFill>
                <a:latin typeface="Arial" panose="020B0604020202020204" pitchFamily="34" charset="0"/>
              </a:defRPr>
            </a:lvl2pPr>
            <a:lvl3pPr marL="1150938" indent="-230188" defTabSz="938213">
              <a:defRPr sz="800">
                <a:solidFill>
                  <a:schemeClr val="tx1"/>
                </a:solidFill>
                <a:latin typeface="Arial" panose="020B0604020202020204" pitchFamily="34" charset="0"/>
              </a:defRPr>
            </a:lvl3pPr>
            <a:lvl4pPr marL="1611313" indent="-230188" defTabSz="938213">
              <a:defRPr sz="800">
                <a:solidFill>
                  <a:schemeClr val="tx1"/>
                </a:solidFill>
                <a:latin typeface="Arial" panose="020B0604020202020204" pitchFamily="34" charset="0"/>
              </a:defRPr>
            </a:lvl4pPr>
            <a:lvl5pPr marL="2071688" indent="-230188" defTabSz="938213">
              <a:defRPr sz="800">
                <a:solidFill>
                  <a:schemeClr val="tx1"/>
                </a:solidFill>
                <a:latin typeface="Arial" panose="020B0604020202020204" pitchFamily="34" charset="0"/>
              </a:defRPr>
            </a:lvl5pPr>
            <a:lvl6pPr marL="2528888" indent="-230188" defTabSz="938213" eaLnBrk="0" fontAlgn="base" hangingPunct="0">
              <a:spcBef>
                <a:spcPct val="0"/>
              </a:spcBef>
              <a:spcAft>
                <a:spcPct val="0"/>
              </a:spcAft>
              <a:defRPr sz="800">
                <a:solidFill>
                  <a:schemeClr val="tx1"/>
                </a:solidFill>
                <a:latin typeface="Arial" panose="020B0604020202020204" pitchFamily="34" charset="0"/>
              </a:defRPr>
            </a:lvl6pPr>
            <a:lvl7pPr marL="2986088" indent="-230188" defTabSz="938213" eaLnBrk="0" fontAlgn="base" hangingPunct="0">
              <a:spcBef>
                <a:spcPct val="0"/>
              </a:spcBef>
              <a:spcAft>
                <a:spcPct val="0"/>
              </a:spcAft>
              <a:defRPr sz="800">
                <a:solidFill>
                  <a:schemeClr val="tx1"/>
                </a:solidFill>
                <a:latin typeface="Arial" panose="020B0604020202020204" pitchFamily="34" charset="0"/>
              </a:defRPr>
            </a:lvl7pPr>
            <a:lvl8pPr marL="3443288" indent="-230188" defTabSz="938213" eaLnBrk="0" fontAlgn="base" hangingPunct="0">
              <a:spcBef>
                <a:spcPct val="0"/>
              </a:spcBef>
              <a:spcAft>
                <a:spcPct val="0"/>
              </a:spcAft>
              <a:defRPr sz="800">
                <a:solidFill>
                  <a:schemeClr val="tx1"/>
                </a:solidFill>
                <a:latin typeface="Arial" panose="020B0604020202020204" pitchFamily="34" charset="0"/>
              </a:defRPr>
            </a:lvl8pPr>
            <a:lvl9pPr marL="3900488" indent="-230188" defTabSz="938213" eaLnBrk="0" fontAlgn="base" hangingPunct="0">
              <a:spcBef>
                <a:spcPct val="0"/>
              </a:spcBef>
              <a:spcAft>
                <a:spcPct val="0"/>
              </a:spcAft>
              <a:defRPr sz="800">
                <a:solidFill>
                  <a:schemeClr val="tx1"/>
                </a:solidFill>
                <a:latin typeface="Arial" panose="020B0604020202020204" pitchFamily="34" charset="0"/>
              </a:defRPr>
            </a:lvl9pPr>
          </a:lstStyle>
          <a:p>
            <a:fld id="{E3582793-88EB-4617-AA07-5EE812A57D20}" type="slidenum">
              <a:rPr lang="en-US" altLang="en-US" sz="1200" smtClean="0">
                <a:latin typeface="Times New Roman" panose="02020603050405020304" pitchFamily="18" charset="0"/>
              </a:rPr>
              <a:pPr/>
              <a:t>19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92703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3C4476-50E5-A24D-BC65-ED5EB6E7F437}" type="slidenum">
              <a:rPr lang="en-US" smtClean="0"/>
              <a:t>23</a:t>
            </a:fld>
            <a:endParaRPr lang="en-US"/>
          </a:p>
        </p:txBody>
      </p:sp>
    </p:spTree>
    <p:extLst>
      <p:ext uri="{BB962C8B-B14F-4D97-AF65-F5344CB8AC3E}">
        <p14:creationId xmlns:p14="http://schemas.microsoft.com/office/powerpoint/2010/main" val="2685289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2250B-ED50-8CF0-A927-E4FDE91B6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0CEFF-44DD-89AE-8C8C-FBCC57BEE5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C587AD-A165-E56A-AB61-473C75E96E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B7CC7D-F9E0-E9ED-E92F-88BAAAB62370}"/>
              </a:ext>
            </a:extLst>
          </p:cNvPr>
          <p:cNvSpPr>
            <a:spLocks noGrp="1"/>
          </p:cNvSpPr>
          <p:nvPr>
            <p:ph type="sldNum" sz="quarter" idx="5"/>
          </p:nvPr>
        </p:nvSpPr>
        <p:spPr/>
        <p:txBody>
          <a:bodyPr/>
          <a:lstStyle/>
          <a:p>
            <a:fld id="{593C4476-50E5-A24D-BC65-ED5EB6E7F437}" type="slidenum">
              <a:rPr lang="en-US" smtClean="0"/>
              <a:t>24</a:t>
            </a:fld>
            <a:endParaRPr lang="en-US"/>
          </a:p>
        </p:txBody>
      </p:sp>
    </p:spTree>
    <p:extLst>
      <p:ext uri="{BB962C8B-B14F-4D97-AF65-F5344CB8AC3E}">
        <p14:creationId xmlns:p14="http://schemas.microsoft.com/office/powerpoint/2010/main" val="1849820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25_Title Slide">
    <p:spTree>
      <p:nvGrpSpPr>
        <p:cNvPr id="1" name=""/>
        <p:cNvGrpSpPr/>
        <p:nvPr/>
      </p:nvGrpSpPr>
      <p:grpSpPr>
        <a:xfrm>
          <a:off x="0" y="0"/>
          <a:ext cx="0" cy="0"/>
          <a:chOff x="0" y="0"/>
          <a:chExt cx="0" cy="0"/>
        </a:xfrm>
      </p:grpSpPr>
      <p:pic>
        <p:nvPicPr>
          <p:cNvPr id="6" name="Picture 5" descr="A close-up of a nutrition company logo&#10;&#10;Description automatically generated">
            <a:extLst>
              <a:ext uri="{FF2B5EF4-FFF2-40B4-BE49-F238E27FC236}">
                <a16:creationId xmlns:a16="http://schemas.microsoft.com/office/drawing/2014/main" id="{32795B65-CFC4-98FF-5530-E874F7C017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974020-082E-6446-8887-E9013BDBB678}"/>
              </a:ext>
            </a:extLst>
          </p:cNvPr>
          <p:cNvSpPr>
            <a:spLocks noGrp="1"/>
          </p:cNvSpPr>
          <p:nvPr>
            <p:ph type="ctrTitle"/>
          </p:nvPr>
        </p:nvSpPr>
        <p:spPr>
          <a:xfrm>
            <a:off x="1524000" y="1603006"/>
            <a:ext cx="9144000" cy="2387600"/>
          </a:xfrm>
        </p:spPr>
        <p:txBody>
          <a:bodyPr anchor="b">
            <a:normAutofit/>
          </a:bodyPr>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80890061-C993-0045-AE79-04AFB8107704}"/>
              </a:ext>
            </a:extLst>
          </p:cNvPr>
          <p:cNvSpPr>
            <a:spLocks noGrp="1"/>
          </p:cNvSpPr>
          <p:nvPr>
            <p:ph type="subTitle" idx="1"/>
          </p:nvPr>
        </p:nvSpPr>
        <p:spPr>
          <a:xfrm>
            <a:off x="1524000" y="4082681"/>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42764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262" y="520534"/>
            <a:ext cx="9917251" cy="517946"/>
          </a:xfrm>
          <a:prstGeom prst="rect">
            <a:avLst/>
          </a:prstGeom>
        </p:spPr>
        <p:txBody>
          <a:bodyPr>
            <a:noAutofit/>
          </a:bodyPr>
          <a:lstStyle>
            <a:lvl1pPr>
              <a:defRPr sz="3200"/>
            </a:lvl1pPr>
          </a:lstStyle>
          <a:p>
            <a:r>
              <a:rPr lang="en-US"/>
              <a:t>Click to edit Master title style</a:t>
            </a:r>
          </a:p>
        </p:txBody>
      </p:sp>
      <p:sp>
        <p:nvSpPr>
          <p:cNvPr id="3" name="Content Placeholder 2"/>
          <p:cNvSpPr>
            <a:spLocks noGrp="1"/>
          </p:cNvSpPr>
          <p:nvPr>
            <p:ph idx="1"/>
          </p:nvPr>
        </p:nvSpPr>
        <p:spPr>
          <a:xfrm>
            <a:off x="449262" y="1181892"/>
            <a:ext cx="10515600" cy="5174457"/>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F77C23AB-5DEF-E2BF-8048-747F0264AF9D}"/>
              </a:ext>
            </a:extLst>
          </p:cNvPr>
          <p:cNvSpPr>
            <a:spLocks noGrp="1"/>
          </p:cNvSpPr>
          <p:nvPr>
            <p:ph type="body" sz="quarter" idx="13" hasCustomPrompt="1"/>
          </p:nvPr>
        </p:nvSpPr>
        <p:spPr>
          <a:xfrm>
            <a:off x="449262" y="233710"/>
            <a:ext cx="9917251" cy="251703"/>
          </a:xfrm>
          <a:prstGeom prst="rect">
            <a:avLst/>
          </a:prstGeom>
        </p:spPr>
        <p:txBody>
          <a:bodyPr anchor="ctr" anchorCtr="0">
            <a:normAutofit/>
          </a:bodyPr>
          <a:lstStyle>
            <a:lvl1pPr marL="0" indent="0">
              <a:buNone/>
              <a:defRPr sz="1200" b="1" cap="none" spc="0" baseline="0">
                <a:solidFill>
                  <a:srgbClr val="FF0000"/>
                </a:solidFill>
              </a:defRPr>
            </a:lvl1pPr>
          </a:lstStyle>
          <a:p>
            <a:pPr lvl="0"/>
            <a:r>
              <a:rPr lang="en-US"/>
              <a:t>Section title</a:t>
            </a:r>
          </a:p>
        </p:txBody>
      </p:sp>
      <p:sp>
        <p:nvSpPr>
          <p:cNvPr id="4" name="Date Placeholder 3">
            <a:extLst>
              <a:ext uri="{FF2B5EF4-FFF2-40B4-BE49-F238E27FC236}">
                <a16:creationId xmlns:a16="http://schemas.microsoft.com/office/drawing/2014/main" id="{B0F77E77-7F55-E0AD-418E-F5AE7A5BDEA2}"/>
              </a:ext>
            </a:extLst>
          </p:cNvPr>
          <p:cNvSpPr>
            <a:spLocks noGrp="1"/>
          </p:cNvSpPr>
          <p:nvPr>
            <p:ph type="dt" sz="half" idx="2"/>
          </p:nvPr>
        </p:nvSpPr>
        <p:spPr>
          <a:xfrm>
            <a:off x="340925" y="6442147"/>
            <a:ext cx="531877" cy="245764"/>
          </a:xfrm>
          <a:prstGeom prst="rect">
            <a:avLst/>
          </a:prstGeom>
        </p:spPr>
        <p:txBody>
          <a:bodyPr wrap="square" lIns="0" tIns="0" rIns="0" bIns="0" anchor="b" anchorCtr="0">
            <a:noAutofit/>
          </a:bodyPr>
          <a:lstStyle>
            <a:lvl1pPr algn="l">
              <a:defRPr sz="800" baseline="0">
                <a:latin typeface="Poppins" pitchFamily="2" charset="77"/>
                <a:cs typeface="Poppins" pitchFamily="2" charset="77"/>
              </a:defRPr>
            </a:lvl1pPr>
          </a:lstStyle>
          <a:p>
            <a:fld id="{B07D23A7-7402-0843-A222-AAEABEA1D2C1}" type="datetime1">
              <a:rPr lang="en-US" smtClean="0"/>
              <a:pPr/>
              <a:t>5/31/2025</a:t>
            </a:fld>
            <a:endParaRPr lang="en-US"/>
          </a:p>
        </p:txBody>
      </p:sp>
      <p:sp>
        <p:nvSpPr>
          <p:cNvPr id="5" name="Footer Placeholder 4">
            <a:extLst>
              <a:ext uri="{FF2B5EF4-FFF2-40B4-BE49-F238E27FC236}">
                <a16:creationId xmlns:a16="http://schemas.microsoft.com/office/drawing/2014/main" id="{9D04F08D-F0A3-7C0B-6646-B61AC67063F1}"/>
              </a:ext>
            </a:extLst>
          </p:cNvPr>
          <p:cNvSpPr>
            <a:spLocks noGrp="1"/>
          </p:cNvSpPr>
          <p:nvPr>
            <p:ph type="ftr" sz="quarter" idx="3"/>
          </p:nvPr>
        </p:nvSpPr>
        <p:spPr>
          <a:xfrm>
            <a:off x="4038600" y="6554428"/>
            <a:ext cx="4114800" cy="123111"/>
          </a:xfrm>
          <a:prstGeom prst="rect">
            <a:avLst/>
          </a:prstGeom>
        </p:spPr>
        <p:txBody>
          <a:bodyPr lIns="0" tIns="0" rIns="0" bIns="0">
            <a:spAutoFit/>
          </a:bodyPr>
          <a:lstStyle>
            <a:lvl1pPr algn="ctr">
              <a:defRPr sz="800" baseline="0">
                <a:latin typeface="Poppins" pitchFamily="2" charset="77"/>
              </a:defRPr>
            </a:lvl1pPr>
          </a:lstStyle>
          <a:p>
            <a:endParaRPr lang="en-US"/>
          </a:p>
        </p:txBody>
      </p:sp>
      <p:sp>
        <p:nvSpPr>
          <p:cNvPr id="8" name="Slide Number Placeholder 5">
            <a:extLst>
              <a:ext uri="{FF2B5EF4-FFF2-40B4-BE49-F238E27FC236}">
                <a16:creationId xmlns:a16="http://schemas.microsoft.com/office/drawing/2014/main" id="{8105C037-C732-348F-5FEB-7CAA718F2E87}"/>
              </a:ext>
            </a:extLst>
          </p:cNvPr>
          <p:cNvSpPr>
            <a:spLocks noGrp="1"/>
          </p:cNvSpPr>
          <p:nvPr>
            <p:ph type="sldNum" sz="quarter" idx="4"/>
          </p:nvPr>
        </p:nvSpPr>
        <p:spPr>
          <a:xfrm>
            <a:off x="11507724" y="6554428"/>
            <a:ext cx="531876" cy="123111"/>
          </a:xfrm>
          <a:prstGeom prst="rect">
            <a:avLst/>
          </a:prstGeom>
        </p:spPr>
        <p:txBody>
          <a:bodyPr wrap="square" lIns="0" tIns="0" rIns="0" bIns="0">
            <a:spAutoFit/>
          </a:bodyPr>
          <a:lstStyle>
            <a:lvl1pPr algn="r">
              <a:defRPr sz="800" baseline="0">
                <a:latin typeface="Poppins" pitchFamily="2" charset="77"/>
              </a:defRPr>
            </a:lvl1pPr>
          </a:lstStyle>
          <a:p>
            <a:fld id="{9091AC62-753B-3240-A76B-ED140B7F97AA}" type="slidenum">
              <a:rPr lang="en-US" smtClean="0"/>
              <a:pPr/>
              <a:t>‹#›</a:t>
            </a:fld>
            <a:endParaRPr lang="en-US"/>
          </a:p>
        </p:txBody>
      </p:sp>
    </p:spTree>
    <p:extLst>
      <p:ext uri="{BB962C8B-B14F-4D97-AF65-F5344CB8AC3E}">
        <p14:creationId xmlns:p14="http://schemas.microsoft.com/office/powerpoint/2010/main" val="377252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lipArt Placeholder 2"/>
          <p:cNvSpPr>
            <a:spLocks noGrp="1"/>
          </p:cNvSpPr>
          <p:nvPr>
            <p:ph type="clipArt" sz="half" idx="1"/>
          </p:nvPr>
        </p:nvSpPr>
        <p:spPr>
          <a:xfrm>
            <a:off x="609600" y="1600201"/>
            <a:ext cx="5384800" cy="4525963"/>
          </a:xfrm>
        </p:spPr>
        <p:txBody>
          <a:bodyPr/>
          <a:lstStyle/>
          <a:p>
            <a:pPr lvl="0"/>
            <a:endParaRPr lang="en-US" noProof="0" dirty="0"/>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543B78-9EC2-4D62-9BAE-FA0A6B9FE6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250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_no ASN logo">
    <p:spTree>
      <p:nvGrpSpPr>
        <p:cNvPr id="1" name=""/>
        <p:cNvGrpSpPr/>
        <p:nvPr/>
      </p:nvGrpSpPr>
      <p:grpSpPr>
        <a:xfrm>
          <a:off x="0" y="0"/>
          <a:ext cx="0" cy="0"/>
          <a:chOff x="0" y="0"/>
          <a:chExt cx="0" cy="0"/>
        </a:xfrm>
      </p:grpSpPr>
      <p:pic>
        <p:nvPicPr>
          <p:cNvPr id="4" name="Picture 3" descr="A white background with blue text&#10;&#10;Description automatically generated">
            <a:extLst>
              <a:ext uri="{FF2B5EF4-FFF2-40B4-BE49-F238E27FC236}">
                <a16:creationId xmlns:a16="http://schemas.microsoft.com/office/drawing/2014/main" id="{9ACDBFB0-2A08-9659-30DE-3A428C6157AA}"/>
              </a:ext>
            </a:extLst>
          </p:cNvPr>
          <p:cNvPicPr>
            <a:picLocks noChangeAspect="1"/>
          </p:cNvPicPr>
          <p:nvPr userDrawn="1"/>
        </p:nvPicPr>
        <p:blipFill rotWithShape="1">
          <a:blip r:embed="rId2"/>
          <a:srcRect r="27500" b="34188"/>
          <a:stretch/>
        </p:blipFill>
        <p:spPr>
          <a:xfrm>
            <a:off x="7485412" y="0"/>
            <a:ext cx="4706587" cy="2403231"/>
          </a:xfrm>
          <a:prstGeom prst="rect">
            <a:avLst/>
          </a:prstGeom>
        </p:spPr>
      </p:pic>
      <p:sp>
        <p:nvSpPr>
          <p:cNvPr id="2" name="Title 1">
            <a:extLst>
              <a:ext uri="{FF2B5EF4-FFF2-40B4-BE49-F238E27FC236}">
                <a16:creationId xmlns:a16="http://schemas.microsoft.com/office/drawing/2014/main" id="{B0E1BAF2-A4B4-1D40-A9D1-1BBF5B57F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D714B-71C5-7A45-94EC-D3AE695969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46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no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1BAF2-A4B4-1D40-A9D1-1BBF5B57F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FD714B-71C5-7A45-94EC-D3AE695969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3351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4" descr="A white background with black and white clouds&#10;&#10;Description automatically generated">
            <a:extLst>
              <a:ext uri="{FF2B5EF4-FFF2-40B4-BE49-F238E27FC236}">
                <a16:creationId xmlns:a16="http://schemas.microsoft.com/office/drawing/2014/main" id="{F5632ED5-A72F-9957-1A12-8DA28A08EA4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77A767C-5DED-A340-B5DB-0268A2F03CFE}"/>
              </a:ext>
            </a:extLst>
          </p:cNvPr>
          <p:cNvSpPr>
            <a:spLocks noGrp="1"/>
          </p:cNvSpPr>
          <p:nvPr>
            <p:ph type="title"/>
          </p:nvPr>
        </p:nvSpPr>
        <p:spPr>
          <a:xfrm>
            <a:off x="2096429" y="457200"/>
            <a:ext cx="9615407" cy="1143000"/>
          </a:xfrm>
        </p:spPr>
        <p:txBody>
          <a:bodyPr anchor="b">
            <a:normAutofit/>
          </a:bodyPr>
          <a:lstStyle>
            <a:lvl1pPr>
              <a:defRPr sz="3600"/>
            </a:lvl1pPr>
          </a:lstStyle>
          <a:p>
            <a:endParaRPr lang="en-US"/>
          </a:p>
        </p:txBody>
      </p:sp>
      <p:sp>
        <p:nvSpPr>
          <p:cNvPr id="4" name="Text Placeholder 3">
            <a:extLst>
              <a:ext uri="{FF2B5EF4-FFF2-40B4-BE49-F238E27FC236}">
                <a16:creationId xmlns:a16="http://schemas.microsoft.com/office/drawing/2014/main" id="{A219C0E9-683E-834F-81DD-52C065AB249D}"/>
              </a:ext>
            </a:extLst>
          </p:cNvPr>
          <p:cNvSpPr>
            <a:spLocks noGrp="1"/>
          </p:cNvSpPr>
          <p:nvPr>
            <p:ph type="body" sz="half" idx="2"/>
          </p:nvPr>
        </p:nvSpPr>
        <p:spPr>
          <a:xfrm>
            <a:off x="2096429" y="1761893"/>
            <a:ext cx="9615407" cy="4638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08683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BFE0-5044-C846-B9AB-C02DCF724D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FDA91-4037-1848-9E7F-BE5DE97452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219CFD-E088-4C4F-951A-6952ED456F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2648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C3D3-42AE-A54E-A654-9FCFC6CC50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65B9AE-EF66-2F4D-B25D-1CC721DC2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FEF96F-3CC6-F548-9E85-4610F9F215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8B672B-2FA2-D14F-8821-69B4CA7A08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661491-59EC-B34D-A27C-B34EEF3820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0724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3B716-1077-6741-98A2-EB34A573C0B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96659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37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0B240-6272-1249-93D1-F89D8C047DFA}"/>
              </a:ext>
            </a:extLst>
          </p:cNvPr>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720AED66-3B4B-1B43-A548-AA3483C5F2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9398C-D56D-5647-A023-00BC0EB60F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30897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white background with blue text&#10;&#10;Description automatically generated">
            <a:extLst>
              <a:ext uri="{FF2B5EF4-FFF2-40B4-BE49-F238E27FC236}">
                <a16:creationId xmlns:a16="http://schemas.microsoft.com/office/drawing/2014/main" id="{00F5FCC6-53E1-5F45-2C93-91197BA3727F}"/>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6DA2DD4-AFFB-404B-BE2B-FD107BDE61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FC1B1-9200-1C48-8033-ADC987D727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439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8" r:id="rId4"/>
    <p:sldLayoutId id="2147483664" r:id="rId5"/>
    <p:sldLayoutId id="2147483665" r:id="rId6"/>
    <p:sldLayoutId id="2147483666" r:id="rId7"/>
    <p:sldLayoutId id="2147483667" r:id="rId8"/>
    <p:sldLayoutId id="2147483669" r:id="rId9"/>
    <p:sldLayoutId id="2147483671" r:id="rId10"/>
    <p:sldLayoutId id="2147483672" r:id="rId11"/>
  </p:sldLayoutIdLst>
  <p:txStyles>
    <p:titleStyle>
      <a:lvl1pPr algn="l" defTabSz="914400" rtl="0" eaLnBrk="1" latinLnBrk="0" hangingPunct="1">
        <a:lnSpc>
          <a:spcPct val="90000"/>
        </a:lnSpc>
        <a:spcBef>
          <a:spcPct val="0"/>
        </a:spcBef>
        <a:buNone/>
        <a:defRPr sz="3600" kern="1200">
          <a:solidFill>
            <a:srgbClr val="0088C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wcrf.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google.com/url?sa=i&amp;rct=j&amp;q=&amp;esrc=s&amp;frm=1&amp;source=images&amp;cd=&amp;cad=rja&amp;uact=8&amp;docid=hz-NJ2XDRnEoqM&amp;tbnid=60kkg9zUhjyUIM:&amp;ved=0CAcQjRw&amp;url=http://www.precisionnutrition.com/diet-and-adhd&amp;ei=1B0kVMHPGIaSgwTNpICQCw&amp;bvm=bv.76247554,d.eXY&amp;psig=AFQjCNFBMdmXTvvCed6VRgH-KGdhephemw&amp;ust=1411739461397999" TargetMode="Externa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wcrf.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emf"/><Relationship Id="rId5" Type="http://schemas.openxmlformats.org/officeDocument/2006/relationships/oleObject" Target="../embeddings/oleObject4.bin"/><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hyperlink" Target="https://survivorshine.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jpeg"/><Relationship Id="rId4" Type="http://schemas.openxmlformats.org/officeDocument/2006/relationships/diagramData" Target="../diagrams/data1.xml"/><Relationship Id="rId9" Type="http://schemas.openxmlformats.org/officeDocument/2006/relationships/image" Target="../media/image28.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wcrf.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4E8BA-9F0E-FD42-88E5-D3CB6A5E30C3}"/>
              </a:ext>
            </a:extLst>
          </p:cNvPr>
          <p:cNvSpPr>
            <a:spLocks noGrp="1"/>
          </p:cNvSpPr>
          <p:nvPr>
            <p:ph type="ctrTitle"/>
          </p:nvPr>
        </p:nvSpPr>
        <p:spPr/>
        <p:txBody>
          <a:bodyPr/>
          <a:lstStyle/>
          <a:p>
            <a:r>
              <a:rPr kumimoji="0" lang="en-US" altLang="en-US" sz="3600" b="0" i="0" u="none" strike="noStrike" cap="none" normalizeH="0" baseline="0" dirty="0">
                <a:ln>
                  <a:noFill/>
                </a:ln>
                <a:effectLst/>
              </a:rPr>
              <a:t>Nutrition in </a:t>
            </a:r>
            <a:br>
              <a:rPr kumimoji="0" lang="en-US" altLang="en-US" sz="3600" b="0" i="0" u="none" strike="noStrike" cap="none" normalizeH="0" baseline="0" dirty="0">
                <a:ln>
                  <a:noFill/>
                </a:ln>
                <a:effectLst/>
              </a:rPr>
            </a:br>
            <a:r>
              <a:rPr kumimoji="0" lang="en-US" altLang="en-US" sz="3600" b="0" i="0" u="none" strike="noStrike" cap="none" normalizeH="0" baseline="0" dirty="0">
                <a:ln>
                  <a:noFill/>
                </a:ln>
                <a:effectLst/>
              </a:rPr>
              <a:t>Cancer Prevention and Survival</a:t>
            </a:r>
            <a:endParaRPr lang="en-US" dirty="0"/>
          </a:p>
        </p:txBody>
      </p:sp>
      <p:sp>
        <p:nvSpPr>
          <p:cNvPr id="3" name="Subtitle 2">
            <a:extLst>
              <a:ext uri="{FF2B5EF4-FFF2-40B4-BE49-F238E27FC236}">
                <a16:creationId xmlns:a16="http://schemas.microsoft.com/office/drawing/2014/main" id="{63D4A308-F207-1B47-B75D-83F846162142}"/>
              </a:ext>
            </a:extLst>
          </p:cNvPr>
          <p:cNvSpPr>
            <a:spLocks noGrp="1"/>
          </p:cNvSpPr>
          <p:nvPr>
            <p:ph type="subTitle" idx="1"/>
          </p:nvPr>
        </p:nvSpPr>
        <p:spPr/>
        <p:txBody>
          <a:bodyPr/>
          <a:lstStyle/>
          <a:p>
            <a:pPr fontAlgn="base">
              <a:lnSpc>
                <a:spcPct val="50000"/>
              </a:lnSpc>
            </a:pPr>
            <a:r>
              <a:rPr lang="en-US" sz="2400" b="1" i="0" dirty="0">
                <a:effectLst/>
                <a:latin typeface="Aptos" panose="020B0004020202020204" pitchFamily="34" charset="0"/>
              </a:rPr>
              <a:t>Wendy Demark-Wahnefried, PhD, RD</a:t>
            </a:r>
          </a:p>
          <a:p>
            <a:pPr fontAlgn="base">
              <a:lnSpc>
                <a:spcPct val="50000"/>
              </a:lnSpc>
            </a:pPr>
            <a:r>
              <a:rPr lang="en-US" sz="2400" b="1" i="0" dirty="0">
                <a:effectLst/>
                <a:latin typeface="Aptos" panose="020B0004020202020204" pitchFamily="34" charset="0"/>
              </a:rPr>
              <a:t>Professor Emerita of Nutrition Sciences </a:t>
            </a:r>
          </a:p>
          <a:p>
            <a:pPr fontAlgn="base">
              <a:lnSpc>
                <a:spcPct val="50000"/>
              </a:lnSpc>
            </a:pPr>
            <a:r>
              <a:rPr lang="en-US" sz="2400" b="1" i="0" dirty="0">
                <a:effectLst/>
                <a:latin typeface="Aptos" panose="020B0004020202020204" pitchFamily="34" charset="0"/>
              </a:rPr>
              <a:t>University of Alabama at Birmingham</a:t>
            </a:r>
          </a:p>
          <a:p>
            <a:pPr fontAlgn="base">
              <a:lnSpc>
                <a:spcPct val="50000"/>
              </a:lnSpc>
            </a:pPr>
            <a:r>
              <a:rPr lang="en-US" sz="2400" b="1" i="0" dirty="0">
                <a:effectLst/>
                <a:latin typeface="Aptos" panose="020B0004020202020204" pitchFamily="34" charset="0"/>
              </a:rPr>
              <a:t>American Cancer Society Clinical Research Professor</a:t>
            </a:r>
          </a:p>
          <a:p>
            <a:endParaRPr lang="en-US" dirty="0"/>
          </a:p>
        </p:txBody>
      </p:sp>
    </p:spTree>
    <p:extLst>
      <p:ext uri="{BB962C8B-B14F-4D97-AF65-F5344CB8AC3E}">
        <p14:creationId xmlns:p14="http://schemas.microsoft.com/office/powerpoint/2010/main" val="926432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3D63A-F395-4E7A-E328-9897CD48CD36}"/>
            </a:ext>
          </a:extLst>
        </p:cNvPr>
        <p:cNvGrpSpPr/>
        <p:nvPr/>
      </p:nvGrpSpPr>
      <p:grpSpPr>
        <a:xfrm>
          <a:off x="0" y="0"/>
          <a:ext cx="0" cy="0"/>
          <a:chOff x="0" y="0"/>
          <a:chExt cx="0" cy="0"/>
        </a:xfrm>
      </p:grpSpPr>
      <p:sp>
        <p:nvSpPr>
          <p:cNvPr id="46082" name="Title 1">
            <a:extLst>
              <a:ext uri="{FF2B5EF4-FFF2-40B4-BE49-F238E27FC236}">
                <a16:creationId xmlns:a16="http://schemas.microsoft.com/office/drawing/2014/main" id="{F696F06E-DB7C-3F8E-BF7B-2B1E56897761}"/>
              </a:ext>
            </a:extLst>
          </p:cNvPr>
          <p:cNvSpPr>
            <a:spLocks noGrp="1" noChangeArrowheads="1"/>
          </p:cNvSpPr>
          <p:nvPr>
            <p:ph type="title"/>
          </p:nvPr>
        </p:nvSpPr>
        <p:spPr>
          <a:xfrm>
            <a:off x="76200" y="0"/>
            <a:ext cx="12039600" cy="1143000"/>
          </a:xfrm>
        </p:spPr>
        <p:txBody>
          <a:bodyPr>
            <a:normAutofit/>
          </a:bodyPr>
          <a:lstStyle/>
          <a:p>
            <a:r>
              <a:rPr lang="en-US" sz="3600" dirty="0"/>
              <a:t>Calorie Restriction Consistently Inhibits Cancer in Preclinical Models</a:t>
            </a:r>
            <a:endParaRPr lang="en-US" altLang="en-US" dirty="0"/>
          </a:p>
        </p:txBody>
      </p:sp>
      <p:pic>
        <p:nvPicPr>
          <p:cNvPr id="2" name="Picture 1">
            <a:extLst>
              <a:ext uri="{FF2B5EF4-FFF2-40B4-BE49-F238E27FC236}">
                <a16:creationId xmlns:a16="http://schemas.microsoft.com/office/drawing/2014/main" id="{3FE1A253-4BB7-3C0F-B177-C9BE0F135D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pic>
        <p:nvPicPr>
          <p:cNvPr id="3" name="Picture 19" descr="mfig001">
            <a:extLst>
              <a:ext uri="{FF2B5EF4-FFF2-40B4-BE49-F238E27FC236}">
                <a16:creationId xmlns:a16="http://schemas.microsoft.com/office/drawing/2014/main" id="{F115C4BD-016E-04C0-7ABF-213B5032F3E6}"/>
              </a:ext>
            </a:extLst>
          </p:cNvPr>
          <p:cNvPicPr>
            <a:picLocks noChangeAspect="1" noChangeArrowheads="1"/>
          </p:cNvPicPr>
          <p:nvPr/>
        </p:nvPicPr>
        <p:blipFill>
          <a:blip r:embed="rId3" cstate="print"/>
          <a:srcRect/>
          <a:stretch>
            <a:fillRect/>
          </a:stretch>
        </p:blipFill>
        <p:spPr bwMode="auto">
          <a:xfrm>
            <a:off x="5827496" y="1341047"/>
            <a:ext cx="4479566" cy="4080282"/>
          </a:xfrm>
          <a:prstGeom prst="rect">
            <a:avLst/>
          </a:prstGeom>
          <a:noFill/>
          <a:ln w="9525">
            <a:noFill/>
            <a:miter lim="800000"/>
            <a:headEnd/>
            <a:tailEnd/>
          </a:ln>
        </p:spPr>
      </p:pic>
      <p:sp>
        <p:nvSpPr>
          <p:cNvPr id="4" name="Text Placeholder 8">
            <a:extLst>
              <a:ext uri="{FF2B5EF4-FFF2-40B4-BE49-F238E27FC236}">
                <a16:creationId xmlns:a16="http://schemas.microsoft.com/office/drawing/2014/main" id="{88DE778A-317A-42B8-E6B9-899CDCC074C0}"/>
              </a:ext>
            </a:extLst>
          </p:cNvPr>
          <p:cNvSpPr txBox="1">
            <a:spLocks/>
          </p:cNvSpPr>
          <p:nvPr/>
        </p:nvSpPr>
        <p:spPr>
          <a:xfrm>
            <a:off x="1564622" y="5449061"/>
            <a:ext cx="8775844" cy="4347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900" i="1">
                <a:solidFill>
                  <a:schemeClr val="tx1">
                    <a:lumMod val="50000"/>
                    <a:lumOff val="50000"/>
                  </a:schemeClr>
                </a:solidFill>
              </a:rPr>
              <a:t>Dirx et al. Int J Cancer 2003 </a:t>
            </a:r>
            <a:endParaRPr lang="en-US" sz="900" i="1" dirty="0">
              <a:solidFill>
                <a:schemeClr val="tx1">
                  <a:lumMod val="50000"/>
                  <a:lumOff val="50000"/>
                </a:schemeClr>
              </a:solidFill>
            </a:endParaRPr>
          </a:p>
        </p:txBody>
      </p:sp>
      <p:sp>
        <p:nvSpPr>
          <p:cNvPr id="5" name="Content Placeholder 3">
            <a:extLst>
              <a:ext uri="{FF2B5EF4-FFF2-40B4-BE49-F238E27FC236}">
                <a16:creationId xmlns:a16="http://schemas.microsoft.com/office/drawing/2014/main" id="{B17D792C-7BCE-25E3-C2EE-05446286BC56}"/>
              </a:ext>
            </a:extLst>
          </p:cNvPr>
          <p:cNvSpPr txBox="1">
            <a:spLocks/>
          </p:cNvSpPr>
          <p:nvPr/>
        </p:nvSpPr>
        <p:spPr>
          <a:xfrm>
            <a:off x="542589" y="1411622"/>
            <a:ext cx="4194043" cy="3009162"/>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buFont typeface="Arial"/>
              <a:buChar char="•"/>
            </a:pPr>
            <a:r>
              <a:rPr lang="en-US" dirty="0"/>
              <a:t>1909 Moreschi </a:t>
            </a:r>
            <a:r>
              <a:rPr lang="en-US" dirty="0">
                <a:cs typeface="Times New Roman" pitchFamily="18" charset="0"/>
              </a:rPr>
              <a:t>finds that rodents with transplanted, spontaneous, and chemically-induced tumors live significantly longer on energy-restricted diets</a:t>
            </a:r>
            <a:endParaRPr lang="en-US" sz="1500" dirty="0"/>
          </a:p>
          <a:p>
            <a:pPr marL="285750" indent="-285750">
              <a:lnSpc>
                <a:spcPct val="120000"/>
              </a:lnSpc>
              <a:buFont typeface="Arial"/>
              <a:buChar char="•"/>
            </a:pPr>
            <a:r>
              <a:rPr lang="en-US" dirty="0"/>
              <a:t>Protective effect of energy restriction on cancer incidence and progression gains almost universal acceptance  </a:t>
            </a:r>
          </a:p>
          <a:p>
            <a:pPr marL="285750" indent="-285750">
              <a:lnSpc>
                <a:spcPct val="120000"/>
              </a:lnSpc>
              <a:buFont typeface="Arial"/>
              <a:buChar char="•"/>
            </a:pPr>
            <a:r>
              <a:rPr lang="en-US" dirty="0"/>
              <a:t>Most studies have restricted calories to 60-70% of ad libitum levels </a:t>
            </a:r>
          </a:p>
        </p:txBody>
      </p:sp>
      <p:pic>
        <p:nvPicPr>
          <p:cNvPr id="9" name="Picture 8" descr="The mouse inside transparent cube looking up">
            <a:extLst>
              <a:ext uri="{FF2B5EF4-FFF2-40B4-BE49-F238E27FC236}">
                <a16:creationId xmlns:a16="http://schemas.microsoft.com/office/drawing/2014/main" id="{DE7423AC-8438-755A-EBE4-E4BBA417D6CC}"/>
              </a:ext>
            </a:extLst>
          </p:cNvPr>
          <p:cNvPicPr>
            <a:picLocks noChangeAspect="1"/>
          </p:cNvPicPr>
          <p:nvPr/>
        </p:nvPicPr>
        <p:blipFill>
          <a:blip r:embed="rId4"/>
          <a:stretch>
            <a:fillRect/>
          </a:stretch>
        </p:blipFill>
        <p:spPr>
          <a:xfrm>
            <a:off x="1528180" y="4392209"/>
            <a:ext cx="2025067" cy="1520190"/>
          </a:xfrm>
          <a:prstGeom prst="rect">
            <a:avLst/>
          </a:prstGeom>
        </p:spPr>
      </p:pic>
    </p:spTree>
    <p:extLst>
      <p:ext uri="{BB962C8B-B14F-4D97-AF65-F5344CB8AC3E}">
        <p14:creationId xmlns:p14="http://schemas.microsoft.com/office/powerpoint/2010/main" val="4176385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14FC3-C412-8F92-29D2-60F0CB237028}"/>
            </a:ext>
          </a:extLst>
        </p:cNvPr>
        <p:cNvGrpSpPr/>
        <p:nvPr/>
      </p:nvGrpSpPr>
      <p:grpSpPr>
        <a:xfrm>
          <a:off x="0" y="0"/>
          <a:ext cx="0" cy="0"/>
          <a:chOff x="0" y="0"/>
          <a:chExt cx="0" cy="0"/>
        </a:xfrm>
      </p:grpSpPr>
      <p:sp>
        <p:nvSpPr>
          <p:cNvPr id="46082" name="Title 1">
            <a:extLst>
              <a:ext uri="{FF2B5EF4-FFF2-40B4-BE49-F238E27FC236}">
                <a16:creationId xmlns:a16="http://schemas.microsoft.com/office/drawing/2014/main" id="{C90B30A0-4FC9-21FD-C492-D83074162953}"/>
              </a:ext>
            </a:extLst>
          </p:cNvPr>
          <p:cNvSpPr>
            <a:spLocks noGrp="1" noChangeArrowheads="1"/>
          </p:cNvSpPr>
          <p:nvPr>
            <p:ph type="title"/>
          </p:nvPr>
        </p:nvSpPr>
        <p:spPr>
          <a:xfrm>
            <a:off x="-603585" y="0"/>
            <a:ext cx="12039600" cy="1143000"/>
          </a:xfrm>
        </p:spPr>
        <p:txBody>
          <a:bodyPr>
            <a:normAutofit/>
          </a:bodyPr>
          <a:lstStyle/>
          <a:p>
            <a:pPr algn="ctr"/>
            <a:r>
              <a:rPr lang="en-US" altLang="en-US" dirty="0"/>
              <a:t>Obesity and Relative Risk of Cancer</a:t>
            </a:r>
          </a:p>
        </p:txBody>
      </p:sp>
      <p:pic>
        <p:nvPicPr>
          <p:cNvPr id="2" name="Picture 1">
            <a:extLst>
              <a:ext uri="{FF2B5EF4-FFF2-40B4-BE49-F238E27FC236}">
                <a16:creationId xmlns:a16="http://schemas.microsoft.com/office/drawing/2014/main" id="{2199062F-0C00-0FF4-CB41-4C3240E049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pic>
        <p:nvPicPr>
          <p:cNvPr id="8" name="Picture 7">
            <a:extLst>
              <a:ext uri="{FF2B5EF4-FFF2-40B4-BE49-F238E27FC236}">
                <a16:creationId xmlns:a16="http://schemas.microsoft.com/office/drawing/2014/main" id="{E665B481-6027-0A8A-5A53-3ED12921D136}"/>
              </a:ext>
            </a:extLst>
          </p:cNvPr>
          <p:cNvPicPr>
            <a:picLocks noChangeAspect="1"/>
          </p:cNvPicPr>
          <p:nvPr/>
        </p:nvPicPr>
        <p:blipFill>
          <a:blip r:embed="rId3"/>
          <a:stretch>
            <a:fillRect/>
          </a:stretch>
        </p:blipFill>
        <p:spPr>
          <a:xfrm>
            <a:off x="1209033" y="5788172"/>
            <a:ext cx="8772904" cy="487722"/>
          </a:xfrm>
          <a:prstGeom prst="rect">
            <a:avLst/>
          </a:prstGeom>
        </p:spPr>
      </p:pic>
      <p:graphicFrame>
        <p:nvGraphicFramePr>
          <p:cNvPr id="10" name="Chart 3">
            <a:extLst>
              <a:ext uri="{FF2B5EF4-FFF2-40B4-BE49-F238E27FC236}">
                <a16:creationId xmlns:a16="http://schemas.microsoft.com/office/drawing/2014/main" id="{E5A5280A-89EA-E9FC-1162-954C47DF642A}"/>
              </a:ext>
            </a:extLst>
          </p:cNvPr>
          <p:cNvGraphicFramePr>
            <a:graphicFrameLocks/>
          </p:cNvGraphicFramePr>
          <p:nvPr>
            <p:extLst>
              <p:ext uri="{D42A27DB-BD31-4B8C-83A1-F6EECF244321}">
                <p14:modId xmlns:p14="http://schemas.microsoft.com/office/powerpoint/2010/main" val="3325436528"/>
              </p:ext>
            </p:extLst>
          </p:nvPr>
        </p:nvGraphicFramePr>
        <p:xfrm>
          <a:off x="1373188" y="1116013"/>
          <a:ext cx="7129462" cy="4510087"/>
        </p:xfrm>
        <a:graphic>
          <a:graphicData uri="http://schemas.openxmlformats.org/presentationml/2006/ole">
            <mc:AlternateContent xmlns:mc="http://schemas.openxmlformats.org/markup-compatibility/2006">
              <mc:Choice xmlns:v="urn:schemas-microsoft-com:vml" Requires="v">
                <p:oleObj name="Chart" r:id="rId4" imgW="7791313" imgH="5191112" progId="Excel.Chart.8">
                  <p:embed/>
                </p:oleObj>
              </mc:Choice>
              <mc:Fallback>
                <p:oleObj name="Chart" r:id="rId4" imgW="7791313" imgH="5191112" progId="Excel.Chart.8">
                  <p:embed/>
                  <p:pic>
                    <p:nvPicPr>
                      <p:cNvPr id="10" name="Chart 3">
                        <a:extLst>
                          <a:ext uri="{FF2B5EF4-FFF2-40B4-BE49-F238E27FC236}">
                            <a16:creationId xmlns:a16="http://schemas.microsoft.com/office/drawing/2014/main" id="{E5A5280A-89EA-E9FC-1162-954C47DF642A}"/>
                          </a:ext>
                        </a:extLst>
                      </p:cNvPr>
                      <p:cNvPicPr>
                        <a:picLocks noChangeArrowheads="1"/>
                      </p:cNvPicPr>
                      <p:nvPr/>
                    </p:nvPicPr>
                    <p:blipFill>
                      <a:blip r:embed="rId5"/>
                      <a:srcRect/>
                      <a:stretch>
                        <a:fillRect/>
                      </a:stretch>
                    </p:blipFill>
                    <p:spPr bwMode="auto">
                      <a:xfrm>
                        <a:off x="1373188" y="1116013"/>
                        <a:ext cx="7129462" cy="4510087"/>
                      </a:xfrm>
                      <a:prstGeom prst="rect">
                        <a:avLst/>
                      </a:prstGeom>
                      <a:noFill/>
                      <a:ln>
                        <a:solidFill>
                          <a:schemeClr val="tx1"/>
                        </a:solidFill>
                      </a:ln>
                    </p:spPr>
                  </p:pic>
                </p:oleObj>
              </mc:Fallback>
            </mc:AlternateContent>
          </a:graphicData>
        </a:graphic>
      </p:graphicFrame>
    </p:spTree>
    <p:extLst>
      <p:ext uri="{BB962C8B-B14F-4D97-AF65-F5344CB8AC3E}">
        <p14:creationId xmlns:p14="http://schemas.microsoft.com/office/powerpoint/2010/main" val="1910053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4E9A1-3042-785A-6AD7-876A1B92EB2E}"/>
            </a:ext>
          </a:extLst>
        </p:cNvPr>
        <p:cNvGrpSpPr/>
        <p:nvPr/>
      </p:nvGrpSpPr>
      <p:grpSpPr>
        <a:xfrm>
          <a:off x="0" y="0"/>
          <a:ext cx="0" cy="0"/>
          <a:chOff x="0" y="0"/>
          <a:chExt cx="0" cy="0"/>
        </a:xfrm>
      </p:grpSpPr>
      <p:sp>
        <p:nvSpPr>
          <p:cNvPr id="46082" name="Title 1">
            <a:extLst>
              <a:ext uri="{FF2B5EF4-FFF2-40B4-BE49-F238E27FC236}">
                <a16:creationId xmlns:a16="http://schemas.microsoft.com/office/drawing/2014/main" id="{31916764-D36D-4726-98F8-FE03A829E36D}"/>
              </a:ext>
            </a:extLst>
          </p:cNvPr>
          <p:cNvSpPr>
            <a:spLocks noGrp="1" noChangeArrowheads="1"/>
          </p:cNvSpPr>
          <p:nvPr>
            <p:ph type="title"/>
          </p:nvPr>
        </p:nvSpPr>
        <p:spPr>
          <a:xfrm>
            <a:off x="-74194" y="0"/>
            <a:ext cx="12039600" cy="1143000"/>
          </a:xfrm>
        </p:spPr>
        <p:txBody>
          <a:bodyPr>
            <a:normAutofit/>
          </a:bodyPr>
          <a:lstStyle/>
          <a:p>
            <a:pPr algn="ctr"/>
            <a:r>
              <a:rPr lang="en-US" altLang="en-US" sz="3200" dirty="0"/>
              <a:t>Evidence that Weight Loss Reduces Cancer Risk</a:t>
            </a:r>
          </a:p>
        </p:txBody>
      </p:sp>
      <p:pic>
        <p:nvPicPr>
          <p:cNvPr id="2" name="Picture 1">
            <a:extLst>
              <a:ext uri="{FF2B5EF4-FFF2-40B4-BE49-F238E27FC236}">
                <a16:creationId xmlns:a16="http://schemas.microsoft.com/office/drawing/2014/main" id="{736E6024-0FCA-1214-9468-D3CEC3EDF8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grpSp>
        <p:nvGrpSpPr>
          <p:cNvPr id="3" name="Group 3">
            <a:extLst>
              <a:ext uri="{FF2B5EF4-FFF2-40B4-BE49-F238E27FC236}">
                <a16:creationId xmlns:a16="http://schemas.microsoft.com/office/drawing/2014/main" id="{BC501840-EE2E-DC18-BEB7-51EF02AD5DD7}"/>
              </a:ext>
            </a:extLst>
          </p:cNvPr>
          <p:cNvGrpSpPr>
            <a:grpSpLocks/>
          </p:cNvGrpSpPr>
          <p:nvPr/>
        </p:nvGrpSpPr>
        <p:grpSpPr bwMode="auto">
          <a:xfrm>
            <a:off x="1852613" y="1049338"/>
            <a:ext cx="7358062" cy="4463284"/>
            <a:chOff x="904875" y="1562102"/>
            <a:chExt cx="7381875" cy="4531743"/>
          </a:xfrm>
        </p:grpSpPr>
        <p:cxnSp>
          <p:nvCxnSpPr>
            <p:cNvPr id="4" name="Straight Connector 3">
              <a:extLst>
                <a:ext uri="{FF2B5EF4-FFF2-40B4-BE49-F238E27FC236}">
                  <a16:creationId xmlns:a16="http://schemas.microsoft.com/office/drawing/2014/main" id="{86E15A77-2C6D-3936-F86F-38976A6D128D}"/>
                </a:ext>
              </a:extLst>
            </p:cNvPr>
            <p:cNvCxnSpPr/>
            <p:nvPr/>
          </p:nvCxnSpPr>
          <p:spPr>
            <a:xfrm>
              <a:off x="904875" y="5609455"/>
              <a:ext cx="73818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CDCB5E0A-1BE4-49D5-3B3C-A990C945C290}"/>
                </a:ext>
              </a:extLst>
            </p:cNvPr>
            <p:cNvCxnSpPr/>
            <p:nvPr/>
          </p:nvCxnSpPr>
          <p:spPr>
            <a:xfrm>
              <a:off x="4381602" y="1562102"/>
              <a:ext cx="0" cy="40199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11">
              <a:extLst>
                <a:ext uri="{FF2B5EF4-FFF2-40B4-BE49-F238E27FC236}">
                  <a16:creationId xmlns:a16="http://schemas.microsoft.com/office/drawing/2014/main" id="{53160F08-5BB3-7982-1C1F-4F20DDDBCD35}"/>
                </a:ext>
              </a:extLst>
            </p:cNvPr>
            <p:cNvSpPr txBox="1">
              <a:spLocks noChangeArrowheads="1"/>
            </p:cNvSpPr>
            <p:nvPr/>
          </p:nvSpPr>
          <p:spPr bwMode="auto">
            <a:xfrm>
              <a:off x="4171950" y="5562600"/>
              <a:ext cx="415925" cy="53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t>1.0</a:t>
              </a:r>
            </a:p>
          </p:txBody>
        </p:sp>
        <p:sp>
          <p:nvSpPr>
            <p:cNvPr id="7" name="TextBox 12">
              <a:extLst>
                <a:ext uri="{FF2B5EF4-FFF2-40B4-BE49-F238E27FC236}">
                  <a16:creationId xmlns:a16="http://schemas.microsoft.com/office/drawing/2014/main" id="{3FDDAF9F-B729-954F-B414-215423D89901}"/>
                </a:ext>
              </a:extLst>
            </p:cNvPr>
            <p:cNvSpPr txBox="1">
              <a:spLocks noChangeArrowheads="1"/>
            </p:cNvSpPr>
            <p:nvPr/>
          </p:nvSpPr>
          <p:spPr bwMode="auto">
            <a:xfrm>
              <a:off x="5353050" y="5562600"/>
              <a:ext cx="434534" cy="31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t>1.4</a:t>
              </a:r>
            </a:p>
          </p:txBody>
        </p:sp>
        <p:sp>
          <p:nvSpPr>
            <p:cNvPr id="9" name="TextBox 15">
              <a:extLst>
                <a:ext uri="{FF2B5EF4-FFF2-40B4-BE49-F238E27FC236}">
                  <a16:creationId xmlns:a16="http://schemas.microsoft.com/office/drawing/2014/main" id="{F86FAF0D-733F-44D8-6C03-1957F919A65B}"/>
                </a:ext>
              </a:extLst>
            </p:cNvPr>
            <p:cNvSpPr txBox="1">
              <a:spLocks noChangeArrowheads="1"/>
            </p:cNvSpPr>
            <p:nvPr/>
          </p:nvSpPr>
          <p:spPr bwMode="auto">
            <a:xfrm>
              <a:off x="3581400" y="5562600"/>
              <a:ext cx="434534" cy="31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t>0.8</a:t>
              </a:r>
            </a:p>
          </p:txBody>
        </p:sp>
        <p:sp>
          <p:nvSpPr>
            <p:cNvPr id="11" name="TextBox 16">
              <a:extLst>
                <a:ext uri="{FF2B5EF4-FFF2-40B4-BE49-F238E27FC236}">
                  <a16:creationId xmlns:a16="http://schemas.microsoft.com/office/drawing/2014/main" id="{2B7E7F6E-FD51-DBB2-4F90-9DE343053ECF}"/>
                </a:ext>
              </a:extLst>
            </p:cNvPr>
            <p:cNvSpPr txBox="1">
              <a:spLocks noChangeArrowheads="1"/>
            </p:cNvSpPr>
            <p:nvPr/>
          </p:nvSpPr>
          <p:spPr bwMode="auto">
            <a:xfrm>
              <a:off x="2981325" y="5562600"/>
              <a:ext cx="434534" cy="31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t>0.6</a:t>
              </a:r>
            </a:p>
          </p:txBody>
        </p:sp>
        <p:sp>
          <p:nvSpPr>
            <p:cNvPr id="12" name="TextBox 18">
              <a:extLst>
                <a:ext uri="{FF2B5EF4-FFF2-40B4-BE49-F238E27FC236}">
                  <a16:creationId xmlns:a16="http://schemas.microsoft.com/office/drawing/2014/main" id="{541672D2-829D-97C4-CF19-81C31E0DA00C}"/>
                </a:ext>
              </a:extLst>
            </p:cNvPr>
            <p:cNvSpPr txBox="1">
              <a:spLocks noChangeArrowheads="1"/>
            </p:cNvSpPr>
            <p:nvPr/>
          </p:nvSpPr>
          <p:spPr bwMode="auto">
            <a:xfrm>
              <a:off x="4791075" y="5562600"/>
              <a:ext cx="434534" cy="31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t>1.2</a:t>
              </a:r>
            </a:p>
          </p:txBody>
        </p:sp>
        <p:sp>
          <p:nvSpPr>
            <p:cNvPr id="13" name="TextBox 19">
              <a:extLst>
                <a:ext uri="{FF2B5EF4-FFF2-40B4-BE49-F238E27FC236}">
                  <a16:creationId xmlns:a16="http://schemas.microsoft.com/office/drawing/2014/main" id="{C8B0155F-72B7-7225-F076-E05348291500}"/>
                </a:ext>
              </a:extLst>
            </p:cNvPr>
            <p:cNvSpPr txBox="1">
              <a:spLocks noChangeArrowheads="1"/>
            </p:cNvSpPr>
            <p:nvPr/>
          </p:nvSpPr>
          <p:spPr bwMode="auto">
            <a:xfrm>
              <a:off x="1276350" y="5553075"/>
              <a:ext cx="434534" cy="31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t>0.0</a:t>
              </a:r>
            </a:p>
          </p:txBody>
        </p:sp>
        <p:sp>
          <p:nvSpPr>
            <p:cNvPr id="14" name="TextBox 20">
              <a:extLst>
                <a:ext uri="{FF2B5EF4-FFF2-40B4-BE49-F238E27FC236}">
                  <a16:creationId xmlns:a16="http://schemas.microsoft.com/office/drawing/2014/main" id="{0D29393F-61F9-B044-A343-4CD2CEBD2A20}"/>
                </a:ext>
              </a:extLst>
            </p:cNvPr>
            <p:cNvSpPr txBox="1">
              <a:spLocks noChangeArrowheads="1"/>
            </p:cNvSpPr>
            <p:nvPr/>
          </p:nvSpPr>
          <p:spPr bwMode="auto">
            <a:xfrm>
              <a:off x="1866900" y="5553075"/>
              <a:ext cx="434534" cy="31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t>0.2</a:t>
              </a:r>
            </a:p>
          </p:txBody>
        </p:sp>
        <p:sp>
          <p:nvSpPr>
            <p:cNvPr id="15" name="TextBox 21">
              <a:extLst>
                <a:ext uri="{FF2B5EF4-FFF2-40B4-BE49-F238E27FC236}">
                  <a16:creationId xmlns:a16="http://schemas.microsoft.com/office/drawing/2014/main" id="{681D0EB1-3908-41E5-D268-65DF36DA5072}"/>
                </a:ext>
              </a:extLst>
            </p:cNvPr>
            <p:cNvSpPr txBox="1">
              <a:spLocks noChangeArrowheads="1"/>
            </p:cNvSpPr>
            <p:nvPr/>
          </p:nvSpPr>
          <p:spPr bwMode="auto">
            <a:xfrm>
              <a:off x="2390775" y="5553075"/>
              <a:ext cx="434534" cy="31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b="1"/>
                <a:t>0.4</a:t>
              </a:r>
            </a:p>
          </p:txBody>
        </p:sp>
        <p:cxnSp>
          <p:nvCxnSpPr>
            <p:cNvPr id="16" name="Straight Connector 15">
              <a:extLst>
                <a:ext uri="{FF2B5EF4-FFF2-40B4-BE49-F238E27FC236}">
                  <a16:creationId xmlns:a16="http://schemas.microsoft.com/office/drawing/2014/main" id="{B415ABC2-2C38-2729-E8CB-5E97D6051C5D}"/>
                </a:ext>
              </a:extLst>
            </p:cNvPr>
            <p:cNvCxnSpPr/>
            <p:nvPr/>
          </p:nvCxnSpPr>
          <p:spPr>
            <a:xfrm>
              <a:off x="3266756" y="2295493"/>
              <a:ext cx="971509" cy="0"/>
            </a:xfrm>
            <a:prstGeom prst="line">
              <a:avLst/>
            </a:prstGeom>
            <a:ln>
              <a:solidFill>
                <a:srgbClr val="2D4C35"/>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5464E38C-3E50-D540-E1B6-3DEB39D9BC72}"/>
                </a:ext>
              </a:extLst>
            </p:cNvPr>
            <p:cNvCxnSpPr/>
            <p:nvPr/>
          </p:nvCxnSpPr>
          <p:spPr>
            <a:xfrm>
              <a:off x="3180754" y="3085299"/>
              <a:ext cx="1849053" cy="0"/>
            </a:xfrm>
            <a:prstGeom prst="line">
              <a:avLst/>
            </a:prstGeom>
            <a:ln>
              <a:solidFill>
                <a:srgbClr val="2D4C3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73735451-C5AF-C3ED-0C76-F11DDDBCB335}"/>
                </a:ext>
              </a:extLst>
            </p:cNvPr>
            <p:cNvCxnSpPr/>
            <p:nvPr/>
          </p:nvCxnSpPr>
          <p:spPr>
            <a:xfrm>
              <a:off x="2886116" y="4000830"/>
              <a:ext cx="3134311" cy="0"/>
            </a:xfrm>
            <a:prstGeom prst="line">
              <a:avLst/>
            </a:prstGeom>
            <a:ln>
              <a:solidFill>
                <a:srgbClr val="2D4C35"/>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84651983-1435-B402-0AD8-25D0347A1994}"/>
                </a:ext>
              </a:extLst>
            </p:cNvPr>
            <p:cNvCxnSpPr/>
            <p:nvPr/>
          </p:nvCxnSpPr>
          <p:spPr>
            <a:xfrm>
              <a:off x="3390982" y="4934091"/>
              <a:ext cx="1076623" cy="0"/>
            </a:xfrm>
            <a:prstGeom prst="line">
              <a:avLst/>
            </a:prstGeom>
            <a:ln>
              <a:solidFill>
                <a:srgbClr val="2D4C35"/>
              </a:solidFill>
            </a:ln>
          </p:spPr>
          <p:style>
            <a:lnRef idx="2">
              <a:schemeClr val="accent1"/>
            </a:lnRef>
            <a:fillRef idx="0">
              <a:schemeClr val="accent1"/>
            </a:fillRef>
            <a:effectRef idx="1">
              <a:schemeClr val="accent1"/>
            </a:effectRef>
            <a:fontRef idx="minor">
              <a:schemeClr val="tx1"/>
            </a:fontRef>
          </p:style>
        </p:cxnSp>
        <p:sp>
          <p:nvSpPr>
            <p:cNvPr id="20" name="TextBox 34">
              <a:extLst>
                <a:ext uri="{FF2B5EF4-FFF2-40B4-BE49-F238E27FC236}">
                  <a16:creationId xmlns:a16="http://schemas.microsoft.com/office/drawing/2014/main" id="{31FFCED9-56C8-0DBE-8BF9-ACBE26288B0F}"/>
                </a:ext>
              </a:extLst>
            </p:cNvPr>
            <p:cNvSpPr txBox="1">
              <a:spLocks noChangeArrowheads="1"/>
            </p:cNvSpPr>
            <p:nvPr/>
          </p:nvSpPr>
          <p:spPr bwMode="auto">
            <a:xfrm>
              <a:off x="3138370" y="2074345"/>
              <a:ext cx="1227372" cy="84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C00000"/>
                  </a:solidFill>
                </a:rPr>
                <a:t>•</a:t>
              </a:r>
            </a:p>
            <a:p>
              <a:pPr algn="ctr" eaLnBrk="1" hangingPunct="1">
                <a:spcBef>
                  <a:spcPct val="0"/>
                </a:spcBef>
                <a:buFontTx/>
                <a:buNone/>
              </a:pPr>
              <a:r>
                <a:rPr lang="en-US" altLang="en-US" sz="1200" b="1"/>
                <a:t>0.81</a:t>
              </a:r>
            </a:p>
            <a:p>
              <a:pPr algn="ctr" eaLnBrk="1" hangingPunct="1">
                <a:spcBef>
                  <a:spcPct val="0"/>
                </a:spcBef>
                <a:buFontTx/>
                <a:buNone/>
              </a:pPr>
              <a:r>
                <a:rPr lang="en-US" altLang="en-US" sz="1200" b="1"/>
                <a:t>Breast Cancer</a:t>
              </a:r>
            </a:p>
          </p:txBody>
        </p:sp>
        <p:sp>
          <p:nvSpPr>
            <p:cNvPr id="21" name="TextBox 36">
              <a:extLst>
                <a:ext uri="{FF2B5EF4-FFF2-40B4-BE49-F238E27FC236}">
                  <a16:creationId xmlns:a16="http://schemas.microsoft.com/office/drawing/2014/main" id="{897A9EA2-AE5F-AAD8-BB33-6FFA0AC63D41}"/>
                </a:ext>
              </a:extLst>
            </p:cNvPr>
            <p:cNvSpPr txBox="1">
              <a:spLocks noChangeArrowheads="1"/>
            </p:cNvSpPr>
            <p:nvPr/>
          </p:nvSpPr>
          <p:spPr bwMode="auto">
            <a:xfrm>
              <a:off x="3405319" y="2867025"/>
              <a:ext cx="1188776" cy="84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C00000"/>
                  </a:solidFill>
                </a:rPr>
                <a:t>•</a:t>
              </a:r>
            </a:p>
            <a:p>
              <a:pPr algn="ctr" eaLnBrk="1" hangingPunct="1">
                <a:spcBef>
                  <a:spcPct val="0"/>
                </a:spcBef>
                <a:buFontTx/>
                <a:buNone/>
              </a:pPr>
              <a:r>
                <a:rPr lang="en-US" altLang="en-US" sz="1200" b="1"/>
                <a:t>0.91 </a:t>
              </a:r>
            </a:p>
            <a:p>
              <a:pPr algn="ctr" eaLnBrk="1" hangingPunct="1">
                <a:spcBef>
                  <a:spcPct val="0"/>
                </a:spcBef>
                <a:buFontTx/>
                <a:buNone/>
              </a:pPr>
              <a:r>
                <a:rPr lang="en-US" altLang="en-US" sz="1200" b="1"/>
                <a:t>Colon Cancer</a:t>
              </a:r>
            </a:p>
          </p:txBody>
        </p:sp>
        <p:sp>
          <p:nvSpPr>
            <p:cNvPr id="22" name="TextBox 37">
              <a:extLst>
                <a:ext uri="{FF2B5EF4-FFF2-40B4-BE49-F238E27FC236}">
                  <a16:creationId xmlns:a16="http://schemas.microsoft.com/office/drawing/2014/main" id="{AA0A1B75-8AD0-2767-1AF2-2CAF3946A4CB}"/>
                </a:ext>
              </a:extLst>
            </p:cNvPr>
            <p:cNvSpPr txBox="1">
              <a:spLocks noChangeArrowheads="1"/>
            </p:cNvSpPr>
            <p:nvPr/>
          </p:nvSpPr>
          <p:spPr bwMode="auto">
            <a:xfrm>
              <a:off x="3328304" y="3755508"/>
              <a:ext cx="1685706" cy="84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rgbClr val="C00000"/>
                  </a:solidFill>
                </a:rPr>
                <a:t>•</a:t>
              </a:r>
            </a:p>
            <a:p>
              <a:pPr algn="ctr" eaLnBrk="1" hangingPunct="1">
                <a:spcBef>
                  <a:spcPct val="0"/>
                </a:spcBef>
                <a:buFontTx/>
                <a:buNone/>
              </a:pPr>
              <a:r>
                <a:rPr lang="en-US" altLang="en-US" sz="1200" b="1" dirty="0"/>
                <a:t>0.96</a:t>
              </a:r>
            </a:p>
            <a:p>
              <a:pPr algn="ctr" eaLnBrk="1" hangingPunct="1">
                <a:spcBef>
                  <a:spcPct val="0"/>
                </a:spcBef>
                <a:buFontTx/>
                <a:buNone/>
              </a:pPr>
              <a:r>
                <a:rPr lang="en-US" altLang="en-US" sz="1200" b="1" dirty="0"/>
                <a:t>Endometrial  Cancer</a:t>
              </a:r>
            </a:p>
          </p:txBody>
        </p:sp>
        <p:sp>
          <p:nvSpPr>
            <p:cNvPr id="23" name="TextBox 38">
              <a:extLst>
                <a:ext uri="{FF2B5EF4-FFF2-40B4-BE49-F238E27FC236}">
                  <a16:creationId xmlns:a16="http://schemas.microsoft.com/office/drawing/2014/main" id="{1E65822A-F7E8-7EA0-E1E3-4D25E4A46F7A}"/>
                </a:ext>
              </a:extLst>
            </p:cNvPr>
            <p:cNvSpPr txBox="1">
              <a:spLocks noChangeArrowheads="1"/>
            </p:cNvSpPr>
            <p:nvPr/>
          </p:nvSpPr>
          <p:spPr bwMode="auto">
            <a:xfrm>
              <a:off x="1691852" y="4704398"/>
              <a:ext cx="4730010" cy="84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solidFill>
                    <a:srgbClr val="C00000"/>
                  </a:solidFill>
                </a:rPr>
                <a:t>•</a:t>
              </a:r>
            </a:p>
            <a:p>
              <a:pPr algn="ctr" eaLnBrk="1" hangingPunct="1">
                <a:spcBef>
                  <a:spcPct val="0"/>
                </a:spcBef>
                <a:buFontTx/>
                <a:buNone/>
              </a:pPr>
              <a:r>
                <a:rPr lang="en-US" altLang="en-US" sz="1200" b="1" dirty="0"/>
                <a:t>0.96</a:t>
              </a:r>
            </a:p>
            <a:p>
              <a:pPr algn="ctr" eaLnBrk="1" hangingPunct="1">
                <a:spcBef>
                  <a:spcPct val="0"/>
                </a:spcBef>
                <a:buFontTx/>
                <a:buNone/>
              </a:pPr>
              <a:r>
                <a:rPr lang="en-US" altLang="en-US" sz="1200" b="1" dirty="0"/>
                <a:t>Obesity-Related Cancers: Breast, colon, endometrial &amp; kidney</a:t>
              </a:r>
            </a:p>
          </p:txBody>
        </p:sp>
      </p:grpSp>
      <p:sp>
        <p:nvSpPr>
          <p:cNvPr id="24" name="Text Placeholder 8">
            <a:extLst>
              <a:ext uri="{FF2B5EF4-FFF2-40B4-BE49-F238E27FC236}">
                <a16:creationId xmlns:a16="http://schemas.microsoft.com/office/drawing/2014/main" id="{70333EC7-F937-D10E-CB9B-089B30ECC8D3}"/>
              </a:ext>
            </a:extLst>
          </p:cNvPr>
          <p:cNvSpPr txBox="1">
            <a:spLocks/>
          </p:cNvSpPr>
          <p:nvPr/>
        </p:nvSpPr>
        <p:spPr>
          <a:xfrm>
            <a:off x="1244456" y="5654659"/>
            <a:ext cx="8775844" cy="43471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sz="1000" dirty="0">
                <a:solidFill>
                  <a:schemeClr val="tx1"/>
                </a:solidFill>
              </a:rPr>
              <a:t>Parker et al.  Intl J </a:t>
            </a:r>
            <a:r>
              <a:rPr lang="en-US" altLang="en-US" sz="1000" dirty="0" err="1">
                <a:solidFill>
                  <a:schemeClr val="tx1"/>
                </a:solidFill>
              </a:rPr>
              <a:t>Obes</a:t>
            </a:r>
            <a:r>
              <a:rPr lang="en-US" altLang="en-US" sz="1000" dirty="0">
                <a:solidFill>
                  <a:schemeClr val="tx1"/>
                </a:solidFill>
              </a:rPr>
              <a:t> </a:t>
            </a:r>
            <a:r>
              <a:rPr lang="en-US" altLang="en-US" sz="1000" dirty="0" err="1">
                <a:solidFill>
                  <a:schemeClr val="tx1"/>
                </a:solidFill>
              </a:rPr>
              <a:t>Relat</a:t>
            </a:r>
            <a:r>
              <a:rPr lang="en-US" altLang="en-US" sz="1000" dirty="0">
                <a:solidFill>
                  <a:schemeClr val="tx1"/>
                </a:solidFill>
              </a:rPr>
              <a:t> </a:t>
            </a:r>
            <a:r>
              <a:rPr lang="en-US" altLang="en-US" sz="1000" dirty="0" err="1">
                <a:solidFill>
                  <a:schemeClr val="tx1"/>
                </a:solidFill>
              </a:rPr>
              <a:t>Metab</a:t>
            </a:r>
            <a:r>
              <a:rPr lang="en-US" altLang="en-US" sz="1000" dirty="0">
                <a:solidFill>
                  <a:schemeClr val="tx1"/>
                </a:solidFill>
              </a:rPr>
              <a:t> Dis  27: 1447-52, 2003</a:t>
            </a:r>
          </a:p>
          <a:p>
            <a:pPr algn="r"/>
            <a:r>
              <a:rPr lang="en-US" altLang="en-US" sz="1000" dirty="0">
                <a:solidFill>
                  <a:schemeClr val="tx1"/>
                </a:solidFill>
              </a:rPr>
              <a:t>Concordance in Miyagi Cohort  (&gt;10,000 Japanese women)  - Kawai et al. Br. J Cancer Sept 2010</a:t>
            </a:r>
          </a:p>
        </p:txBody>
      </p:sp>
    </p:spTree>
    <p:extLst>
      <p:ext uri="{BB962C8B-B14F-4D97-AF65-F5344CB8AC3E}">
        <p14:creationId xmlns:p14="http://schemas.microsoft.com/office/powerpoint/2010/main" val="2600885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ACD5E-E107-E7F0-520F-161A0CF48468}"/>
            </a:ext>
          </a:extLst>
        </p:cNvPr>
        <p:cNvGrpSpPr/>
        <p:nvPr/>
      </p:nvGrpSpPr>
      <p:grpSpPr>
        <a:xfrm>
          <a:off x="0" y="0"/>
          <a:ext cx="0" cy="0"/>
          <a:chOff x="0" y="0"/>
          <a:chExt cx="0" cy="0"/>
        </a:xfrm>
      </p:grpSpPr>
      <p:sp>
        <p:nvSpPr>
          <p:cNvPr id="46082" name="Title 1">
            <a:extLst>
              <a:ext uri="{FF2B5EF4-FFF2-40B4-BE49-F238E27FC236}">
                <a16:creationId xmlns:a16="http://schemas.microsoft.com/office/drawing/2014/main" id="{A069E1CE-2DF5-1C26-5FE0-A6DD54E215E8}"/>
              </a:ext>
            </a:extLst>
          </p:cNvPr>
          <p:cNvSpPr>
            <a:spLocks noGrp="1" noChangeArrowheads="1"/>
          </p:cNvSpPr>
          <p:nvPr>
            <p:ph type="title"/>
          </p:nvPr>
        </p:nvSpPr>
        <p:spPr>
          <a:xfrm>
            <a:off x="-74194" y="0"/>
            <a:ext cx="12039600" cy="1143000"/>
          </a:xfrm>
        </p:spPr>
        <p:txBody>
          <a:bodyPr>
            <a:normAutofit/>
          </a:bodyPr>
          <a:lstStyle/>
          <a:p>
            <a:pPr algn="ctr"/>
            <a:r>
              <a:rPr lang="en-US" altLang="en-US" sz="3200" dirty="0"/>
              <a:t>Obesity and Poor Prognosis</a:t>
            </a:r>
          </a:p>
        </p:txBody>
      </p:sp>
      <p:pic>
        <p:nvPicPr>
          <p:cNvPr id="2" name="Picture 1">
            <a:extLst>
              <a:ext uri="{FF2B5EF4-FFF2-40B4-BE49-F238E27FC236}">
                <a16:creationId xmlns:a16="http://schemas.microsoft.com/office/drawing/2014/main" id="{46F7AEF0-C668-C306-8776-90294BF091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graphicFrame>
        <p:nvGraphicFramePr>
          <p:cNvPr id="8" name="Object 2">
            <a:extLst>
              <a:ext uri="{FF2B5EF4-FFF2-40B4-BE49-F238E27FC236}">
                <a16:creationId xmlns:a16="http://schemas.microsoft.com/office/drawing/2014/main" id="{10600D57-5C84-15BF-41CE-938D29C88FBC}"/>
              </a:ext>
            </a:extLst>
          </p:cNvPr>
          <p:cNvGraphicFramePr>
            <a:graphicFrameLocks noChangeAspect="1"/>
          </p:cNvGraphicFramePr>
          <p:nvPr>
            <p:extLst>
              <p:ext uri="{D42A27DB-BD31-4B8C-83A1-F6EECF244321}">
                <p14:modId xmlns:p14="http://schemas.microsoft.com/office/powerpoint/2010/main" val="1570117613"/>
              </p:ext>
            </p:extLst>
          </p:nvPr>
        </p:nvGraphicFramePr>
        <p:xfrm>
          <a:off x="2555308" y="899838"/>
          <a:ext cx="6769667" cy="5077250"/>
        </p:xfrm>
        <a:graphic>
          <a:graphicData uri="http://schemas.openxmlformats.org/presentationml/2006/ole">
            <mc:AlternateContent xmlns:mc="http://schemas.openxmlformats.org/markup-compatibility/2006">
              <mc:Choice xmlns:v="urn:schemas-microsoft-com:vml" Requires="v">
                <p:oleObj name="Acrobat Document" r:id="rId3" imgW="6858000" imgH="5143500" progId="Acrobat.Document.11">
                  <p:embed/>
                </p:oleObj>
              </mc:Choice>
              <mc:Fallback>
                <p:oleObj name="Acrobat Document" r:id="rId3" imgW="6858000" imgH="5143500" progId="Acrobat.Document.11">
                  <p:embed/>
                  <p:pic>
                    <p:nvPicPr>
                      <p:cNvPr id="8" name="Object 2">
                        <a:extLst>
                          <a:ext uri="{FF2B5EF4-FFF2-40B4-BE49-F238E27FC236}">
                            <a16:creationId xmlns:a16="http://schemas.microsoft.com/office/drawing/2014/main" id="{10600D57-5C84-15BF-41CE-938D29C88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308" y="899838"/>
                        <a:ext cx="6769667" cy="50772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77611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ADDCB-8D29-67E7-940F-13B9F0789D8D}"/>
            </a:ext>
          </a:extLst>
        </p:cNvPr>
        <p:cNvGrpSpPr/>
        <p:nvPr/>
      </p:nvGrpSpPr>
      <p:grpSpPr>
        <a:xfrm>
          <a:off x="0" y="0"/>
          <a:ext cx="0" cy="0"/>
          <a:chOff x="0" y="0"/>
          <a:chExt cx="0" cy="0"/>
        </a:xfrm>
      </p:grpSpPr>
      <p:sp>
        <p:nvSpPr>
          <p:cNvPr id="46082" name="Title 1">
            <a:extLst>
              <a:ext uri="{FF2B5EF4-FFF2-40B4-BE49-F238E27FC236}">
                <a16:creationId xmlns:a16="http://schemas.microsoft.com/office/drawing/2014/main" id="{122F8A62-73F0-6E58-C87C-B93E4E2A948F}"/>
              </a:ext>
            </a:extLst>
          </p:cNvPr>
          <p:cNvSpPr>
            <a:spLocks noGrp="1" noChangeArrowheads="1"/>
          </p:cNvSpPr>
          <p:nvPr>
            <p:ph type="title"/>
          </p:nvPr>
        </p:nvSpPr>
        <p:spPr>
          <a:xfrm>
            <a:off x="-74194" y="0"/>
            <a:ext cx="12039600" cy="1143000"/>
          </a:xfrm>
        </p:spPr>
        <p:txBody>
          <a:bodyPr>
            <a:normAutofit/>
          </a:bodyPr>
          <a:lstStyle/>
          <a:p>
            <a:pPr algn="ctr"/>
            <a:r>
              <a:rPr lang="en-US" altLang="en-US" sz="3200" dirty="0"/>
              <a:t>Obesity and Mortality in Solid Tumors</a:t>
            </a:r>
          </a:p>
        </p:txBody>
      </p:sp>
      <p:pic>
        <p:nvPicPr>
          <p:cNvPr id="2" name="Picture 1">
            <a:extLst>
              <a:ext uri="{FF2B5EF4-FFF2-40B4-BE49-F238E27FC236}">
                <a16:creationId xmlns:a16="http://schemas.microsoft.com/office/drawing/2014/main" id="{5E62ED6E-A34B-9AA6-0B37-6D95E9D012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graphicFrame>
        <p:nvGraphicFramePr>
          <p:cNvPr id="3" name="Content Placeholder 3">
            <a:extLst>
              <a:ext uri="{FF2B5EF4-FFF2-40B4-BE49-F238E27FC236}">
                <a16:creationId xmlns:a16="http://schemas.microsoft.com/office/drawing/2014/main" id="{404C1CAE-C3A5-019E-F59F-D8E71B916CCB}"/>
              </a:ext>
            </a:extLst>
          </p:cNvPr>
          <p:cNvGraphicFramePr>
            <a:graphicFrameLocks/>
          </p:cNvGraphicFramePr>
          <p:nvPr>
            <p:extLst>
              <p:ext uri="{D42A27DB-BD31-4B8C-83A1-F6EECF244321}">
                <p14:modId xmlns:p14="http://schemas.microsoft.com/office/powerpoint/2010/main" val="653162781"/>
              </p:ext>
            </p:extLst>
          </p:nvPr>
        </p:nvGraphicFramePr>
        <p:xfrm>
          <a:off x="1480987" y="1046585"/>
          <a:ext cx="8458200" cy="4551305"/>
        </p:xfrm>
        <a:graphic>
          <a:graphicData uri="http://schemas.openxmlformats.org/drawingml/2006/table">
            <a:tbl>
              <a:tblPr/>
              <a:tblGrid>
                <a:gridCol w="1691640">
                  <a:extLst>
                    <a:ext uri="{9D8B030D-6E8A-4147-A177-3AD203B41FA5}">
                      <a16:colId xmlns:a16="http://schemas.microsoft.com/office/drawing/2014/main" val="1445451029"/>
                    </a:ext>
                  </a:extLst>
                </a:gridCol>
                <a:gridCol w="1691640">
                  <a:extLst>
                    <a:ext uri="{9D8B030D-6E8A-4147-A177-3AD203B41FA5}">
                      <a16:colId xmlns:a16="http://schemas.microsoft.com/office/drawing/2014/main" val="1601564384"/>
                    </a:ext>
                  </a:extLst>
                </a:gridCol>
                <a:gridCol w="1691640">
                  <a:extLst>
                    <a:ext uri="{9D8B030D-6E8A-4147-A177-3AD203B41FA5}">
                      <a16:colId xmlns:a16="http://schemas.microsoft.com/office/drawing/2014/main" val="2184613275"/>
                    </a:ext>
                  </a:extLst>
                </a:gridCol>
                <a:gridCol w="1691640">
                  <a:extLst>
                    <a:ext uri="{9D8B030D-6E8A-4147-A177-3AD203B41FA5}">
                      <a16:colId xmlns:a16="http://schemas.microsoft.com/office/drawing/2014/main" val="3217074846"/>
                    </a:ext>
                  </a:extLst>
                </a:gridCol>
                <a:gridCol w="1691640">
                  <a:extLst>
                    <a:ext uri="{9D8B030D-6E8A-4147-A177-3AD203B41FA5}">
                      <a16:colId xmlns:a16="http://schemas.microsoft.com/office/drawing/2014/main" val="3953418164"/>
                    </a:ext>
                  </a:extLst>
                </a:gridCol>
              </a:tblGrid>
              <a:tr h="774179">
                <a:tc>
                  <a:txBody>
                    <a:bodyPr/>
                    <a:lstStyle/>
                    <a:p>
                      <a:pPr algn="l" fontAlgn="ctr"/>
                      <a:r>
                        <a:rPr lang="en-US" sz="1200" b="1" dirty="0">
                          <a:effectLst/>
                        </a:rPr>
                        <a:t>Type of Cancer </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1" dirty="0">
                          <a:effectLst/>
                        </a:rPr>
                        <a:t>Number of Cohorts</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1" dirty="0">
                          <a:effectLst/>
                        </a:rPr>
                        <a:t>Overall Mortality</a:t>
                      </a:r>
                      <a:br>
                        <a:rPr lang="en-US" sz="1200" b="1" dirty="0">
                          <a:effectLst/>
                        </a:rPr>
                      </a:br>
                      <a:r>
                        <a:rPr lang="en-US" sz="1200" b="1" dirty="0">
                          <a:effectLst/>
                        </a:rPr>
                        <a:t>(HR, 95%CI)</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1" dirty="0">
                          <a:effectLst/>
                        </a:rPr>
                        <a:t>Number of Cohorts</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US" sz="1200" b="1" dirty="0">
                          <a:effectLst/>
                        </a:rPr>
                        <a:t>Cancer-Specific Mortality</a:t>
                      </a:r>
                      <a:br>
                        <a:rPr lang="en-US" sz="1200" b="1" dirty="0">
                          <a:effectLst/>
                        </a:rPr>
                      </a:br>
                      <a:r>
                        <a:rPr lang="en-US" sz="1200" b="1" dirty="0">
                          <a:effectLst/>
                        </a:rPr>
                        <a:t>(HR, 95%CI)</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9431631"/>
                  </a:ext>
                </a:extLst>
              </a:tr>
              <a:tr h="416865">
                <a:tc>
                  <a:txBody>
                    <a:bodyPr/>
                    <a:lstStyle/>
                    <a:p>
                      <a:pPr algn="ctr" fontAlgn="ctr"/>
                      <a:r>
                        <a:rPr lang="en-US" sz="1200" b="0" dirty="0">
                          <a:solidFill>
                            <a:srgbClr val="000000"/>
                          </a:solidFill>
                          <a:effectLst/>
                        </a:rPr>
                        <a:t>Breast</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59</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1.26 (1.20–1.33)</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36</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1.23 (1.15–1.32)</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8891736"/>
                  </a:ext>
                </a:extLst>
              </a:tr>
              <a:tr h="416865">
                <a:tc>
                  <a:txBody>
                    <a:bodyPr/>
                    <a:lstStyle/>
                    <a:p>
                      <a:pPr algn="ctr" fontAlgn="ctr"/>
                      <a:r>
                        <a:rPr lang="en-US" sz="1200" b="0" dirty="0">
                          <a:solidFill>
                            <a:srgbClr val="000000"/>
                          </a:solidFill>
                          <a:effectLst/>
                        </a:rPr>
                        <a:t>Colorectal cancer</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30</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1.22 (1.14–1.31)</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13</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1.24 (1.16–1.33)</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385822"/>
                  </a:ext>
                </a:extLst>
              </a:tr>
              <a:tr h="416865">
                <a:tc>
                  <a:txBody>
                    <a:bodyPr/>
                    <a:lstStyle/>
                    <a:p>
                      <a:pPr algn="ctr" fontAlgn="ctr"/>
                      <a:r>
                        <a:rPr lang="en-US" sz="1200" b="0" dirty="0">
                          <a:solidFill>
                            <a:srgbClr val="000000"/>
                          </a:solidFill>
                          <a:effectLst/>
                        </a:rPr>
                        <a:t>Pancreas</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6</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1.36 (0.95–1.93)</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3</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1.28 (1.05–1.57)</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3330945"/>
                  </a:ext>
                </a:extLst>
              </a:tr>
              <a:tr h="425312">
                <a:tc>
                  <a:txBody>
                    <a:bodyPr/>
                    <a:lstStyle/>
                    <a:p>
                      <a:pPr algn="ctr" fontAlgn="ctr"/>
                      <a:r>
                        <a:rPr lang="en-US" sz="1200" b="0" dirty="0">
                          <a:solidFill>
                            <a:srgbClr val="000000"/>
                          </a:solidFill>
                          <a:effectLst/>
                        </a:rPr>
                        <a:t>Endometrial cancer</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12</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1.20 (1.04–1.38)</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6</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1.02 (0.75–1.39)</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7115839"/>
                  </a:ext>
                </a:extLst>
              </a:tr>
              <a:tr h="416865">
                <a:tc>
                  <a:txBody>
                    <a:bodyPr/>
                    <a:lstStyle/>
                    <a:p>
                      <a:pPr algn="ctr" fontAlgn="ctr"/>
                      <a:r>
                        <a:rPr lang="en-US" sz="1200" b="0" dirty="0">
                          <a:solidFill>
                            <a:srgbClr val="000000"/>
                          </a:solidFill>
                          <a:effectLst/>
                        </a:rPr>
                        <a:t>Prostate cancer</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12</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1.07 (0.91–1.25)</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15</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1.26 (1.08–1.47)</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11220821"/>
                  </a:ext>
                </a:extLst>
              </a:tr>
              <a:tr h="425312">
                <a:tc>
                  <a:txBody>
                    <a:bodyPr/>
                    <a:lstStyle/>
                    <a:p>
                      <a:pPr algn="ctr" fontAlgn="ctr"/>
                      <a:r>
                        <a:rPr lang="en-US" sz="1200" b="0" dirty="0">
                          <a:solidFill>
                            <a:srgbClr val="000000"/>
                          </a:solidFill>
                          <a:effectLst/>
                        </a:rPr>
                        <a:t>Gastroesophageal cancer</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7</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1.08 (0.77–1.52)</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2</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0.83 (0.58–1.16)</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6181941"/>
                  </a:ext>
                </a:extLst>
              </a:tr>
              <a:tr h="416865">
                <a:tc>
                  <a:txBody>
                    <a:bodyPr/>
                    <a:lstStyle/>
                    <a:p>
                      <a:pPr algn="ctr" fontAlgn="ctr"/>
                      <a:r>
                        <a:rPr lang="en-US" sz="1200" b="0" dirty="0">
                          <a:solidFill>
                            <a:srgbClr val="000000"/>
                          </a:solidFill>
                          <a:effectLst/>
                        </a:rPr>
                        <a:t>Bladder cancer</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3</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1.08 (0.98–1.20)</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3</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1.36 (0.96–1.93)</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206828"/>
                  </a:ext>
                </a:extLst>
              </a:tr>
              <a:tr h="425312">
                <a:tc>
                  <a:txBody>
                    <a:bodyPr/>
                    <a:lstStyle/>
                    <a:p>
                      <a:pPr algn="ctr" fontAlgn="ctr"/>
                      <a:r>
                        <a:rPr lang="en-US" sz="1200" b="0" dirty="0">
                          <a:solidFill>
                            <a:schemeClr val="tx1"/>
                          </a:solidFill>
                          <a:effectLst/>
                        </a:rPr>
                        <a:t>Hepatobiliary cancer</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5</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1.06 (0.89–1.25)</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0.79 (0.50–1.24)</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50037592"/>
                  </a:ext>
                </a:extLst>
              </a:tr>
              <a:tr h="416865">
                <a:tc>
                  <a:txBody>
                    <a:bodyPr/>
                    <a:lstStyle/>
                    <a:p>
                      <a:pPr algn="ctr" fontAlgn="ctr"/>
                      <a:r>
                        <a:rPr lang="en-US" sz="1200" b="0" dirty="0">
                          <a:solidFill>
                            <a:schemeClr val="tx1"/>
                          </a:solidFill>
                          <a:effectLst/>
                        </a:rPr>
                        <a:t>Ovarian cancer</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4</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1.03 (0.75–1.41)</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4</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dirty="0">
                          <a:effectLst/>
                        </a:rPr>
                        <a:t>1.06 (0.82–1.37)</a:t>
                      </a:r>
                    </a:p>
                  </a:txBody>
                  <a:tcPr marL="59552" marR="59552" marT="29776" marB="29776"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26140"/>
                  </a:ext>
                </a:extLst>
              </a:tr>
            </a:tbl>
          </a:graphicData>
        </a:graphic>
      </p:graphicFrame>
      <p:sp>
        <p:nvSpPr>
          <p:cNvPr id="4" name="Text Placeholder 8">
            <a:extLst>
              <a:ext uri="{FF2B5EF4-FFF2-40B4-BE49-F238E27FC236}">
                <a16:creationId xmlns:a16="http://schemas.microsoft.com/office/drawing/2014/main" id="{AFE04629-B8ED-F5F1-F26C-A09166383E2F}"/>
              </a:ext>
            </a:extLst>
          </p:cNvPr>
          <p:cNvSpPr txBox="1">
            <a:spLocks/>
          </p:cNvSpPr>
          <p:nvPr/>
        </p:nvSpPr>
        <p:spPr>
          <a:xfrm>
            <a:off x="1273926" y="5753686"/>
            <a:ext cx="8775844" cy="39672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defTabSz="609585" fontAlgn="base">
              <a:spcBef>
                <a:spcPct val="0"/>
              </a:spcBef>
              <a:spcAft>
                <a:spcPct val="0"/>
              </a:spcAft>
              <a:defRPr/>
            </a:pPr>
            <a:r>
              <a:rPr lang="en-US" sz="900">
                <a:solidFill>
                  <a:schemeClr val="tx1"/>
                </a:solidFill>
                <a:ea typeface="ＭＳ Ｐゴシック" charset="0"/>
                <a:cs typeface="Calibri" panose="020F0502020204030204" pitchFamily="34" charset="0"/>
              </a:rPr>
              <a:t>Pati S, Irfan W, et al. Cancers (Basel). 2023 Jan 12;15(2):485. doi: 10.3390/cancers15020485: </a:t>
            </a:r>
          </a:p>
          <a:p>
            <a:pPr algn="r" defTabSz="609585" fontAlgn="base">
              <a:spcBef>
                <a:spcPct val="0"/>
              </a:spcBef>
              <a:spcAft>
                <a:spcPct val="0"/>
              </a:spcAft>
              <a:defRPr/>
            </a:pPr>
            <a:r>
              <a:rPr lang="en-US" sz="900">
                <a:solidFill>
                  <a:schemeClr val="tx1"/>
                </a:solidFill>
                <a:ea typeface="ＭＳ Ｐゴシック" charset="0"/>
                <a:cs typeface="Calibri" panose="020F0502020204030204" pitchFamily="34" charset="0"/>
              </a:rPr>
              <a:t>Petrelli F., Cortellini A.,  et. al.  </a:t>
            </a:r>
            <a:r>
              <a:rPr lang="en-US" sz="900" i="1">
                <a:solidFill>
                  <a:schemeClr val="tx1"/>
                </a:solidFill>
                <a:ea typeface="ＭＳ Ｐゴシック" charset="0"/>
                <a:cs typeface="Calibri" panose="020F0502020204030204" pitchFamily="34" charset="0"/>
              </a:rPr>
              <a:t>JAMA Netw. Open. </a:t>
            </a:r>
            <a:r>
              <a:rPr lang="en-US" sz="900">
                <a:solidFill>
                  <a:schemeClr val="tx1"/>
                </a:solidFill>
                <a:ea typeface="ＭＳ Ｐゴシック" charset="0"/>
                <a:cs typeface="Calibri" panose="020F0502020204030204" pitchFamily="34" charset="0"/>
              </a:rPr>
              <a:t>2021;4:e213520. doi: 10.1001/jamanetworkopen.2021.3520</a:t>
            </a:r>
            <a:endParaRPr lang="en-US" sz="900" dirty="0">
              <a:solidFill>
                <a:schemeClr val="tx1"/>
              </a:solidFill>
            </a:endParaRPr>
          </a:p>
        </p:txBody>
      </p:sp>
    </p:spTree>
    <p:extLst>
      <p:ext uri="{BB962C8B-B14F-4D97-AF65-F5344CB8AC3E}">
        <p14:creationId xmlns:p14="http://schemas.microsoft.com/office/powerpoint/2010/main" val="204265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9DB97F4-7E60-4AD0-AE31-F7FCDABF0753}"/>
              </a:ext>
            </a:extLst>
          </p:cNvPr>
          <p:cNvSpPr>
            <a:spLocks noGrp="1" noChangeArrowheads="1"/>
          </p:cNvSpPr>
          <p:nvPr>
            <p:ph type="title"/>
          </p:nvPr>
        </p:nvSpPr>
        <p:spPr>
          <a:xfrm>
            <a:off x="1752600" y="808038"/>
            <a:ext cx="8534400" cy="944562"/>
          </a:xfrm>
        </p:spPr>
        <p:txBody>
          <a:bodyPr>
            <a:normAutofit/>
          </a:bodyPr>
          <a:lstStyle/>
          <a:p>
            <a:r>
              <a:rPr lang="en-US" altLang="en-US" sz="2800" dirty="0"/>
              <a:t>Weight Gain and Prognosis After Diagnosis </a:t>
            </a:r>
            <a:br>
              <a:rPr lang="en-US" altLang="en-US" sz="2800" dirty="0"/>
            </a:br>
            <a:r>
              <a:rPr lang="en-US" altLang="en-US" sz="2800" dirty="0"/>
              <a:t>Results of 2 Meta-Analyses </a:t>
            </a:r>
          </a:p>
        </p:txBody>
      </p:sp>
      <p:graphicFrame>
        <p:nvGraphicFramePr>
          <p:cNvPr id="5" name="Table 4">
            <a:extLst>
              <a:ext uri="{FF2B5EF4-FFF2-40B4-BE49-F238E27FC236}">
                <a16:creationId xmlns:a16="http://schemas.microsoft.com/office/drawing/2014/main" id="{FE4B3D3E-94BA-4687-BA3D-68EE51A3F5B4}"/>
              </a:ext>
            </a:extLst>
          </p:cNvPr>
          <p:cNvGraphicFramePr>
            <a:graphicFrameLocks noGrp="1"/>
          </p:cNvGraphicFramePr>
          <p:nvPr>
            <p:extLst>
              <p:ext uri="{D42A27DB-BD31-4B8C-83A1-F6EECF244321}">
                <p14:modId xmlns:p14="http://schemas.microsoft.com/office/powerpoint/2010/main" val="3521264679"/>
              </p:ext>
            </p:extLst>
          </p:nvPr>
        </p:nvGraphicFramePr>
        <p:xfrm>
          <a:off x="1219200" y="2009775"/>
          <a:ext cx="9372600" cy="3567113"/>
        </p:xfrm>
        <a:graphic>
          <a:graphicData uri="http://schemas.openxmlformats.org/drawingml/2006/table">
            <a:tbl>
              <a:tblPr firstRow="1" bandRow="1">
                <a:tableStyleId>{46F890A9-2807-4EBB-B81D-B2AA78EC7F39}</a:tableStyleId>
              </a:tblPr>
              <a:tblGrid>
                <a:gridCol w="1375795">
                  <a:extLst>
                    <a:ext uri="{9D8B030D-6E8A-4147-A177-3AD203B41FA5}">
                      <a16:colId xmlns:a16="http://schemas.microsoft.com/office/drawing/2014/main" val="20000"/>
                    </a:ext>
                  </a:extLst>
                </a:gridCol>
                <a:gridCol w="1461781">
                  <a:extLst>
                    <a:ext uri="{9D8B030D-6E8A-4147-A177-3AD203B41FA5}">
                      <a16:colId xmlns:a16="http://schemas.microsoft.com/office/drawing/2014/main" val="20001"/>
                    </a:ext>
                  </a:extLst>
                </a:gridCol>
                <a:gridCol w="2321653">
                  <a:extLst>
                    <a:ext uri="{9D8B030D-6E8A-4147-A177-3AD203B41FA5}">
                      <a16:colId xmlns:a16="http://schemas.microsoft.com/office/drawing/2014/main" val="20002"/>
                    </a:ext>
                  </a:extLst>
                </a:gridCol>
                <a:gridCol w="4213371">
                  <a:extLst>
                    <a:ext uri="{9D8B030D-6E8A-4147-A177-3AD203B41FA5}">
                      <a16:colId xmlns:a16="http://schemas.microsoft.com/office/drawing/2014/main" val="20003"/>
                    </a:ext>
                  </a:extLst>
                </a:gridCol>
              </a:tblGrid>
              <a:tr h="914644">
                <a:tc>
                  <a:txBody>
                    <a:bodyPr/>
                    <a:lstStyle/>
                    <a:p>
                      <a:pPr algn="ctr"/>
                      <a:r>
                        <a:rPr lang="en-US" sz="1800" dirty="0"/>
                        <a:t>Group (year)</a:t>
                      </a:r>
                    </a:p>
                  </a:txBody>
                  <a:tcPr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tc>
                  <a:txBody>
                    <a:bodyPr/>
                    <a:lstStyle/>
                    <a:p>
                      <a:pPr algn="ctr"/>
                      <a:r>
                        <a:rPr lang="en-US" sz="1800" dirty="0"/>
                        <a:t># of studies</a:t>
                      </a:r>
                    </a:p>
                  </a:txBody>
                  <a:tcPr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tc>
                  <a:txBody>
                    <a:bodyPr/>
                    <a:lstStyle/>
                    <a:p>
                      <a:pPr algn="ctr"/>
                      <a:r>
                        <a:rPr lang="en-US" sz="1800" dirty="0"/>
                        <a:t>Sample</a:t>
                      </a:r>
                    </a:p>
                  </a:txBody>
                  <a:tcPr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tc>
                  <a:txBody>
                    <a:bodyPr/>
                    <a:lstStyle/>
                    <a:p>
                      <a:pPr algn="ctr"/>
                      <a:r>
                        <a:rPr lang="en-US" sz="1800" dirty="0"/>
                        <a:t>RR</a:t>
                      </a:r>
                      <a:r>
                        <a:rPr lang="en-US" sz="1800" baseline="0" dirty="0"/>
                        <a:t> (95% CI)</a:t>
                      </a:r>
                      <a:r>
                        <a:rPr lang="en-US" sz="1800" dirty="0"/>
                        <a:t> for every</a:t>
                      </a:r>
                      <a:r>
                        <a:rPr lang="en-US" sz="1800" baseline="0" dirty="0"/>
                        <a:t> 5 kg/m</a:t>
                      </a:r>
                      <a:r>
                        <a:rPr lang="en-US" sz="1800" baseline="30000" dirty="0"/>
                        <a:t>2</a:t>
                      </a:r>
                      <a:r>
                        <a:rPr lang="en-US" sz="1800" baseline="0" dirty="0"/>
                        <a:t> increase in BMI from pre- to post-dx</a:t>
                      </a:r>
                      <a:endParaRPr lang="en-US" sz="1800" dirty="0"/>
                    </a:p>
                  </a:txBody>
                  <a:tcPr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463431">
                <a:tc>
                  <a:txBody>
                    <a:bodyPr/>
                    <a:lstStyle/>
                    <a:p>
                      <a:pPr algn="ctr"/>
                      <a:r>
                        <a:rPr lang="en-US" sz="1800" dirty="0"/>
                        <a:t>Chan et al. (2014)</a:t>
                      </a:r>
                    </a:p>
                  </a:txBody>
                  <a:tcPr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pPr algn="ctr"/>
                      <a:r>
                        <a:rPr lang="en-US" sz="1800" dirty="0"/>
                        <a:t>82</a:t>
                      </a:r>
                    </a:p>
                  </a:txBody>
                  <a:tcPr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r>
                        <a:rPr lang="en-US" sz="1800" dirty="0"/>
                        <a:t>213,075 women with breast cancer</a:t>
                      </a:r>
                    </a:p>
                  </a:txBody>
                  <a:tcPr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tc>
                  <a:txBody>
                    <a:bodyPr/>
                    <a:lstStyle/>
                    <a:p>
                      <a:r>
                        <a:rPr lang="en-US" sz="1800" u="sng" dirty="0"/>
                        <a:t>Breast  CA Specific Mortality</a:t>
                      </a:r>
                    </a:p>
                    <a:p>
                      <a:r>
                        <a:rPr lang="en-US" sz="1800" dirty="0"/>
                        <a:t>1.29 (0.97-1.72)</a:t>
                      </a:r>
                    </a:p>
                    <a:p>
                      <a:r>
                        <a:rPr lang="en-US" sz="1800" u="sng" dirty="0"/>
                        <a:t>Total</a:t>
                      </a:r>
                      <a:r>
                        <a:rPr lang="en-US" sz="1800" u="sng" baseline="0" dirty="0"/>
                        <a:t> Mortality</a:t>
                      </a:r>
                    </a:p>
                    <a:p>
                      <a:r>
                        <a:rPr lang="en-US" sz="1800" baseline="0" dirty="0"/>
                        <a:t>1.08 (1.01-1.15)</a:t>
                      </a:r>
                    </a:p>
                    <a:p>
                      <a:endParaRPr lang="en-US" sz="1800" dirty="0"/>
                    </a:p>
                  </a:txBody>
                  <a:tcPr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1189038">
                <a:tc>
                  <a:txBody>
                    <a:bodyPr/>
                    <a:lstStyle/>
                    <a:p>
                      <a:pPr algn="ctr"/>
                      <a:r>
                        <a:rPr lang="en-US" sz="1800" dirty="0"/>
                        <a:t>Cao &amp; Ma (2011)</a:t>
                      </a:r>
                    </a:p>
                  </a:txBody>
                  <a:tcPr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pPr algn="ctr"/>
                      <a:r>
                        <a:rPr lang="en-US" sz="1800" dirty="0"/>
                        <a:t>6 cohort</a:t>
                      </a:r>
                    </a:p>
                  </a:txBody>
                  <a:tcPr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r>
                        <a:rPr lang="en-US" sz="1800" dirty="0"/>
                        <a:t>18,203 men with prostate cancer</a:t>
                      </a:r>
                    </a:p>
                  </a:txBody>
                  <a:tcPr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tc>
                  <a:txBody>
                    <a:bodyPr/>
                    <a:lstStyle/>
                    <a:p>
                      <a:r>
                        <a:rPr lang="en-US" sz="1800" u="sng" dirty="0"/>
                        <a:t>Biochemical Recurrence</a:t>
                      </a:r>
                    </a:p>
                    <a:p>
                      <a:r>
                        <a:rPr lang="en-US" sz="1800" dirty="0"/>
                        <a:t>1.21</a:t>
                      </a:r>
                      <a:r>
                        <a:rPr lang="en-US" sz="1800" baseline="0" dirty="0"/>
                        <a:t> (1.11-1.31)</a:t>
                      </a:r>
                    </a:p>
                    <a:p>
                      <a:r>
                        <a:rPr lang="en-US" sz="1800" u="sng" baseline="0" dirty="0"/>
                        <a:t>Prostate CA Specific Mortality </a:t>
                      </a:r>
                    </a:p>
                    <a:p>
                      <a:r>
                        <a:rPr lang="en-US" sz="1800" baseline="0" dirty="0"/>
                        <a:t>1.20 (0.99-1.46)</a:t>
                      </a:r>
                      <a:endParaRPr lang="en-US" sz="1800" dirty="0"/>
                    </a:p>
                  </a:txBody>
                  <a:tcPr marT="45732" marB="4573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2"/>
                  </a:ext>
                </a:extLst>
              </a:tr>
            </a:tbl>
          </a:graphicData>
        </a:graphic>
      </p:graphicFrame>
      <p:pic>
        <p:nvPicPr>
          <p:cNvPr id="2" name="Picture 1">
            <a:extLst>
              <a:ext uri="{FF2B5EF4-FFF2-40B4-BE49-F238E27FC236}">
                <a16:creationId xmlns:a16="http://schemas.microsoft.com/office/drawing/2014/main" id="{E2D32E2B-AF2D-CAA0-2ED7-C107980501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54881283"/>
              </p:ext>
            </p:extLst>
          </p:nvPr>
        </p:nvGraphicFramePr>
        <p:xfrm>
          <a:off x="1647645" y="1626031"/>
          <a:ext cx="8959970" cy="1695146"/>
        </p:xfrm>
        <a:graphic>
          <a:graphicData uri="http://schemas.openxmlformats.org/drawingml/2006/table">
            <a:tbl>
              <a:tblPr firstRow="1" bandRow="1">
                <a:tableStyleId>{46F890A9-2807-4EBB-B81D-B2AA78EC7F39}</a:tableStyleId>
              </a:tblPr>
              <a:tblGrid>
                <a:gridCol w="1118251">
                  <a:extLst>
                    <a:ext uri="{9D8B030D-6E8A-4147-A177-3AD203B41FA5}">
                      <a16:colId xmlns:a16="http://schemas.microsoft.com/office/drawing/2014/main" val="20000"/>
                    </a:ext>
                  </a:extLst>
                </a:gridCol>
                <a:gridCol w="1594400">
                  <a:extLst>
                    <a:ext uri="{9D8B030D-6E8A-4147-A177-3AD203B41FA5}">
                      <a16:colId xmlns:a16="http://schemas.microsoft.com/office/drawing/2014/main" val="20001"/>
                    </a:ext>
                  </a:extLst>
                </a:gridCol>
                <a:gridCol w="2649062">
                  <a:extLst>
                    <a:ext uri="{9D8B030D-6E8A-4147-A177-3AD203B41FA5}">
                      <a16:colId xmlns:a16="http://schemas.microsoft.com/office/drawing/2014/main" val="20002"/>
                    </a:ext>
                  </a:extLst>
                </a:gridCol>
                <a:gridCol w="3598257">
                  <a:extLst>
                    <a:ext uri="{9D8B030D-6E8A-4147-A177-3AD203B41FA5}">
                      <a16:colId xmlns:a16="http://schemas.microsoft.com/office/drawing/2014/main" val="20003"/>
                    </a:ext>
                  </a:extLst>
                </a:gridCol>
              </a:tblGrid>
              <a:tr h="651979">
                <a:tc>
                  <a:txBody>
                    <a:bodyPr/>
                    <a:lstStyle/>
                    <a:p>
                      <a:pPr algn="ctr"/>
                      <a:r>
                        <a:rPr lang="en-US" sz="1800" dirty="0"/>
                        <a:t>Group (year)</a:t>
                      </a: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800" dirty="0"/>
                        <a:t># of studies</a:t>
                      </a: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800" dirty="0"/>
                        <a:t>Sample</a:t>
                      </a: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1800" dirty="0"/>
                        <a:t>Risk</a:t>
                      </a:r>
                      <a:r>
                        <a:rPr lang="en-US" sz="1800" baseline="0" dirty="0"/>
                        <a:t> Ratio for All Cause Mortality</a:t>
                      </a:r>
                      <a:endParaRPr lang="en-US" sz="1800" dirty="0"/>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043167">
                <a:tc>
                  <a:txBody>
                    <a:bodyPr/>
                    <a:lstStyle/>
                    <a:p>
                      <a:pPr algn="ctr"/>
                      <a:r>
                        <a:rPr lang="en-US" sz="1800" dirty="0"/>
                        <a:t>Ma et al. (2017)</a:t>
                      </a:r>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800" dirty="0"/>
                        <a:t>54</a:t>
                      </a:r>
                      <a:r>
                        <a:rPr lang="en-US" sz="1800" baseline="0" dirty="0"/>
                        <a:t> RCTs</a:t>
                      </a:r>
                      <a:endParaRPr lang="en-US" sz="1800" dirty="0"/>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800" dirty="0"/>
                        <a:t>30,206 adults</a:t>
                      </a:r>
                      <a:r>
                        <a:rPr lang="en-US" sz="1800" baseline="0" dirty="0"/>
                        <a:t> with obesity</a:t>
                      </a:r>
                      <a:endParaRPr lang="en-US" sz="1800" dirty="0"/>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en-US" sz="1800" dirty="0"/>
                        <a:t>0.82 (95% C.I. 0.71 – 0.95)</a:t>
                      </a:r>
                    </a:p>
                    <a:p>
                      <a:endParaRPr lang="en-US" sz="1800" dirty="0"/>
                    </a:p>
                  </a:txBody>
                  <a:tcPr marT="45732" marB="4573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2" name="TextBox 1"/>
          <p:cNvSpPr txBox="1"/>
          <p:nvPr/>
        </p:nvSpPr>
        <p:spPr>
          <a:xfrm>
            <a:off x="10078290" y="6130726"/>
            <a:ext cx="2004075" cy="369332"/>
          </a:xfrm>
          <a:prstGeom prst="rect">
            <a:avLst/>
          </a:prstGeom>
          <a:noFill/>
          <a:ln>
            <a:noFill/>
          </a:ln>
        </p:spPr>
        <p:txBody>
          <a:bodyPr wrap="none" rtlCol="0">
            <a:spAutoFit/>
          </a:bodyPr>
          <a:lstStyle/>
          <a:p>
            <a:r>
              <a:rPr lang="en-US" i="1" baseline="-25000" dirty="0">
                <a:latin typeface="Arial" panose="020B0604020202020204" pitchFamily="34" charset="0"/>
                <a:cs typeface="Arial" panose="020B0604020202020204" pitchFamily="34" charset="0"/>
              </a:rPr>
              <a:t>Ma C et al. BMJ 359: 2017</a:t>
            </a:r>
            <a:endParaRPr lang="en-US" i="1" dirty="0">
              <a:latin typeface="Arial" panose="020B0604020202020204" pitchFamily="34" charset="0"/>
              <a:cs typeface="Arial" panose="020B0604020202020204" pitchFamily="34" charset="0"/>
            </a:endParaRPr>
          </a:p>
        </p:txBody>
      </p:sp>
      <p:sp>
        <p:nvSpPr>
          <p:cNvPr id="7" name="TextBox 6"/>
          <p:cNvSpPr txBox="1"/>
          <p:nvPr/>
        </p:nvSpPr>
        <p:spPr>
          <a:xfrm>
            <a:off x="1202117" y="265556"/>
            <a:ext cx="9750939" cy="1077218"/>
          </a:xfrm>
          <a:prstGeom prst="rect">
            <a:avLst/>
          </a:prstGeom>
          <a:noFill/>
        </p:spPr>
        <p:txBody>
          <a:bodyPr wrap="none" rtlCol="0">
            <a:spAutoFit/>
          </a:bodyPr>
          <a:lstStyle/>
          <a:p>
            <a:pPr algn="ctr"/>
            <a:r>
              <a:rPr lang="en-US" sz="3200" dirty="0">
                <a:solidFill>
                  <a:srgbClr val="0088C1"/>
                </a:solidFill>
                <a:latin typeface="+mj-lt"/>
              </a:rPr>
              <a:t>Purposeful Weight Loss Improves Survival </a:t>
            </a:r>
          </a:p>
          <a:p>
            <a:pPr algn="ctr"/>
            <a:r>
              <a:rPr lang="en-US" sz="3200" dirty="0">
                <a:solidFill>
                  <a:srgbClr val="0088C1"/>
                </a:solidFill>
                <a:latin typeface="+mj-lt"/>
              </a:rPr>
              <a:t>in the General Population </a:t>
            </a:r>
          </a:p>
        </p:txBody>
      </p:sp>
      <p:sp>
        <p:nvSpPr>
          <p:cNvPr id="3" name="Rectangle 2"/>
          <p:cNvSpPr/>
          <p:nvPr/>
        </p:nvSpPr>
        <p:spPr>
          <a:xfrm>
            <a:off x="219808" y="3559350"/>
            <a:ext cx="11471424" cy="221599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3200" b="1" dirty="0">
                <a:ln/>
                <a:solidFill>
                  <a:srgbClr val="00B050"/>
                </a:solidFill>
                <a:latin typeface="+mj-lt"/>
              </a:rPr>
              <a:t>But…  </a:t>
            </a:r>
          </a:p>
          <a:p>
            <a:endParaRPr lang="en-US" sz="1000" dirty="0">
              <a:ln/>
              <a:solidFill>
                <a:srgbClr val="00B050"/>
              </a:solidFill>
              <a:latin typeface="+mj-lt"/>
            </a:endParaRPr>
          </a:p>
          <a:p>
            <a:r>
              <a:rPr lang="en-US" sz="3200" b="1" dirty="0">
                <a:ln/>
                <a:solidFill>
                  <a:srgbClr val="00B050"/>
                </a:solidFill>
                <a:latin typeface="+mj-lt"/>
              </a:rPr>
              <a:t>Will purposeful weight loss improve cancer-related outcomes and survival in populations with cancer? – waiting on results of BWEL and </a:t>
            </a:r>
            <a:r>
              <a:rPr lang="en-US" sz="3200" b="1" dirty="0" err="1">
                <a:ln/>
                <a:solidFill>
                  <a:srgbClr val="00B050"/>
                </a:solidFill>
                <a:latin typeface="+mj-lt"/>
              </a:rPr>
              <a:t>LiVES</a:t>
            </a:r>
            <a:endParaRPr lang="en-US" sz="3200" b="1" cap="none" spc="0" dirty="0">
              <a:ln/>
              <a:solidFill>
                <a:srgbClr val="00B050"/>
              </a:solidFill>
              <a:latin typeface="+mj-lt"/>
            </a:endParaRPr>
          </a:p>
        </p:txBody>
      </p:sp>
    </p:spTree>
    <p:extLst>
      <p:ext uri="{BB962C8B-B14F-4D97-AF65-F5344CB8AC3E}">
        <p14:creationId xmlns:p14="http://schemas.microsoft.com/office/powerpoint/2010/main" val="755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DC945-96D0-B8FB-9245-D742EB914B44}"/>
            </a:ext>
          </a:extLst>
        </p:cNvPr>
        <p:cNvGrpSpPr/>
        <p:nvPr/>
      </p:nvGrpSpPr>
      <p:grpSpPr>
        <a:xfrm>
          <a:off x="0" y="0"/>
          <a:ext cx="0" cy="0"/>
          <a:chOff x="0" y="0"/>
          <a:chExt cx="0" cy="0"/>
        </a:xfrm>
      </p:grpSpPr>
      <p:sp>
        <p:nvSpPr>
          <p:cNvPr id="46082" name="Title 1">
            <a:extLst>
              <a:ext uri="{FF2B5EF4-FFF2-40B4-BE49-F238E27FC236}">
                <a16:creationId xmlns:a16="http://schemas.microsoft.com/office/drawing/2014/main" id="{FB0C8BAB-56A8-8794-4B5A-21DC26201257}"/>
              </a:ext>
            </a:extLst>
          </p:cNvPr>
          <p:cNvSpPr>
            <a:spLocks noGrp="1" noChangeArrowheads="1"/>
          </p:cNvSpPr>
          <p:nvPr>
            <p:ph type="title"/>
          </p:nvPr>
        </p:nvSpPr>
        <p:spPr>
          <a:xfrm>
            <a:off x="76200" y="0"/>
            <a:ext cx="12039600" cy="1143000"/>
          </a:xfrm>
        </p:spPr>
        <p:txBody>
          <a:bodyPr>
            <a:normAutofit/>
          </a:bodyPr>
          <a:lstStyle/>
          <a:p>
            <a:r>
              <a:rPr lang="en-US" altLang="en-US" b="1" dirty="0"/>
              <a:t>Dietary for Cancer Prevention &amp; Control</a:t>
            </a:r>
            <a:endParaRPr lang="en-US" altLang="en-US" dirty="0"/>
          </a:p>
        </p:txBody>
      </p:sp>
      <p:graphicFrame>
        <p:nvGraphicFramePr>
          <p:cNvPr id="4" name="Content Placeholder 3">
            <a:extLst>
              <a:ext uri="{FF2B5EF4-FFF2-40B4-BE49-F238E27FC236}">
                <a16:creationId xmlns:a16="http://schemas.microsoft.com/office/drawing/2014/main" id="{C807E1A8-2CC8-742E-B54C-391DD54BA5F0}"/>
              </a:ext>
            </a:extLst>
          </p:cNvPr>
          <p:cNvGraphicFramePr>
            <a:graphicFrameLocks noGrp="1"/>
          </p:cNvGraphicFramePr>
          <p:nvPr>
            <p:ph idx="1"/>
          </p:nvPr>
        </p:nvGraphicFramePr>
        <p:xfrm>
          <a:off x="152400" y="1095375"/>
          <a:ext cx="11963400" cy="417273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gridCol w="5410200">
                  <a:extLst>
                    <a:ext uri="{9D8B030D-6E8A-4147-A177-3AD203B41FA5}">
                      <a16:colId xmlns:a16="http://schemas.microsoft.com/office/drawing/2014/main" val="20002"/>
                    </a:ext>
                  </a:extLst>
                </a:gridCol>
              </a:tblGrid>
              <a:tr h="370753">
                <a:tc>
                  <a:txBody>
                    <a:bodyPr/>
                    <a:lstStyle/>
                    <a:p>
                      <a:endParaRPr lang="en-US" sz="1800" dirty="0"/>
                    </a:p>
                  </a:txBody>
                  <a:tcPr marT="45709" marB="45709">
                    <a:solidFill>
                      <a:srgbClr val="00B050"/>
                    </a:solid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34" charset="0"/>
                        </a:rPr>
                        <a:t>WCRF- AICR (2018)</a:t>
                      </a:r>
                    </a:p>
                  </a:txBody>
                  <a:tcPr marT="45710" marB="45710" anchor="ctr" horzOverflow="overflow">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34" charset="0"/>
                        </a:rPr>
                        <a:t>American Cancer Society (2020/2022)</a:t>
                      </a:r>
                    </a:p>
                  </a:txBody>
                  <a:tcPr marT="45710" marB="45710" horzOverflow="overflow">
                    <a:solidFill>
                      <a:srgbClr val="00B050"/>
                    </a:solidFill>
                  </a:tcPr>
                </a:tc>
                <a:extLst>
                  <a:ext uri="{0D108BD9-81ED-4DB2-BD59-A6C34878D82A}">
                    <a16:rowId xmlns:a16="http://schemas.microsoft.com/office/drawing/2014/main" val="10000"/>
                  </a:ext>
                </a:extLst>
              </a:tr>
              <a:tr h="3150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Weight</a:t>
                      </a:r>
                    </a:p>
                  </a:txBody>
                  <a:tcPr marT="45710" marB="45710" horzOverflow="overflow">
                    <a:solidFill>
                      <a:schemeClr val="accent6">
                        <a:lumMod val="20000"/>
                        <a:lumOff val="80000"/>
                        <a:alpha val="43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Be a healthy weight (avoid weight gain in adulthood)</a:t>
                      </a:r>
                    </a:p>
                  </a:txBody>
                  <a:tcPr marT="45710" marB="45710" horzOverflow="overflow">
                    <a:solidFill>
                      <a:schemeClr val="accent6">
                        <a:lumMod val="20000"/>
                        <a:lumOff val="80000"/>
                        <a:alpha val="43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Achieve &amp; maintain a healthy weight throughout life</a:t>
                      </a:r>
                    </a:p>
                  </a:txBody>
                  <a:tcPr marT="45710" marB="45710" horzOverflow="overflow">
                    <a:solidFill>
                      <a:schemeClr val="accent6">
                        <a:lumMod val="20000"/>
                        <a:lumOff val="80000"/>
                        <a:alpha val="43000"/>
                      </a:schemeClr>
                    </a:solidFill>
                  </a:tcPr>
                </a:tc>
                <a:extLst>
                  <a:ext uri="{0D108BD9-81ED-4DB2-BD59-A6C34878D82A}">
                    <a16:rowId xmlns:a16="http://schemas.microsoft.com/office/drawing/2014/main" val="10001"/>
                  </a:ext>
                </a:extLst>
              </a:tr>
              <a:tr h="2857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Dietary Pattern</a:t>
                      </a:r>
                    </a:p>
                  </a:txBody>
                  <a:tcPr marT="45710" marB="45710" horzOverflow="overflow">
                    <a:solidFill>
                      <a:schemeClr val="accent6">
                        <a:lumMod val="40000"/>
                        <a:lumOff val="60000"/>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600" dirty="0"/>
                        <a:t>Eat a diet rich in whole grains, vegetables, fruits and beans (prudent diet)</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16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16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16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mn-lt"/>
                        <a:sym typeface="Wingdings 3"/>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Limit </a:t>
                      </a:r>
                      <a:endParaRPr lang="en-US" sz="1600" b="0" baseline="0" dirty="0">
                        <a:effectLst/>
                        <a:latin typeface="+mn-lt"/>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dirty="0"/>
                        <a:t>Fast foods” and other processed</a:t>
                      </a:r>
                      <a:r>
                        <a:rPr lang="en-US" sz="1600" baseline="0" dirty="0"/>
                        <a:t> foods high in fat, starches or sugars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b="0" baseline="0" dirty="0">
                          <a:effectLst/>
                          <a:latin typeface="+mn-lt"/>
                        </a:rPr>
                        <a:t>Red &amp; processed meats (12-18 oz/week)</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b="0" baseline="0" dirty="0">
                          <a:effectLst/>
                          <a:latin typeface="+mn-lt"/>
                        </a:rPr>
                        <a:t>Sugary drinks</a:t>
                      </a:r>
                    </a:p>
                  </a:txBody>
                  <a:tcPr marT="45710" marB="45710" horzOverflow="overflow">
                    <a:solidFill>
                      <a:schemeClr val="accent6">
                        <a:lumMod val="40000"/>
                        <a:lumOff val="60000"/>
                        <a:alpha val="50000"/>
                      </a:schemeClr>
                    </a:solidFill>
                  </a:tcPr>
                </a:tc>
                <a:tc>
                  <a:txBody>
                    <a:bodyPr/>
                    <a:lstStyle/>
                    <a:p>
                      <a:pPr algn="l" fontAlgn="t">
                        <a:buFont typeface="Arial" panose="020B0604020202020204" pitchFamily="34" charset="0"/>
                        <a:buNone/>
                      </a:pPr>
                      <a:r>
                        <a:rPr lang="en-US" sz="1600" b="0" dirty="0">
                          <a:effectLst/>
                          <a:latin typeface="+mn-lt"/>
                        </a:rPr>
                        <a:t>Follow a healthy eating pattern at</a:t>
                      </a:r>
                      <a:r>
                        <a:rPr lang="en-US" sz="1600" b="0" baseline="0" dirty="0">
                          <a:effectLst/>
                          <a:latin typeface="+mn-lt"/>
                        </a:rPr>
                        <a:t> all ages</a:t>
                      </a:r>
                    </a:p>
                    <a:p>
                      <a:pPr marL="285750" indent="-285750" algn="l" fontAlgn="t">
                        <a:buFont typeface="Arial" panose="020B0604020202020204" pitchFamily="34" charset="0"/>
                        <a:buChar char="•"/>
                      </a:pPr>
                      <a:r>
                        <a:rPr lang="en-US" sz="1600" b="0" dirty="0">
                          <a:effectLst/>
                          <a:latin typeface="+mn-lt"/>
                        </a:rPr>
                        <a:t>High nutrient foods in amts to achieve</a:t>
                      </a:r>
                      <a:r>
                        <a:rPr lang="en-US" sz="1600" b="0" baseline="0" dirty="0">
                          <a:effectLst/>
                          <a:latin typeface="+mn-lt"/>
                        </a:rPr>
                        <a:t> a </a:t>
                      </a:r>
                      <a:r>
                        <a:rPr lang="en-US" sz="1600" b="0" dirty="0">
                          <a:effectLst/>
                          <a:latin typeface="+mn-lt"/>
                        </a:rPr>
                        <a:t>healthy </a:t>
                      </a:r>
                      <a:r>
                        <a:rPr lang="en-US" sz="1600" b="0" dirty="0" err="1">
                          <a:effectLst/>
                          <a:latin typeface="+mn-lt"/>
                        </a:rPr>
                        <a:t>wt</a:t>
                      </a:r>
                      <a:r>
                        <a:rPr lang="en-US" sz="1600" b="0" dirty="0">
                          <a:effectLst/>
                          <a:latin typeface="+mn-lt"/>
                        </a:rPr>
                        <a:t>;</a:t>
                      </a:r>
                    </a:p>
                    <a:p>
                      <a:pPr marL="285750" indent="-285750" algn="l" fontAlgn="t">
                        <a:buFont typeface="Arial" panose="020B0604020202020204" pitchFamily="34" charset="0"/>
                        <a:buChar char="•"/>
                      </a:pPr>
                      <a:r>
                        <a:rPr lang="en-US" sz="1600" b="0" dirty="0">
                          <a:effectLst/>
                          <a:latin typeface="+mn-lt"/>
                        </a:rPr>
                        <a:t>A variety of dark green, orange or red vegetables,</a:t>
                      </a:r>
                      <a:r>
                        <a:rPr lang="en-US" sz="1600" b="0" baseline="0" dirty="0">
                          <a:effectLst/>
                          <a:latin typeface="+mn-lt"/>
                        </a:rPr>
                        <a:t> </a:t>
                      </a:r>
                      <a:r>
                        <a:rPr lang="en-US" sz="1600" b="0" dirty="0">
                          <a:effectLst/>
                          <a:latin typeface="+mn-lt"/>
                        </a:rPr>
                        <a:t>legumes (beans and peas), and others;</a:t>
                      </a:r>
                    </a:p>
                    <a:p>
                      <a:pPr marL="285750" indent="-285750" algn="l" fontAlgn="t">
                        <a:buFont typeface="Arial" panose="020B0604020202020204" pitchFamily="34" charset="0"/>
                        <a:buChar char="•"/>
                      </a:pPr>
                      <a:r>
                        <a:rPr lang="en-US" sz="1600" b="0" dirty="0">
                          <a:effectLst/>
                          <a:latin typeface="+mn-lt"/>
                        </a:rPr>
                        <a:t>Fruits, especially whole fruits in a variety of colors; and</a:t>
                      </a:r>
                    </a:p>
                    <a:p>
                      <a:pPr marL="285750" indent="-285750" algn="l" fontAlgn="t">
                        <a:buFont typeface="Arial" panose="020B0604020202020204" pitchFamily="34" charset="0"/>
                        <a:buChar char="•"/>
                      </a:pPr>
                      <a:r>
                        <a:rPr lang="en-US" sz="1600" b="0" dirty="0">
                          <a:effectLst/>
                          <a:latin typeface="+mn-lt"/>
                        </a:rPr>
                        <a:t>Whole grains.</a:t>
                      </a:r>
                    </a:p>
                    <a:p>
                      <a:pPr marL="0" indent="0" algn="l" fontAlgn="t">
                        <a:buFont typeface="Arial" panose="020B0604020202020204" pitchFamily="34" charset="0"/>
                        <a:buNone/>
                      </a:pPr>
                      <a:endParaRPr lang="en-US" sz="800" b="0" dirty="0">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Limit or avoid</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b="0" dirty="0">
                          <a:effectLst/>
                          <a:latin typeface="+mn-lt"/>
                        </a:rPr>
                        <a:t>Red and processed meats;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b="0" dirty="0">
                          <a:effectLst/>
                          <a:latin typeface="+mn-lt"/>
                        </a:rPr>
                        <a:t>Sugar‐sweetened beverages; or</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b="0" dirty="0">
                          <a:effectLst/>
                          <a:latin typeface="+mn-lt"/>
                        </a:rPr>
                        <a:t>Highly processed foods &amp; refined grains</a:t>
                      </a:r>
                      <a:endParaRPr kumimoji="0" lang="en-US" sz="1600" b="0" i="0" u="none" strike="noStrike" cap="none" normalizeH="0" baseline="0" dirty="0">
                        <a:ln>
                          <a:noFill/>
                        </a:ln>
                        <a:solidFill>
                          <a:schemeClr val="tx1"/>
                        </a:solidFill>
                        <a:effectLst/>
                        <a:latin typeface="+mn-lt"/>
                      </a:endParaRPr>
                    </a:p>
                  </a:txBody>
                  <a:tcPr marT="45710" marB="45710" horzOverflow="overflow">
                    <a:solidFill>
                      <a:schemeClr val="accent6">
                        <a:lumMod val="40000"/>
                        <a:lumOff val="60000"/>
                        <a:alpha val="50000"/>
                      </a:schemeClr>
                    </a:solidFill>
                  </a:tcPr>
                </a:tc>
                <a:extLst>
                  <a:ext uri="{0D108BD9-81ED-4DB2-BD59-A6C34878D82A}">
                    <a16:rowId xmlns:a16="http://schemas.microsoft.com/office/drawing/2014/main" val="10002"/>
                  </a:ext>
                </a:extLst>
              </a:tr>
              <a:tr h="449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Alcohol</a:t>
                      </a:r>
                    </a:p>
                  </a:txBody>
                  <a:tcPr marT="45710" marB="45710" horzOverflow="overflow">
                    <a:solidFill>
                      <a:schemeClr val="accent6">
                        <a:lumMod val="20000"/>
                        <a:lumOff val="80000"/>
                        <a:alpha val="62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Limit alcohol. If drink limit to 1-2 drinks/day</a:t>
                      </a:r>
                    </a:p>
                  </a:txBody>
                  <a:tcPr marT="45710" marB="45710" horzOverflow="overflow">
                    <a:solidFill>
                      <a:schemeClr val="accent6">
                        <a:lumMod val="20000"/>
                        <a:lumOff val="80000"/>
                        <a:alpha val="62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Best not to drink alcohol</a:t>
                      </a:r>
                    </a:p>
                  </a:txBody>
                  <a:tcPr marT="45710" marB="45710" horzOverflow="overflow">
                    <a:solidFill>
                      <a:schemeClr val="accent6">
                        <a:lumMod val="20000"/>
                        <a:lumOff val="80000"/>
                        <a:alpha val="62000"/>
                      </a:schemeClr>
                    </a:solidFill>
                  </a:tcPr>
                </a:tc>
                <a:extLst>
                  <a:ext uri="{0D108BD9-81ED-4DB2-BD59-A6C34878D82A}">
                    <a16:rowId xmlns:a16="http://schemas.microsoft.com/office/drawing/2014/main" val="10003"/>
                  </a:ext>
                </a:extLst>
              </a:tr>
            </a:tbl>
          </a:graphicData>
        </a:graphic>
      </p:graphicFrame>
      <p:sp>
        <p:nvSpPr>
          <p:cNvPr id="46109" name="TextBox 4">
            <a:extLst>
              <a:ext uri="{FF2B5EF4-FFF2-40B4-BE49-F238E27FC236}">
                <a16:creationId xmlns:a16="http://schemas.microsoft.com/office/drawing/2014/main" id="{76E6952B-A986-11CA-CA66-0370E8BCF231}"/>
              </a:ext>
            </a:extLst>
          </p:cNvPr>
          <p:cNvSpPr txBox="1">
            <a:spLocks noChangeArrowheads="1"/>
          </p:cNvSpPr>
          <p:nvPr/>
        </p:nvSpPr>
        <p:spPr bwMode="auto">
          <a:xfrm flipH="1">
            <a:off x="200025" y="5407026"/>
            <a:ext cx="12115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latin typeface="+mn-lt"/>
              </a:rPr>
              <a:t>WCRF-AICR 3</a:t>
            </a:r>
            <a:r>
              <a:rPr lang="en-US" altLang="en-US" sz="1200" baseline="30000" dirty="0">
                <a:latin typeface="+mn-lt"/>
              </a:rPr>
              <a:t>rd</a:t>
            </a:r>
            <a:r>
              <a:rPr lang="en-US" altLang="en-US" sz="1200" dirty="0">
                <a:latin typeface="+mn-lt"/>
              </a:rPr>
              <a:t> Expert Report 2018  </a:t>
            </a:r>
            <a:r>
              <a:rPr lang="en-US" altLang="en-US" sz="1200" dirty="0">
                <a:latin typeface="+mn-lt"/>
                <a:hlinkClick r:id="rId2"/>
              </a:rPr>
              <a:t>https://www.wcrf.org/</a:t>
            </a:r>
            <a:r>
              <a:rPr lang="en-US" altLang="en-US" sz="1200" dirty="0">
                <a:latin typeface="+mn-lt"/>
              </a:rPr>
              <a:t>; </a:t>
            </a:r>
          </a:p>
          <a:p>
            <a:pPr>
              <a:spcBef>
                <a:spcPct val="0"/>
              </a:spcBef>
              <a:buFontTx/>
              <a:buNone/>
            </a:pPr>
            <a:r>
              <a:rPr lang="en-US" altLang="en-US" sz="1200" dirty="0">
                <a:latin typeface="+mn-lt"/>
              </a:rPr>
              <a:t>Rock CL et al. </a:t>
            </a:r>
            <a:r>
              <a:rPr lang="en-US" altLang="en-US" sz="1200" i="1" dirty="0">
                <a:latin typeface="+mn-lt"/>
              </a:rPr>
              <a:t>CA J Clin </a:t>
            </a:r>
            <a:r>
              <a:rPr lang="en-US" altLang="en-US" sz="1200" dirty="0">
                <a:latin typeface="+mn-lt"/>
              </a:rPr>
              <a:t>70: 245-71; 2020;</a:t>
            </a:r>
            <a:r>
              <a:rPr lang="pt-BR" sz="1200" b="0" i="0" dirty="0">
                <a:effectLst/>
                <a:latin typeface="+mn-lt"/>
              </a:rPr>
              <a:t> </a:t>
            </a:r>
            <a:r>
              <a:rPr lang="en-US" altLang="en-US" sz="1200" dirty="0">
                <a:latin typeface="+mn-lt"/>
              </a:rPr>
              <a:t>Rock CL et al. </a:t>
            </a:r>
            <a:r>
              <a:rPr lang="pt-BR" sz="1200" b="0" i="1" dirty="0">
                <a:effectLst/>
                <a:latin typeface="+mn-lt"/>
              </a:rPr>
              <a:t>CA Cancer J Clin</a:t>
            </a:r>
            <a:r>
              <a:rPr lang="pt-BR" sz="1200" b="0" i="0" dirty="0">
                <a:effectLst/>
                <a:latin typeface="+mn-lt"/>
              </a:rPr>
              <a:t>. 2022 Mar 16. doi: 10.3322/caac.21719</a:t>
            </a:r>
            <a:r>
              <a:rPr lang="pt-BR" sz="1000" b="0" i="0" dirty="0">
                <a:solidFill>
                  <a:srgbClr val="4D8055"/>
                </a:solidFill>
                <a:effectLst/>
                <a:latin typeface="BlinkMacSystemFont"/>
              </a:rPr>
              <a:t>. </a:t>
            </a:r>
            <a:r>
              <a:rPr lang="en-US" altLang="en-US" sz="1400" dirty="0"/>
              <a:t>  </a:t>
            </a:r>
          </a:p>
        </p:txBody>
      </p:sp>
      <p:sp>
        <p:nvSpPr>
          <p:cNvPr id="3" name="Rectangle 2">
            <a:extLst>
              <a:ext uri="{FF2B5EF4-FFF2-40B4-BE49-F238E27FC236}">
                <a16:creationId xmlns:a16="http://schemas.microsoft.com/office/drawing/2014/main" id="{84126CBB-5A18-C51A-568E-53768799389B}"/>
              </a:ext>
            </a:extLst>
          </p:cNvPr>
          <p:cNvSpPr/>
          <p:nvPr/>
        </p:nvSpPr>
        <p:spPr>
          <a:xfrm>
            <a:off x="200025" y="1828800"/>
            <a:ext cx="11878881" cy="3000375"/>
          </a:xfrm>
          <a:prstGeom prst="rect">
            <a:avLst/>
          </a:prstGeom>
          <a:noFill/>
          <a:ln w="34925">
            <a:solidFill>
              <a:srgbClr val="0088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7262123-9E7E-E35B-7EC4-3BC537217C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spTree>
    <p:extLst>
      <p:ext uri="{BB962C8B-B14F-4D97-AF65-F5344CB8AC3E}">
        <p14:creationId xmlns:p14="http://schemas.microsoft.com/office/powerpoint/2010/main" val="3612400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C254FB00-7FB2-4ECE-800D-55A4CBF99C09}"/>
              </a:ext>
            </a:extLst>
          </p:cNvPr>
          <p:cNvSpPr>
            <a:spLocks noGrp="1" noChangeArrowheads="1"/>
          </p:cNvSpPr>
          <p:nvPr>
            <p:ph type="title"/>
          </p:nvPr>
        </p:nvSpPr>
        <p:spPr>
          <a:xfrm>
            <a:off x="183681" y="66743"/>
            <a:ext cx="10515600" cy="1325563"/>
          </a:xfrm>
        </p:spPr>
        <p:txBody>
          <a:bodyPr/>
          <a:lstStyle/>
          <a:p>
            <a:r>
              <a:rPr lang="en-US" altLang="en-US" dirty="0"/>
              <a:t>How Important is Diet Quality?</a:t>
            </a:r>
          </a:p>
        </p:txBody>
      </p:sp>
      <p:graphicFrame>
        <p:nvGraphicFramePr>
          <p:cNvPr id="40963" name="Content Placeholder 8">
            <a:extLst>
              <a:ext uri="{FF2B5EF4-FFF2-40B4-BE49-F238E27FC236}">
                <a16:creationId xmlns:a16="http://schemas.microsoft.com/office/drawing/2014/main" id="{794940C0-8524-4FB0-A2F4-22A93E850CCC}"/>
              </a:ext>
            </a:extLst>
          </p:cNvPr>
          <p:cNvGraphicFramePr>
            <a:graphicFrameLocks noGrp="1"/>
          </p:cNvGraphicFramePr>
          <p:nvPr>
            <p:ph idx="1"/>
          </p:nvPr>
        </p:nvGraphicFramePr>
        <p:xfrm>
          <a:off x="2033604" y="1979596"/>
          <a:ext cx="8407400" cy="3911600"/>
        </p:xfrm>
        <a:graphic>
          <a:graphicData uri="http://schemas.openxmlformats.org/presentationml/2006/ole">
            <mc:AlternateContent xmlns:mc="http://schemas.openxmlformats.org/markup-compatibility/2006">
              <mc:Choice xmlns:v="urn:schemas-microsoft-com:vml" Requires="v">
                <p:oleObj name="Chart" r:id="rId2" imgW="8413209" imgH="3920068" progId="Excel.Chart.8">
                  <p:embed/>
                </p:oleObj>
              </mc:Choice>
              <mc:Fallback>
                <p:oleObj name="Chart" r:id="rId2" imgW="8413209" imgH="3920068" progId="Excel.Chart.8">
                  <p:embed/>
                  <p:pic>
                    <p:nvPicPr>
                      <p:cNvPr id="40963" name="Content Placeholder 8">
                        <a:extLst>
                          <a:ext uri="{FF2B5EF4-FFF2-40B4-BE49-F238E27FC236}">
                            <a16:creationId xmlns:a16="http://schemas.microsoft.com/office/drawing/2014/main" id="{794940C0-8524-4FB0-A2F4-22A93E850CCC}"/>
                          </a:ext>
                        </a:extLst>
                      </p:cNvPr>
                      <p:cNvPicPr>
                        <a:picLocks noGrp="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604" y="1979596"/>
                        <a:ext cx="84074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itle 1">
            <a:extLst>
              <a:ext uri="{FF2B5EF4-FFF2-40B4-BE49-F238E27FC236}">
                <a16:creationId xmlns:a16="http://schemas.microsoft.com/office/drawing/2014/main" id="{A481E5F4-8A5D-4AB9-9416-A219F6A569A4}"/>
              </a:ext>
            </a:extLst>
          </p:cNvPr>
          <p:cNvSpPr txBox="1">
            <a:spLocks/>
          </p:cNvSpPr>
          <p:nvPr/>
        </p:nvSpPr>
        <p:spPr bwMode="auto">
          <a:xfrm>
            <a:off x="2133600" y="1150938"/>
            <a:ext cx="8229600" cy="1058862"/>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2400" kern="0" dirty="0"/>
              <a:t>Meta-analysis</a:t>
            </a:r>
            <a:r>
              <a:rPr lang="en-US" sz="2400" dirty="0"/>
              <a:t> of 113 studies (n = 3,277,684)</a:t>
            </a:r>
            <a:endParaRPr lang="en-US" sz="2400" kern="0" dirty="0"/>
          </a:p>
        </p:txBody>
      </p:sp>
      <p:sp>
        <p:nvSpPr>
          <p:cNvPr id="40965" name="TextBox 14">
            <a:extLst>
              <a:ext uri="{FF2B5EF4-FFF2-40B4-BE49-F238E27FC236}">
                <a16:creationId xmlns:a16="http://schemas.microsoft.com/office/drawing/2014/main" id="{21E19D8E-525F-41D3-A1C6-08A00543E402}"/>
              </a:ext>
            </a:extLst>
          </p:cNvPr>
          <p:cNvSpPr txBox="1">
            <a:spLocks noChangeArrowheads="1"/>
          </p:cNvSpPr>
          <p:nvPr/>
        </p:nvSpPr>
        <p:spPr bwMode="auto">
          <a:xfrm>
            <a:off x="307678" y="5851358"/>
            <a:ext cx="522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err="1"/>
              <a:t>Morze</a:t>
            </a:r>
            <a:r>
              <a:rPr lang="en-US" altLang="en-US" sz="1400" dirty="0"/>
              <a:t> J et al. J Acad Nutr Diet 120(12):1998-2031, 2020  </a:t>
            </a:r>
          </a:p>
        </p:txBody>
      </p:sp>
      <p:pic>
        <p:nvPicPr>
          <p:cNvPr id="3" name="Picture 2">
            <a:extLst>
              <a:ext uri="{FF2B5EF4-FFF2-40B4-BE49-F238E27FC236}">
                <a16:creationId xmlns:a16="http://schemas.microsoft.com/office/drawing/2014/main" id="{8095D8B0-F888-2DD7-04B0-BBCF1EA658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307857" y="4482181"/>
            <a:ext cx="1280160" cy="1520190"/>
          </a:xfrm>
          <a:prstGeom prst="rect">
            <a:avLst/>
          </a:prstGeom>
          <a:noFill/>
          <a:ln>
            <a:noFill/>
          </a:ln>
        </p:spPr>
      </p:pic>
    </p:spTree>
    <p:extLst>
      <p:ext uri="{BB962C8B-B14F-4D97-AF65-F5344CB8AC3E}">
        <p14:creationId xmlns:p14="http://schemas.microsoft.com/office/powerpoint/2010/main" val="28287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05214-E897-DDF5-1222-98684324E57B}"/>
            </a:ext>
          </a:extLst>
        </p:cNvPr>
        <p:cNvGrpSpPr/>
        <p:nvPr/>
      </p:nvGrpSpPr>
      <p:grpSpPr>
        <a:xfrm>
          <a:off x="0" y="0"/>
          <a:ext cx="0" cy="0"/>
          <a:chOff x="0" y="0"/>
          <a:chExt cx="0" cy="0"/>
        </a:xfrm>
      </p:grpSpPr>
      <p:pic>
        <p:nvPicPr>
          <p:cNvPr id="42066" name="Picture 4" descr="westerndiet Research Review: Does a healthy diet prevent hyperactivity?">
            <a:extLst>
              <a:ext uri="{FF2B5EF4-FFF2-40B4-BE49-F238E27FC236}">
                <a16:creationId xmlns:a16="http://schemas.microsoft.com/office/drawing/2014/main" id="{A99DCD56-6363-DE22-BA27-D9EA4E9AC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2599" y="-22544"/>
            <a:ext cx="1304925"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68" name="Picture 7">
            <a:extLst>
              <a:ext uri="{FF2B5EF4-FFF2-40B4-BE49-F238E27FC236}">
                <a16:creationId xmlns:a16="http://schemas.microsoft.com/office/drawing/2014/main" id="{8B7FEFD0-4B15-A063-3132-5751B177A1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935" y="-22545"/>
            <a:ext cx="2076449" cy="121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Title 1">
            <a:extLst>
              <a:ext uri="{FF2B5EF4-FFF2-40B4-BE49-F238E27FC236}">
                <a16:creationId xmlns:a16="http://schemas.microsoft.com/office/drawing/2014/main" id="{AAB13FE0-1C64-21B3-C5C0-6C3E34CB9CCB}"/>
              </a:ext>
            </a:extLst>
          </p:cNvPr>
          <p:cNvSpPr>
            <a:spLocks noGrp="1" noChangeArrowheads="1"/>
          </p:cNvSpPr>
          <p:nvPr>
            <p:ph type="title"/>
          </p:nvPr>
        </p:nvSpPr>
        <p:spPr>
          <a:xfrm>
            <a:off x="992203" y="105242"/>
            <a:ext cx="10606238" cy="1325563"/>
          </a:xfrm>
        </p:spPr>
        <p:txBody>
          <a:bodyPr>
            <a:normAutofit fontScale="90000"/>
          </a:bodyPr>
          <a:lstStyle/>
          <a:p>
            <a:pPr algn="ctr"/>
            <a:r>
              <a:rPr lang="en-US" altLang="en-US" sz="3200" b="1" dirty="0"/>
              <a:t>Prudent vs. Western Dietary Patterns </a:t>
            </a:r>
            <a:br>
              <a:rPr lang="en-US" altLang="en-US" sz="3200" b="1" dirty="0"/>
            </a:br>
            <a:r>
              <a:rPr lang="en-US" altLang="en-US" sz="3200" b="1" dirty="0"/>
              <a:t>in Cancer Survivors</a:t>
            </a:r>
            <a:br>
              <a:rPr lang="en-US" altLang="en-US" sz="3200" b="1" dirty="0"/>
            </a:br>
            <a:endParaRPr lang="en-US" altLang="en-US" sz="3200" b="1" dirty="0"/>
          </a:p>
        </p:txBody>
      </p:sp>
      <p:graphicFrame>
        <p:nvGraphicFramePr>
          <p:cNvPr id="4" name="Content Placeholder 3">
            <a:extLst>
              <a:ext uri="{FF2B5EF4-FFF2-40B4-BE49-F238E27FC236}">
                <a16:creationId xmlns:a16="http://schemas.microsoft.com/office/drawing/2014/main" id="{029D68C7-6522-0524-1B8E-856935238985}"/>
              </a:ext>
            </a:extLst>
          </p:cNvPr>
          <p:cNvGraphicFramePr>
            <a:graphicFrameLocks noGrp="1"/>
          </p:cNvGraphicFramePr>
          <p:nvPr>
            <p:ph idx="1"/>
          </p:nvPr>
        </p:nvGraphicFramePr>
        <p:xfrm>
          <a:off x="304800" y="1150218"/>
          <a:ext cx="11506200" cy="5005899"/>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316480">
                  <a:extLst>
                    <a:ext uri="{9D8B030D-6E8A-4147-A177-3AD203B41FA5}">
                      <a16:colId xmlns:a16="http://schemas.microsoft.com/office/drawing/2014/main" val="2178912555"/>
                    </a:ext>
                  </a:extLst>
                </a:gridCol>
                <a:gridCol w="1464281">
                  <a:extLst>
                    <a:ext uri="{9D8B030D-6E8A-4147-A177-3AD203B41FA5}">
                      <a16:colId xmlns:a16="http://schemas.microsoft.com/office/drawing/2014/main" val="20002"/>
                    </a:ext>
                  </a:extLst>
                </a:gridCol>
                <a:gridCol w="2772439">
                  <a:extLst>
                    <a:ext uri="{9D8B030D-6E8A-4147-A177-3AD203B41FA5}">
                      <a16:colId xmlns:a16="http://schemas.microsoft.com/office/drawing/2014/main" val="20003"/>
                    </a:ext>
                  </a:extLst>
                </a:gridCol>
                <a:gridCol w="2667000">
                  <a:extLst>
                    <a:ext uri="{9D8B030D-6E8A-4147-A177-3AD203B41FA5}">
                      <a16:colId xmlns:a16="http://schemas.microsoft.com/office/drawing/2014/main" val="1308553972"/>
                    </a:ext>
                  </a:extLst>
                </a:gridCol>
              </a:tblGrid>
              <a:tr h="668955">
                <a:tc>
                  <a:txBody>
                    <a:bodyPr/>
                    <a:lstStyle/>
                    <a:p>
                      <a:pPr algn="ctr"/>
                      <a:r>
                        <a:rPr lang="en-US" sz="1800" dirty="0"/>
                        <a:t>Team (year)</a:t>
                      </a:r>
                    </a:p>
                  </a:txBody>
                  <a:tcPr marL="91439" marR="91439" marT="45717" marB="45717">
                    <a:solidFill>
                      <a:srgbClr val="00B050"/>
                    </a:solidFill>
                  </a:tcPr>
                </a:tc>
                <a:tc>
                  <a:txBody>
                    <a:bodyPr/>
                    <a:lstStyle/>
                    <a:p>
                      <a:pPr algn="ctr"/>
                      <a:r>
                        <a:rPr lang="en-US" sz="1800"/>
                        <a:t>Sample</a:t>
                      </a:r>
                      <a:endParaRPr lang="en-US" sz="1800" dirty="0"/>
                    </a:p>
                  </a:txBody>
                  <a:tcPr marL="91439" marR="91439" marT="45717" marB="45717">
                    <a:solidFill>
                      <a:srgbClr val="00B050"/>
                    </a:solidFill>
                  </a:tcPr>
                </a:tc>
                <a:tc>
                  <a:txBody>
                    <a:bodyPr/>
                    <a:lstStyle/>
                    <a:p>
                      <a:pPr algn="ctr"/>
                      <a:r>
                        <a:rPr lang="en-US" sz="1800" dirty="0"/>
                        <a:t>Diet</a:t>
                      </a:r>
                    </a:p>
                  </a:txBody>
                  <a:tcPr marL="91439" marR="91439" marT="45717" marB="45717">
                    <a:solidFill>
                      <a:srgbClr val="00B050"/>
                    </a:solidFill>
                  </a:tcPr>
                </a:tc>
                <a:tc>
                  <a:txBody>
                    <a:bodyPr/>
                    <a:lstStyle/>
                    <a:p>
                      <a:pPr algn="ctr"/>
                      <a:r>
                        <a:rPr lang="en-US" sz="1800" dirty="0"/>
                        <a:t>CA</a:t>
                      </a:r>
                      <a:r>
                        <a:rPr lang="en-US" sz="1800" baseline="0" dirty="0"/>
                        <a:t> Mortality</a:t>
                      </a:r>
                    </a:p>
                    <a:p>
                      <a:pPr algn="ctr"/>
                      <a:r>
                        <a:rPr lang="en-US" sz="1800" baseline="0" dirty="0"/>
                        <a:t>HR (95% CI)</a:t>
                      </a:r>
                      <a:endParaRPr lang="en-US" sz="1800" dirty="0"/>
                    </a:p>
                  </a:txBody>
                  <a:tcPr marL="91439" marR="91439" marT="45717" marB="45717">
                    <a:solidFill>
                      <a:srgbClr val="00B050"/>
                    </a:solidFill>
                  </a:tcPr>
                </a:tc>
                <a:tc>
                  <a:txBody>
                    <a:bodyPr/>
                    <a:lstStyle/>
                    <a:p>
                      <a:pPr algn="ctr"/>
                      <a:r>
                        <a:rPr lang="en-US" sz="1800" dirty="0"/>
                        <a:t>All Cause</a:t>
                      </a:r>
                      <a:r>
                        <a:rPr lang="en-US" sz="1800" baseline="0" dirty="0"/>
                        <a:t> </a:t>
                      </a:r>
                      <a:r>
                        <a:rPr lang="en-US" sz="1800" dirty="0"/>
                        <a:t>Mortality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 HR (95% CI)</a:t>
                      </a:r>
                      <a:endParaRPr lang="en-US" sz="1800" dirty="0"/>
                    </a:p>
                  </a:txBody>
                  <a:tcPr marL="91439" marR="91439" marT="45717" marB="45717">
                    <a:solidFill>
                      <a:srgbClr val="00B050"/>
                    </a:solidFill>
                  </a:tcPr>
                </a:tc>
                <a:extLst>
                  <a:ext uri="{0D108BD9-81ED-4DB2-BD59-A6C34878D82A}">
                    <a16:rowId xmlns:a16="http://schemas.microsoft.com/office/drawing/2014/main" val="10000"/>
                  </a:ext>
                </a:extLst>
              </a:tr>
              <a:tr h="353139">
                <a:tc rowSpan="2">
                  <a:txBody>
                    <a:bodyPr/>
                    <a:lstStyle/>
                    <a:p>
                      <a:r>
                        <a:rPr lang="en-US" sz="1800" dirty="0"/>
                        <a:t>Kroenke</a:t>
                      </a:r>
                      <a:r>
                        <a:rPr lang="en-US" sz="1800" baseline="0" dirty="0"/>
                        <a:t> (2005)</a:t>
                      </a:r>
                      <a:endParaRPr lang="en-US" sz="1800" dirty="0"/>
                    </a:p>
                  </a:txBody>
                  <a:tcPr marL="91439" marR="91439" marT="45717" marB="45717">
                    <a:solidFill>
                      <a:schemeClr val="bg1"/>
                    </a:solidFill>
                  </a:tcPr>
                </a:tc>
                <a:tc rowSpan="2">
                  <a:txBody>
                    <a:bodyPr/>
                    <a:lstStyle/>
                    <a:p>
                      <a:r>
                        <a:rPr lang="en-US" sz="1800"/>
                        <a:t>2619 Breast</a:t>
                      </a:r>
                      <a:r>
                        <a:rPr lang="en-US" sz="1800" baseline="0"/>
                        <a:t> CA</a:t>
                      </a:r>
                      <a:endParaRPr lang="en-US" sz="1800" dirty="0"/>
                    </a:p>
                  </a:txBody>
                  <a:tcPr marL="91439" marR="91439" marT="45717" marB="45717">
                    <a:solidFill>
                      <a:schemeClr val="bg1"/>
                    </a:solidFill>
                  </a:tcPr>
                </a:tc>
                <a:tc>
                  <a:txBody>
                    <a:bodyPr/>
                    <a:lstStyle/>
                    <a:p>
                      <a:r>
                        <a:rPr lang="en-US" sz="1800" dirty="0"/>
                        <a:t>Prudent</a:t>
                      </a:r>
                    </a:p>
                  </a:txBody>
                  <a:tcPr marL="91439" marR="91439" marT="45717" marB="45717">
                    <a:solidFill>
                      <a:schemeClr val="bg1"/>
                    </a:solidFill>
                  </a:tcPr>
                </a:tc>
                <a:tc>
                  <a:txBody>
                    <a:bodyPr/>
                    <a:lstStyle/>
                    <a:p>
                      <a:pPr algn="ctr"/>
                      <a:r>
                        <a:rPr lang="en-US" sz="1800" dirty="0"/>
                        <a:t>1.07 (0.66-1.73)</a:t>
                      </a:r>
                    </a:p>
                  </a:txBody>
                  <a:tcPr marL="91439" marR="91439" marT="45717" marB="45717">
                    <a:solidFill>
                      <a:schemeClr val="bg1"/>
                    </a:solidFill>
                  </a:tcPr>
                </a:tc>
                <a:tc>
                  <a:txBody>
                    <a:bodyPr/>
                    <a:lstStyle/>
                    <a:p>
                      <a:pPr algn="ctr"/>
                      <a:r>
                        <a:rPr lang="en-US" sz="1800" b="1" dirty="0"/>
                        <a:t>0.54 (0.31-0.95)</a:t>
                      </a:r>
                    </a:p>
                  </a:txBody>
                  <a:tcPr marL="91439" marR="91439" marT="45717" marB="45717">
                    <a:solidFill>
                      <a:schemeClr val="bg1"/>
                    </a:solidFill>
                  </a:tcPr>
                </a:tc>
                <a:extLst>
                  <a:ext uri="{0D108BD9-81ED-4DB2-BD59-A6C34878D82A}">
                    <a16:rowId xmlns:a16="http://schemas.microsoft.com/office/drawing/2014/main" val="10001"/>
                  </a:ext>
                </a:extLst>
              </a:tr>
              <a:tr h="353139">
                <a:tc vMerge="1">
                  <a:txBody>
                    <a:bodyPr/>
                    <a:lstStyle/>
                    <a:p>
                      <a:endParaRPr lang="en-US" sz="1800" dirty="0"/>
                    </a:p>
                  </a:txBody>
                  <a:tcPr marL="91439" marR="91439" marT="45717" marB="45717"/>
                </a:tc>
                <a:tc vMerge="1">
                  <a:txBody>
                    <a:bodyPr/>
                    <a:lstStyle/>
                    <a:p>
                      <a:endParaRPr lang="en-US" sz="1800" dirty="0"/>
                    </a:p>
                  </a:txBody>
                  <a:tcPr marL="91439" marR="91439" marT="45717" marB="45717"/>
                </a:tc>
                <a:tc>
                  <a:txBody>
                    <a:bodyPr/>
                    <a:lstStyle/>
                    <a:p>
                      <a:r>
                        <a:rPr lang="en-US" sz="1800" dirty="0"/>
                        <a:t>Western</a:t>
                      </a:r>
                    </a:p>
                  </a:txBody>
                  <a:tcPr marL="91439" marR="91439" marT="45717" marB="45717">
                    <a:solidFill>
                      <a:schemeClr val="bg1"/>
                    </a:solidFill>
                  </a:tcPr>
                </a:tc>
                <a:tc>
                  <a:txBody>
                    <a:bodyPr/>
                    <a:lstStyle/>
                    <a:p>
                      <a:pPr algn="ctr"/>
                      <a:r>
                        <a:rPr lang="en-US" sz="1800" dirty="0"/>
                        <a:t>1.01 (0.60-1.70)</a:t>
                      </a:r>
                    </a:p>
                  </a:txBody>
                  <a:tcPr marL="91439" marR="91439" marT="45717" marB="45717">
                    <a:solidFill>
                      <a:schemeClr val="bg1"/>
                    </a:solidFill>
                  </a:tcPr>
                </a:tc>
                <a:tc>
                  <a:txBody>
                    <a:bodyPr/>
                    <a:lstStyle/>
                    <a:p>
                      <a:pPr algn="ctr"/>
                      <a:r>
                        <a:rPr lang="en-US" sz="1800" b="1" dirty="0"/>
                        <a:t>2.31 (1.23-4.32)</a:t>
                      </a:r>
                    </a:p>
                  </a:txBody>
                  <a:tcPr marL="91439" marR="91439" marT="45717" marB="45717">
                    <a:solidFill>
                      <a:schemeClr val="bg1"/>
                    </a:solidFill>
                  </a:tcPr>
                </a:tc>
                <a:extLst>
                  <a:ext uri="{0D108BD9-81ED-4DB2-BD59-A6C34878D82A}">
                    <a16:rowId xmlns:a16="http://schemas.microsoft.com/office/drawing/2014/main" val="10002"/>
                  </a:ext>
                </a:extLst>
              </a:tr>
              <a:tr h="353139">
                <a:tc rowSpan="2">
                  <a:txBody>
                    <a:bodyPr/>
                    <a:lstStyle/>
                    <a:p>
                      <a:r>
                        <a:rPr lang="en-US" sz="1800" dirty="0"/>
                        <a:t>Kwan (2009)</a:t>
                      </a:r>
                    </a:p>
                  </a:txBody>
                  <a:tcPr marL="91439" marR="91439" marT="45717" marB="45717">
                    <a:solidFill>
                      <a:schemeClr val="bg1"/>
                    </a:solidFill>
                  </a:tcPr>
                </a:tc>
                <a:tc rowSpan="2">
                  <a:txBody>
                    <a:bodyPr/>
                    <a:lstStyle/>
                    <a:p>
                      <a:r>
                        <a:rPr lang="en-US" sz="1800" dirty="0"/>
                        <a:t>1901 Breast CA</a:t>
                      </a:r>
                    </a:p>
                  </a:txBody>
                  <a:tcPr marL="91439" marR="91439" marT="45717" marB="45717">
                    <a:solidFill>
                      <a:schemeClr val="bg1"/>
                    </a:solidFill>
                  </a:tcPr>
                </a:tc>
                <a:tc>
                  <a:txBody>
                    <a:bodyPr/>
                    <a:lstStyle/>
                    <a:p>
                      <a:r>
                        <a:rPr lang="en-US" sz="1800" dirty="0"/>
                        <a:t>Prudent</a:t>
                      </a:r>
                    </a:p>
                  </a:txBody>
                  <a:tcPr marL="91439" marR="91439" marT="45717" marB="45717">
                    <a:solidFill>
                      <a:schemeClr val="bg1"/>
                    </a:solidFill>
                  </a:tcPr>
                </a:tc>
                <a:tc>
                  <a:txBody>
                    <a:bodyPr/>
                    <a:lstStyle/>
                    <a:p>
                      <a:pPr algn="ctr"/>
                      <a:r>
                        <a:rPr lang="en-US" sz="1800" dirty="0"/>
                        <a:t>0.79 (0.43-1.43)</a:t>
                      </a:r>
                    </a:p>
                  </a:txBody>
                  <a:tcPr marL="91439" marR="91439" marT="45717" marB="45717">
                    <a:solidFill>
                      <a:schemeClr val="bg1"/>
                    </a:solidFill>
                  </a:tcPr>
                </a:tc>
                <a:tc>
                  <a:txBody>
                    <a:bodyPr/>
                    <a:lstStyle/>
                    <a:p>
                      <a:pPr algn="ctr"/>
                      <a:r>
                        <a:rPr lang="en-US" sz="1800" b="1" dirty="0"/>
                        <a:t>0.35</a:t>
                      </a:r>
                      <a:r>
                        <a:rPr lang="en-US" sz="1800" b="1" baseline="0" dirty="0"/>
                        <a:t> (0.17-0.73)</a:t>
                      </a:r>
                      <a:endParaRPr lang="en-US" sz="1800" b="1" dirty="0"/>
                    </a:p>
                  </a:txBody>
                  <a:tcPr marL="91439" marR="91439" marT="45717" marB="45717">
                    <a:solidFill>
                      <a:schemeClr val="bg1"/>
                    </a:solidFill>
                  </a:tcPr>
                </a:tc>
                <a:extLst>
                  <a:ext uri="{0D108BD9-81ED-4DB2-BD59-A6C34878D82A}">
                    <a16:rowId xmlns:a16="http://schemas.microsoft.com/office/drawing/2014/main" val="10003"/>
                  </a:ext>
                </a:extLst>
              </a:tr>
              <a:tr h="353139">
                <a:tc vMerge="1">
                  <a:txBody>
                    <a:bodyPr/>
                    <a:lstStyle/>
                    <a:p>
                      <a:endParaRPr lang="en-US" sz="1800" dirty="0"/>
                    </a:p>
                  </a:txBody>
                  <a:tcPr marL="91439" marR="91439" marT="45717" marB="45717"/>
                </a:tc>
                <a:tc vMerge="1">
                  <a:txBody>
                    <a:bodyPr/>
                    <a:lstStyle/>
                    <a:p>
                      <a:endParaRPr lang="en-US" sz="1800" dirty="0"/>
                    </a:p>
                  </a:txBody>
                  <a:tcPr marL="91439" marR="91439" marT="45717" marB="45717"/>
                </a:tc>
                <a:tc>
                  <a:txBody>
                    <a:bodyPr/>
                    <a:lstStyle/>
                    <a:p>
                      <a:r>
                        <a:rPr lang="en-US" sz="1800" dirty="0"/>
                        <a:t>Western</a:t>
                      </a:r>
                    </a:p>
                  </a:txBody>
                  <a:tcPr marL="91439" marR="91439" marT="45717" marB="45717">
                    <a:solidFill>
                      <a:schemeClr val="bg1"/>
                    </a:solidFill>
                  </a:tcPr>
                </a:tc>
                <a:tc>
                  <a:txBody>
                    <a:bodyPr/>
                    <a:lstStyle/>
                    <a:p>
                      <a:pPr algn="ctr"/>
                      <a:r>
                        <a:rPr lang="en-US" sz="1800" dirty="0"/>
                        <a:t>1.20 (0.62-2.32)</a:t>
                      </a:r>
                    </a:p>
                  </a:txBody>
                  <a:tcPr marL="91439" marR="91439" marT="45717" marB="45717">
                    <a:solidFill>
                      <a:schemeClr val="bg1"/>
                    </a:solidFill>
                  </a:tcPr>
                </a:tc>
                <a:tc>
                  <a:txBody>
                    <a:bodyPr/>
                    <a:lstStyle/>
                    <a:p>
                      <a:pPr algn="ctr"/>
                      <a:r>
                        <a:rPr lang="en-US" sz="1800"/>
                        <a:t>2.15 (0.97-4.77)</a:t>
                      </a:r>
                      <a:endParaRPr lang="en-US" sz="1800" dirty="0"/>
                    </a:p>
                  </a:txBody>
                  <a:tcPr marL="91439" marR="91439" marT="45717" marB="45717">
                    <a:solidFill>
                      <a:schemeClr val="bg1"/>
                    </a:solidFill>
                  </a:tcPr>
                </a:tc>
                <a:extLst>
                  <a:ext uri="{0D108BD9-81ED-4DB2-BD59-A6C34878D82A}">
                    <a16:rowId xmlns:a16="http://schemas.microsoft.com/office/drawing/2014/main" val="10004"/>
                  </a:ext>
                </a:extLst>
              </a:tr>
              <a:tr h="353139">
                <a:tc rowSpan="2">
                  <a:txBody>
                    <a:bodyPr/>
                    <a:lstStyle/>
                    <a:p>
                      <a:r>
                        <a:rPr lang="en-US" sz="1800" dirty="0"/>
                        <a:t>Vrieling (2013)</a:t>
                      </a:r>
                    </a:p>
                  </a:txBody>
                  <a:tcPr marL="91439" marR="91439" marT="45717" marB="45717">
                    <a:solidFill>
                      <a:schemeClr val="bg1"/>
                    </a:solidFill>
                  </a:tcPr>
                </a:tc>
                <a:tc rowSpan="2">
                  <a:txBody>
                    <a:bodyPr/>
                    <a:lstStyle/>
                    <a:p>
                      <a:r>
                        <a:rPr lang="en-US" sz="1800" dirty="0"/>
                        <a:t>2522</a:t>
                      </a:r>
                      <a:r>
                        <a:rPr lang="en-US" sz="1800" baseline="0" dirty="0"/>
                        <a:t> Breast CA (post)</a:t>
                      </a:r>
                      <a:endParaRPr lang="en-US" sz="1800" dirty="0"/>
                    </a:p>
                  </a:txBody>
                  <a:tcPr marL="91439" marR="91439" marT="45717" marB="45717">
                    <a:solidFill>
                      <a:schemeClr val="bg1"/>
                    </a:solidFill>
                  </a:tcPr>
                </a:tc>
                <a:tc>
                  <a:txBody>
                    <a:bodyPr/>
                    <a:lstStyle/>
                    <a:p>
                      <a:r>
                        <a:rPr lang="en-US" sz="1800" dirty="0"/>
                        <a:t>Prudent</a:t>
                      </a:r>
                    </a:p>
                  </a:txBody>
                  <a:tcPr marL="91439" marR="91439" marT="45717" marB="45717">
                    <a:solidFill>
                      <a:schemeClr val="bg1"/>
                    </a:solidFill>
                  </a:tcPr>
                </a:tc>
                <a:tc>
                  <a:txBody>
                    <a:bodyPr/>
                    <a:lstStyle/>
                    <a:p>
                      <a:pPr algn="ctr"/>
                      <a:r>
                        <a:rPr lang="en-US" sz="1800" dirty="0"/>
                        <a:t>0.89 (0.59-1.35)</a:t>
                      </a:r>
                    </a:p>
                  </a:txBody>
                  <a:tcPr marL="91439" marR="91439" marT="45717" marB="45717">
                    <a:solidFill>
                      <a:schemeClr val="bg1"/>
                    </a:solidFill>
                  </a:tcPr>
                </a:tc>
                <a:tc>
                  <a:txBody>
                    <a:bodyPr/>
                    <a:lstStyle/>
                    <a:p>
                      <a:pPr algn="ctr"/>
                      <a:r>
                        <a:rPr lang="en-US" sz="1800" dirty="0"/>
                        <a:t>0.81 (0.40-1.61)</a:t>
                      </a:r>
                    </a:p>
                  </a:txBody>
                  <a:tcPr marL="91439" marR="91439" marT="45717" marB="45717">
                    <a:solidFill>
                      <a:schemeClr val="bg1"/>
                    </a:solidFill>
                  </a:tcPr>
                </a:tc>
                <a:extLst>
                  <a:ext uri="{0D108BD9-81ED-4DB2-BD59-A6C34878D82A}">
                    <a16:rowId xmlns:a16="http://schemas.microsoft.com/office/drawing/2014/main" val="10005"/>
                  </a:ext>
                </a:extLst>
              </a:tr>
              <a:tr h="353139">
                <a:tc vMerge="1">
                  <a:txBody>
                    <a:bodyPr/>
                    <a:lstStyle/>
                    <a:p>
                      <a:endParaRPr lang="en-US" sz="1800" dirty="0"/>
                    </a:p>
                  </a:txBody>
                  <a:tcPr marL="91439" marR="91439" marT="45717" marB="45717"/>
                </a:tc>
                <a:tc vMerge="1">
                  <a:txBody>
                    <a:bodyPr/>
                    <a:lstStyle/>
                    <a:p>
                      <a:endParaRPr lang="en-US" sz="1800" dirty="0"/>
                    </a:p>
                  </a:txBody>
                  <a:tcPr marL="91439" marR="91439" marT="45717" marB="45717"/>
                </a:tc>
                <a:tc>
                  <a:txBody>
                    <a:bodyPr/>
                    <a:lstStyle/>
                    <a:p>
                      <a:r>
                        <a:rPr lang="en-US" sz="1800" dirty="0"/>
                        <a:t>Western</a:t>
                      </a:r>
                    </a:p>
                  </a:txBody>
                  <a:tcPr marL="91439" marR="91439" marT="45717" marB="45717">
                    <a:solidFill>
                      <a:schemeClr val="bg1"/>
                    </a:solidFill>
                  </a:tcPr>
                </a:tc>
                <a:tc>
                  <a:txBody>
                    <a:bodyPr/>
                    <a:lstStyle/>
                    <a:p>
                      <a:pPr algn="ctr"/>
                      <a:r>
                        <a:rPr lang="en-US" sz="1800" b="1" dirty="0"/>
                        <a:t>3.69 (1.66-8.17)</a:t>
                      </a:r>
                    </a:p>
                  </a:txBody>
                  <a:tcPr marL="91439" marR="91439" marT="45717" marB="45717">
                    <a:lnR w="12700" cap="flat" cmpd="sng" algn="ctr">
                      <a:noFill/>
                      <a:prstDash val="solid"/>
                      <a:round/>
                      <a:headEnd type="none" w="med" len="med"/>
                      <a:tailEnd type="none" w="med" len="med"/>
                    </a:lnR>
                    <a:solidFill>
                      <a:schemeClr val="bg1"/>
                    </a:solidFill>
                  </a:tcPr>
                </a:tc>
                <a:tc>
                  <a:txBody>
                    <a:bodyPr/>
                    <a:lstStyle/>
                    <a:p>
                      <a:pPr algn="ctr"/>
                      <a:r>
                        <a:rPr lang="en-US" sz="1800" dirty="0"/>
                        <a:t>0.99 (0.64-1.52)</a:t>
                      </a:r>
                    </a:p>
                  </a:txBody>
                  <a:tcPr marL="91439" marR="91439" marT="45717" marB="45717">
                    <a:lnL w="12700" cap="flat" cmpd="sng" algn="ctr">
                      <a:noFill/>
                      <a:prstDash val="solid"/>
                      <a:round/>
                      <a:headEnd type="none" w="med" len="med"/>
                      <a:tailEnd type="none" w="med" len="med"/>
                    </a:lnL>
                    <a:solidFill>
                      <a:schemeClr val="bg1"/>
                    </a:solidFill>
                  </a:tcPr>
                </a:tc>
                <a:extLst>
                  <a:ext uri="{0D108BD9-81ED-4DB2-BD59-A6C34878D82A}">
                    <a16:rowId xmlns:a16="http://schemas.microsoft.com/office/drawing/2014/main" val="10006"/>
                  </a:ext>
                </a:extLst>
              </a:tr>
              <a:tr h="0">
                <a:tc gridSpan="5">
                  <a:txBody>
                    <a:bodyPr/>
                    <a:lstStyle/>
                    <a:p>
                      <a:pPr algn="ctr"/>
                      <a:endParaRPr lang="en-US" sz="100" dirty="0"/>
                    </a:p>
                  </a:txBody>
                  <a:tcPr marL="91439" marR="91439" marT="45717" marB="45717">
                    <a:solidFill>
                      <a:schemeClr val="bg1"/>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solidFill>
                      <a:srgbClr val="FFFFCC"/>
                    </a:solidFill>
                  </a:tcPr>
                </a:tc>
                <a:tc hMerge="1">
                  <a:txBody>
                    <a:bodyPr/>
                    <a:lstStyle/>
                    <a:p>
                      <a:endParaRPr lang="en-US" sz="100" dirty="0"/>
                    </a:p>
                  </a:txBody>
                  <a:tcPr marL="91439" marR="91439" marT="45717" marB="45717"/>
                </a:tc>
                <a:extLst>
                  <a:ext uri="{0D108BD9-81ED-4DB2-BD59-A6C34878D82A}">
                    <a16:rowId xmlns:a16="http://schemas.microsoft.com/office/drawing/2014/main" val="10007"/>
                  </a:ext>
                </a:extLst>
              </a:tr>
              <a:tr h="618001">
                <a:tc rowSpan="2">
                  <a:txBody>
                    <a:bodyPr/>
                    <a:lstStyle/>
                    <a:p>
                      <a:r>
                        <a:rPr lang="en-US" sz="1800" dirty="0"/>
                        <a:t>Meyerhardt (2007)</a:t>
                      </a:r>
                    </a:p>
                  </a:txBody>
                  <a:tcPr marL="91439" marR="91439" marT="45717" marB="45717">
                    <a:solidFill>
                      <a:schemeClr val="bg1"/>
                    </a:solidFill>
                  </a:tcPr>
                </a:tc>
                <a:tc rowSpan="2">
                  <a:txBody>
                    <a:bodyPr/>
                    <a:lstStyle/>
                    <a:p>
                      <a:r>
                        <a:rPr lang="en-US" sz="1800"/>
                        <a:t>1009 Stage III CRC</a:t>
                      </a:r>
                      <a:endParaRPr lang="en-US" sz="1800" dirty="0"/>
                    </a:p>
                  </a:txBody>
                  <a:tcPr marL="91439" marR="91439" marT="45717" marB="45717">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Prudent</a:t>
                      </a:r>
                    </a:p>
                    <a:p>
                      <a:endParaRPr lang="en-US" sz="1800" dirty="0"/>
                    </a:p>
                  </a:txBody>
                  <a:tcPr marL="91439" marR="91439" marT="45717" marB="45717">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1.13 (0.77-1.67)</a:t>
                      </a:r>
                    </a:p>
                    <a:p>
                      <a:pPr algn="ctr"/>
                      <a:endParaRPr lang="en-US" sz="1800" dirty="0"/>
                    </a:p>
                  </a:txBody>
                  <a:tcPr marL="91439" marR="91439" marT="45717" marB="45717">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1.32 (0.86-2.04)</a:t>
                      </a:r>
                    </a:p>
                  </a:txBody>
                  <a:tcPr marL="91439" marR="91439" marT="45717" marB="45717">
                    <a:solidFill>
                      <a:schemeClr val="bg1"/>
                    </a:solidFill>
                  </a:tcPr>
                </a:tc>
                <a:extLst>
                  <a:ext uri="{0D108BD9-81ED-4DB2-BD59-A6C34878D82A}">
                    <a16:rowId xmlns:a16="http://schemas.microsoft.com/office/drawing/2014/main" val="10008"/>
                  </a:ext>
                </a:extLst>
              </a:tr>
              <a:tr h="344089">
                <a:tc vMerge="1">
                  <a:txBody>
                    <a:bodyPr/>
                    <a:lstStyle/>
                    <a:p>
                      <a:endParaRPr lang="en-US" sz="1800" dirty="0"/>
                    </a:p>
                  </a:txBody>
                  <a:tcPr marL="91439" marR="91439" marT="45717" marB="45717"/>
                </a:tc>
                <a:tc vMerge="1">
                  <a:txBody>
                    <a:bodyPr/>
                    <a:lstStyle/>
                    <a:p>
                      <a:endParaRPr lang="en-US" sz="1800" dirty="0"/>
                    </a:p>
                  </a:txBody>
                  <a:tcPr marL="91439" marR="91439" marT="45717" marB="45717"/>
                </a:tc>
                <a:tc>
                  <a:txBody>
                    <a:bodyPr/>
                    <a:lstStyle/>
                    <a:p>
                      <a:r>
                        <a:rPr lang="en-US" sz="1800" dirty="0"/>
                        <a:t>Western</a:t>
                      </a:r>
                    </a:p>
                  </a:txBody>
                  <a:tcPr marL="91439" marR="91439" marT="45717" marB="45717">
                    <a:solidFill>
                      <a:schemeClr val="bg1"/>
                    </a:solidFill>
                  </a:tcPr>
                </a:tc>
                <a:tc>
                  <a:txBody>
                    <a:bodyPr/>
                    <a:lstStyle/>
                    <a:p>
                      <a:pPr algn="ctr"/>
                      <a:r>
                        <a:rPr lang="en-US" sz="1800" b="1" dirty="0"/>
                        <a:t>2.85 (1.75-4.63)</a:t>
                      </a:r>
                    </a:p>
                  </a:txBody>
                  <a:tcPr marL="91439" marR="91439" marT="45717" marB="45717">
                    <a:solidFill>
                      <a:schemeClr val="bg1"/>
                    </a:solidFill>
                  </a:tcPr>
                </a:tc>
                <a:tc>
                  <a:txBody>
                    <a:bodyPr/>
                    <a:lstStyle/>
                    <a:p>
                      <a:pPr algn="ctr"/>
                      <a:r>
                        <a:rPr lang="en-US" sz="1800" b="1" dirty="0"/>
                        <a:t>2.32 (1.36-3.96)</a:t>
                      </a:r>
                    </a:p>
                  </a:txBody>
                  <a:tcPr marL="91439" marR="91439" marT="45717" marB="45717">
                    <a:solidFill>
                      <a:schemeClr val="bg1"/>
                    </a:solidFill>
                  </a:tcPr>
                </a:tc>
                <a:extLst>
                  <a:ext uri="{0D108BD9-81ED-4DB2-BD59-A6C34878D82A}">
                    <a16:rowId xmlns:a16="http://schemas.microsoft.com/office/drawing/2014/main" val="10009"/>
                  </a:ext>
                </a:extLst>
              </a:tr>
              <a:tr h="509879">
                <a:tc rowSpan="2">
                  <a:txBody>
                    <a:bodyPr/>
                    <a:lstStyle/>
                    <a:p>
                      <a:r>
                        <a:rPr lang="en-US" sz="1800" baseline="0" dirty="0" err="1">
                          <a:solidFill>
                            <a:schemeClr val="tx1"/>
                          </a:solidFill>
                        </a:rPr>
                        <a:t>Schwedhelm</a:t>
                      </a:r>
                      <a:r>
                        <a:rPr lang="en-US" sz="1800" baseline="0" dirty="0">
                          <a:solidFill>
                            <a:schemeClr val="tx1"/>
                          </a:solidFill>
                        </a:rPr>
                        <a:t> (2016)</a:t>
                      </a:r>
                    </a:p>
                  </a:txBody>
                  <a:tcPr marL="91439" marR="91439" marT="45717" marB="45717">
                    <a:solidFill>
                      <a:schemeClr val="bg1"/>
                    </a:solidFill>
                  </a:tcPr>
                </a:tc>
                <a:tc rowSpan="2">
                  <a:txBody>
                    <a:bodyPr/>
                    <a:lstStyle/>
                    <a:p>
                      <a:r>
                        <a:rPr lang="en-US" sz="1800" baseline="0" dirty="0">
                          <a:solidFill>
                            <a:schemeClr val="tx1"/>
                          </a:solidFill>
                        </a:rPr>
                        <a:t>Meta-analysis</a:t>
                      </a:r>
                    </a:p>
                  </a:txBody>
                  <a:tcPr marL="91439" marR="91439" marT="45717" marB="45717">
                    <a:solidFill>
                      <a:schemeClr val="bg1"/>
                    </a:solidFill>
                  </a:tcPr>
                </a:tc>
                <a:tc>
                  <a:txBody>
                    <a:bodyPr/>
                    <a:lstStyle/>
                    <a:p>
                      <a:r>
                        <a:rPr lang="en-US" sz="1800" baseline="0" dirty="0">
                          <a:solidFill>
                            <a:schemeClr val="tx1"/>
                          </a:solidFill>
                        </a:rPr>
                        <a:t>Prudent</a:t>
                      </a:r>
                    </a:p>
                  </a:txBody>
                  <a:tcPr marL="91439" marR="91439" marT="45717" marB="45717">
                    <a:solidFill>
                      <a:schemeClr val="bg1"/>
                    </a:solidFill>
                  </a:tcPr>
                </a:tc>
                <a:tc>
                  <a:txBody>
                    <a:bodyPr/>
                    <a:lstStyle/>
                    <a:p>
                      <a:pPr algn="ctr"/>
                      <a:r>
                        <a:rPr lang="en-US" sz="1800" baseline="0" dirty="0">
                          <a:solidFill>
                            <a:schemeClr val="tx1"/>
                          </a:solidFill>
                        </a:rPr>
                        <a:t>-</a:t>
                      </a:r>
                    </a:p>
                  </a:txBody>
                  <a:tcPr marL="91439" marR="91439" marT="45717" marB="45717">
                    <a:solidFill>
                      <a:schemeClr val="bg1"/>
                    </a:solidFill>
                  </a:tcPr>
                </a:tc>
                <a:tc>
                  <a:txBody>
                    <a:bodyPr/>
                    <a:lstStyle/>
                    <a:p>
                      <a:pPr algn="ctr"/>
                      <a:r>
                        <a:rPr lang="en-US" sz="1800" b="1" baseline="0">
                          <a:solidFill>
                            <a:schemeClr val="tx1"/>
                          </a:solidFill>
                        </a:rPr>
                        <a:t>0.77 (0.60-0.99)</a:t>
                      </a:r>
                      <a:endParaRPr lang="en-US" sz="1800" b="1" baseline="0" dirty="0">
                        <a:solidFill>
                          <a:schemeClr val="tx1"/>
                        </a:solidFill>
                      </a:endParaRPr>
                    </a:p>
                  </a:txBody>
                  <a:tcPr marL="91439" marR="91439" marT="45717" marB="45717">
                    <a:solidFill>
                      <a:schemeClr val="bg1"/>
                    </a:solidFill>
                  </a:tcPr>
                </a:tc>
                <a:extLst>
                  <a:ext uri="{0D108BD9-81ED-4DB2-BD59-A6C34878D82A}">
                    <a16:rowId xmlns:a16="http://schemas.microsoft.com/office/drawing/2014/main" val="10010"/>
                  </a:ext>
                </a:extLst>
              </a:tr>
              <a:tr h="509879">
                <a:tc vMerge="1">
                  <a:txBody>
                    <a:bodyPr/>
                    <a:lstStyle/>
                    <a:p>
                      <a:endParaRPr lang="en-US" sz="1800" baseline="0" dirty="0">
                        <a:solidFill>
                          <a:schemeClr val="tx1"/>
                        </a:solidFill>
                      </a:endParaRPr>
                    </a:p>
                  </a:txBody>
                  <a:tcPr marL="91436" marR="91436" marT="45715" marB="45715">
                    <a:solidFill>
                      <a:srgbClr val="FFFFCC"/>
                    </a:solidFill>
                  </a:tcPr>
                </a:tc>
                <a:tc vMerge="1">
                  <a:txBody>
                    <a:bodyPr/>
                    <a:lstStyle/>
                    <a:p>
                      <a:endParaRPr lang="en-US"/>
                    </a:p>
                  </a:txBody>
                  <a:tcPr/>
                </a:tc>
                <a:tc>
                  <a:txBody>
                    <a:bodyPr/>
                    <a:lstStyle/>
                    <a:p>
                      <a:r>
                        <a:rPr lang="en-US" sz="1800" baseline="0" dirty="0">
                          <a:solidFill>
                            <a:schemeClr val="tx1"/>
                          </a:solidFill>
                        </a:rPr>
                        <a:t>Western </a:t>
                      </a:r>
                    </a:p>
                  </a:txBody>
                  <a:tcPr marL="91439" marR="91439" marT="45717" marB="45717">
                    <a:solidFill>
                      <a:schemeClr val="bg1"/>
                    </a:solidFill>
                  </a:tcPr>
                </a:tc>
                <a:tc>
                  <a:txBody>
                    <a:bodyPr/>
                    <a:lstStyle/>
                    <a:p>
                      <a:pPr algn="ctr"/>
                      <a:r>
                        <a:rPr lang="en-US" sz="1800" baseline="0" dirty="0">
                          <a:solidFill>
                            <a:schemeClr val="tx1"/>
                          </a:solidFill>
                        </a:rPr>
                        <a:t>-</a:t>
                      </a:r>
                    </a:p>
                  </a:txBody>
                  <a:tcPr marL="91439" marR="91439" marT="45717" marB="45717">
                    <a:solidFill>
                      <a:schemeClr val="bg1"/>
                    </a:solidFill>
                  </a:tcPr>
                </a:tc>
                <a:tc>
                  <a:txBody>
                    <a:bodyPr/>
                    <a:lstStyle/>
                    <a:p>
                      <a:pPr algn="ctr"/>
                      <a:r>
                        <a:rPr lang="en-US" sz="1800" b="1" dirty="0"/>
                        <a:t>1.51 (1.24-1.85)</a:t>
                      </a:r>
                    </a:p>
                  </a:txBody>
                  <a:tcPr marL="91439" marR="91439" marT="45717" marB="45717">
                    <a:solidFill>
                      <a:schemeClr val="bg1"/>
                    </a:solidFill>
                  </a:tcPr>
                </a:tc>
                <a:extLst>
                  <a:ext uri="{0D108BD9-81ED-4DB2-BD59-A6C34878D82A}">
                    <a16:rowId xmlns:a16="http://schemas.microsoft.com/office/drawing/2014/main" val="10011"/>
                  </a:ext>
                </a:extLst>
              </a:tr>
            </a:tbl>
          </a:graphicData>
        </a:graphic>
      </p:graphicFrame>
      <p:sp>
        <p:nvSpPr>
          <p:cNvPr id="42065" name="AutoShape 2" descr="data:image/jpeg;base64,/9j/4AAQSkZJRgABAQAAAQABAAD/2wCEAAkGBxQTERUUExQWFhQXFx4YGBgWGBocFxwYHyAcGyEaFxkYHCggHRolHhgVITEhJSkrLi4uFx8zODMtNygtLisBCgoKDg0OGxAQGiwkHx8sLDQrLiwsLCwsLCwsLC0sLCwsNzQsLCwsLCwsLCwsNDcsLCwsLCwsLCwsLCwsLCwsLP/AABEIAIQAeQMBIgACEQEDEQH/xAAcAAACAgMBAQAAAAAAAAAAAAAABQYHAQMECAL/xAA5EAACAAQEAwYEBQMEAwAAAAABAgADBBEFEiExQVFhBhMicYGRBzKhsRRCUsHRgvDxI2Jy4RUzU//EABoBAAIDAQEAAAAAAAAAAAAAAAADAgQFAQb/xAAlEQACAgICAgEEAwAAAAAAAAAAAQIRAyEEEiIxQQUTMlFSgaH/2gAMAwEAAhEDEQA/ALxggggAIIIIACCCCAAggggAIwYDFefFvtiaOUsqUf8AVceoERk6RKMXJ0SnGe09PT/O2vIbxD6r4uyFYqJZPm1v2ii6rGZrMXds19wTHEJpcljYWF+vpzhdyex7xwiehKL4t07mzIV8mH7gRM8Hx6RUC8twSeB3jyHNU7n0hlgeOz6Zw8tyLcGPhPS0TTfyQcEz18IzEY7B9qFrqZZg0YCzre5DDcX4jUEHrEkuImnYmWnTPuCCCAAggjEAGYIT43XmUAVJNvmUam3P6esaabFpjqXTLMH6Row+/wBYQ+TBT6MYsUnHsPoISDHlKXsyH/eLD0PGN9DjMuZcA6qLnlboYFycTl1T2H2p1dDMxQHx1oZn/kZbkEy3ki3K6kg/dYvuTNDKGU3B2hD237NJXUxlklXHiRxurdQd1OxENe1o5B0zy6+FuFJK6A76a+Uc9JTln0RnC3LBb/KP7HvEoxTsrXU7Mji6g6MuqN5cj0NvWFOEY8aZnJl5pmoF9LHqIirGyo46mlQNoTkOqtY2txDHpDHAqVFnXuXCoTdRdQ3+LxiqxhZolAgrk/Ko9dPUxKsOpHnsBKkTZZI1KraWy7EvfYfXTSISk1olFL2Sf4K1maoqVW2WyNpzuRqLaErf2i5Ihvw5wCXSS3CXJJGZjxNthxsBbfnExyxLGqQrK7lo+4II5q+rEtCx4ROUlFWxaVukbZ05VBZjYCFuJYjYWTju17Beuu56Qhp8anOGMxR3RBNyPax87Qpm4qZrEKMxvoSdB6Rj8j6mnHrBPf8ARfxcN35DJatUzzCzG9rk3A9OkbaSuVs5GVGOxAt78x5RG6ie7zAs26IinvGIsNeCjjfhDHAHlzZizEXLKR8lj0HhJvzLCM+EskpeTLU8cYxehbW45UU7d2WB4r4bgjmCY30WOzWcL4VYrcXWxI/iOTH6pxMMthfQ2P0P3EZqsO7urpLnaUzNrqdNPS5jjxtypNjV0cVaQ2psdnyzkUA23A4e+hibUFSZkoMylTyIt7dIqzGBcd4GtY624qf4IiSdhsYZj3bNdeF/sI0fp+RwlTeipysScbijvxuWDfSIHimA0rMS9NKYnc5bH3UiLAxwamIliK6xrT0ylFaF+F4VTowZKeUrKLBrEn6m3rEnlzidz/EJqNYZq1h6QpeyTJl2dlWkA/qJP7D7Q0jTQysktF5KB9I3xYRXZ83iI9tK9Q8pGPgJu1uXKGXam4lqwYrZrXuLa8CDvEaqKspfvrZbacbnbjtGT9R5DS+3X62XeJhT82c+MYqZktVVbZ2sABbTYem8Rijp3FQ6ITnOg8xsf3iR51LKcoJX5QPDY+R3/wC45KWqWQ1ZVMtiBZL7Xb7xkxfZ3ZorxTSQwxmnE6SWU5nlHxW2JAuR+8LMHcnCp8waCZMtL52GUZh6g+0a8O7UIKuTJU+A2VtL3d9cx/qt6Qz7RTyJiSEXLKQZvPewA53hn4q37ONS/H49nNjzibIWeNWAIbzHzD10PrHZ2icZ5czj3WUW5kiI9hNbczZDDwvdh/y208x9ob4zNtTU73ByrYjqAQPrE1LRGUaaQkk14eqaVuktcr3GhW2o+sd+ESss9RJFrlpoANwAqk2B5afWI5XTDLllFIBa7TGO/O319ocfDupnd6jd2zSmJlF7aDNub/ltvDcUU5pr0dy6g2S+ZjcqqlCYh4ajkeMI6lrmIDQ1U2mnzFswAdl2NiAxAIPkIlNLiQfWNhytmb0r0OaNYZUSZ5stebj23P2hTJmw+7Jy89SDwRS3roo+5jsVsW3onQjMYEZiwIFXaDCvxEkoDZh4lPC/UcQYr6hr/E8icCs5D4kbVSP9o4g+cWraIx2z7Hy61Ab93UJ/65o3B5NbdekUuTxFl8l7LXHz9PGXoizIugZTl6fOo6frXpuI+5+HuZOZAtTKO4FiwH/EnU9BrCqViLyCKbEkaWb2Sb+RuocaX/s2hjR4dOWcr05UgghnvbwkfM4GjkHY2vGNPAoy8ls0VN1aYhmT6WW/hpyrmwAQuGv0A2h/VFpwzlMuRfFc6i/A+0aMerWMzwOrPly5sgFjyGl/rGmhZaaU/wCJnCazkEy5fE8A7cB0EIrtuxspautkSSpqGqUmhLS1Y66AZRpx1PpDTEKpy+TeWAHA1vmPAD0EcdfWqzMWTIGOgQ/twiT9jsLQp+KuXzXEvNwt4SR6gj0POHSfjbXo7KRxYR2VLjvKvjr3QNgBwzkbnQaQ9LqgyooVRso0HsDG2pqLAwknVBuYU8t+wUGzOI5ja9hfnEeqAVbT6R31lSSMpPlC2ewtHITkpWmOUFVM7qHFQCA+lza/C/XlFudmcJ7mXc2LuBcjgOAB4+cee6+aYs/4Qdp3cGkmnNlXNKJ3yi1062vcdPKN3iZm9TMvmcel2iWgIIwIzGgZgRgiMwQActbQS5yGXNRXQ6FXAIPoYiE/sjNplmfgm8LAjI7XK3/QT9iRE5jFohkxxmqkicMkoeihKyoErMlUWSdfwhpZQEeZ0ve/GI7IlK8zPNmBbmyS0cFjy23JPCPR2MYPIqZZlz5SzFP6hqOqncHqIV9n+xFHSOZkqUDM/wDo/icDkpOw8oqLgY4311ZcXOlW0VjhPw8q6zWYfw0g7ZtZpHRdl8zFlS8EWRIlyJfyy0CAnfTibceMSaEddW5J7S5roFmW7kD5tF8Wb149Y5n48I4qQqPInOeyI4pIKki0IKlst+cTbGpY1iF4ioteMLJhqWjXxZOyElTOAN4X1FQLHQacTvGa5recLkXMYfixKrY2UqNaSy5v1ic/D2lIrJBHP6ZTf6X94R4bSaajUx1VmKtTFTJJEwEE5TYheIuOJGn+YZHJeRJfDEZdwa/aPQCxmNNHNzy1b9Sg+4vG6PQIwAgggjoBBBBAAQQQQAaqiaFVmPAE+0VxjZeeyz5aCYw/0nUNqq3JuNRcWa58hFj1CXBF7XFr8usUvVPOpGeXOlKVLsRMRvETZVBKcNdxfa/KM3nqTr5Rd4nW3+zNfjk6UcjMDb8r7/0ne0JKrtWoB7yWQLcCCPrrCGnxBXmFJwZ2E35ixysNst+HO8M8QwqkdvBN7vgUcXIJ4XN4rQwqOpFtv+IvGKpNYLLBLNoBY3MbqWoloTnvcaWAO/KO+RNp6GW0tWMyebkMVt3YItZRwNoU4ZQq4MzPmVrlsx1vztwtzgnDGle6Jxc38jemxsvdZElr2OrfcARpa1OpmzfE+tl+a7WvdjzjjnVcuUSwOgHhRW9LkDh5x19nqEYhVSabXIzZ5gAtlRR4tRzJAvfiIMeLtJdVpkZ2ott+i9Owdb32HUsy5OaUt7732I8gQR5CH8cuF4fLkSklSUCS0FlVdgN/5PrHVG0lSox37CCCCOnAggggAIIIIAMERCe32G3R2sCrWHKzkgWJsbK1l1/mJvGubKDAhgCCLEEXEKzY/uRonCfV2eWcdwd6YqXAXvAxXW+gNjpCOZNa+Ytc3vodjFz9qews+XPVqeU1QrE+N3GZd/Br8q3O+u8V3j/ZufLnM8+mmojXtZDlXkLrdeXGKse0XUkW1ye3tbEtTizO5mMi5zu2pudr6mOVag5s1zy0NtOQtDmkEhcpdAxvZlFtv1anQ9IdSOzT1bgUsnMptYqtlA45m2vp/Ec7xTpIYsn7X+kYpZDzWAFgCbamw/k+0X/8Lexq0cnvXUfiJg1biJZsQvTYEjyjg7L/AAuWS8ubOmkzFIJRQClh+W51JvbXbpxiyRD8UHdtUV83Icl1R9CCCCLJVCCCCAAggggAIIIIACCCCAAj5MEEBxmqbTodSqk9QI2IOEEEFI7Z9wQQQAEEEEAH/9k=">
            <a:hlinkClick r:id="rId5"/>
            <a:extLst>
              <a:ext uri="{FF2B5EF4-FFF2-40B4-BE49-F238E27FC236}">
                <a16:creationId xmlns:a16="http://schemas.microsoft.com/office/drawing/2014/main" id="{67074CCB-FF7B-153A-0AD4-CD14E3F27AE0}"/>
              </a:ext>
            </a:extLst>
          </p:cNvPr>
          <p:cNvSpPr>
            <a:spLocks noChangeAspect="1" noChangeArrowheads="1"/>
          </p:cNvSpPr>
          <p:nvPr/>
        </p:nvSpPr>
        <p:spPr bwMode="auto">
          <a:xfrm>
            <a:off x="1625600" y="-754063"/>
            <a:ext cx="1447800" cy="158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
          </a:p>
        </p:txBody>
      </p:sp>
      <p:sp>
        <p:nvSpPr>
          <p:cNvPr id="42067" name="AutoShape 6" descr="data:image/jpeg;base64,/9j/4AAQSkZJRgABAQAAAQABAAD/2wCEAAkGBxMTEBUUEhQWFhUWGBgXGRcXGBgaGRgdIR4dGRofIB4cHCggGRopHB8eIjEhJSorLy4uHR8zODMsNygtLisBCgoKDg0OGhAQGiwmICY0LC8sLCwtLCwsLC8sLCwsLDQsLCwsLCwsLCwsLCwsLCwsLCwsLCwsLCwsLCwrLCw3LP/AABEIAHAAwAMBIgACEQEDEQH/xAAcAAABBQEBAQAAAAAAAAAAAAAFAAECBgcEAwj/xAA6EAACAQIFAgQEBgEDAgcAAAABAhEAAwQFEiExQVEGE2FxIjKBkQcUQqGx8MEj0eEVUhYkMzRigpL/xAAZAQACAwEAAAAAAAAAAAAAAAAAAgEDBAX/xAAoEQACAgEEAgECBwAAAAAAAAAAAQIDEQQSITETIkFRgQUUM2FxobH/2gAMAwEAAhEDEQA/ANuVRHFPpHakvFSoAjpHalpHapUqAI6R2paR2qVKgCOkdqWkdqlSoAjpHalpHapUqAI6R2paR2qVKgCOkdqWkdqlTE0AVc+NcMMd+Th/O1aPlGmY1czxFWfT6VQDluCGchz/AO5LlhuZnT9hWgA0sXklrA2kdqWkdqlSpiCOkdqWkdqlSoAjpHalpHapUqAI6R2pFRHFSpm4oAZeKlUV4qVACpUqVACpUxNeGKxSopZmAABJ7wBJ96htLsD2Jp5rI848aXbl1nQ3EtoCUAYbtuoJMbDqR6HvR2/4zfD4TDExevX01CfhHImfvE9aoWog84+ANApVzYHEi5bRwdmUERxvXQTV+QHppoZnuZ+Ta1DdidKj1/4G9A8vzu8D8R1yJgwI9oFZ7dTCuW1jxrlLot81C7cCqSeACTVFxviO9acOzEg/pA+H2/5qwZ5jFfLrt1D8LWSwPuKivVRsT2/BMqnFrJnH5sDNfzWoTrnRufhgiJ76enethtOCAR1E1824rFv5x0uTvqPqY3rf8JmFu3Zsi4wBa2pHr8IpNNJ87i/UqPG0L0qYU9bTIKlSpUAKlSpUAKmbinpm4oAZeKlUV4p6AHrzvXQqlmMAAkk9ANz+1TrPPxhzRrdi1ZVtJvMZaTIVY2gcgzFLOW1ZAG55+JAvo9vCoQhUhnaQdxtpjiDzQDCYy6WS55rFlEjUZjeTz0O0ihmXZcSA1tgZ+YNxG3rz60WOUOCpAgdT/ea4Gq1Lk+x4xyNiMPqY/wCmCHZi5HEEKRA6HVqP1ioZhYGI0ea5DIgRNIEBRxHc+/pRFMOwO4MD1ER965szuojFhHof7xWWF8m8IaccI98s8Z4jDMbMh0CpbTUsBDPzHknbn2q9Zx4xtLhleyyl7pC2g+w1HYE8SoPMVimMxRZxqJZDMdD6fb/Ne2V4+yXP5mbgVTpBn4DyIEwO33rsVXWRWCmPJoeZYsXQi29UI7MzsdRdjsx7R29Iodis2Np5A6RVdyHxSqoqsfqeD7HsKL382sXVJdAVUwWU/wBIrBOc5WPejpqtKKaZx5nn+sgfpkz9q0lrGjJdEgxYEkcb7n+axbEZnaR9SICvd2/x3q7YXP1t5ZicPduL5txyltJ3GpVLHfcICea36ZKKfHaM1kk3gAZ5gU1GBEBt61LNEUjCjsqKd/0nT9qyC6t5GZbgZlIJ1ASOOJ71qKYpdKeY6mVA53iBEVWr66s739Bmmy9zSJoblOYeYDMSO3BHSo5vnlmwNLXEFxgdCE/ExieOYrpV3Qsjvi+DM4tPATLU81mGYa2bW7sznfYkR7elRwXiHFGbQa48CYUamA9wJFItRF9D+FmoBqlVP8J4s21uNiLi2wzLpS46hgd9RMttO2x7VbLd1WEqQR3BmroS3LJW1hnpTHikDTNxTECHFPTLxT0AMawr8UMxN3M2XnyVCiB3gkH1k81ujV84eLXupjsR5ukXGuH4lKmAIgbbA6Yms+ofqQwll+IS2gLroWI1RBP26+9G8tvl5hlIERud57/aKpD4MNbt3BcYq36d+eOvf/FGcHfS2gRtcjlZkczyOBvXInpU3kaDeS55Nbt4kPNwIQSukL1A3qt+NfDr27Y0KzCZ8xTIjrInb3io5LbvPilFp1VGBJJERBGr1LQZHf0ru8a529i55dliBG7tuGJ9IgU8dPGOHEtnjBnaMqv5bs2owBPAgGII2P8AxXNmCG6ypakTsw6ekmnx1ouTq09wZEGexA/2pWbrWj5dwadQ1g7b7bb9vStyT+49Gn3PM+ggMK4dReZT5QA0COOIkc+9NafyXW4pFy0SVPBkf9pHtIrgx2cgiFEcAkxO3QRsBzRrIVtjCtrly0EL0HMftVc8xWZGv8p5cRq+56YvILSGyo3a7ea4Cd4trBVY/wA0JDrfvXGn4i7b+xgc+lGYUhbkmLSMkHqT2PsK9Des+XbAHHJHaeR2NJ5cLkoo0MrXLD6D3hy+/lC4FL2RIboVI2Mjhh60dxOI1ibLKTHyuP4PSqRkWdnCYl7DNKEllaNjq6HsZo3mTA/HhzuNzb2B91/2+1Ybq3v/AMLPG4LDJWM+urcKKGtudiASNq9/yQDi/M3IgMxJMfU/vQ/CO18az8PQGPi9eeK58Xj9B0k+x71S5Tj6xf2N9Gnjt3SRZbGMDIxHzcR0qp+I8ouFxcS424ClQxAjodjv9eKbAZwqXHk8jgCfrRfC4wXGXSdX9MfvXS02fV/Jjvhy/oBsD4ZaBtJ29zPvRzK8nxFppsXXtkbjQYB/+vDfUUVfL71xFbCubd3tAZWHaGETXtlBu3A9m9aZLyKf9ZAYUGROjqR6TXZOa0WDwn40S8/5e+yLiB/2na532/S3dftVwPFfP48NvhsPiWVS19P9VXBJNvf5kAMyD3ma2bwhnJxeCtXyIZl+MdmGzfvSkNBoHanmqV4z8Y4nBsiWMvvX9QnWsFPb4ZP/AOgKo7fi7j3YhMHbWDBk3GPrwKVyS7JjFy6NO8bDEHCMMNp1nY6iFGmDME8NxFfPV7K2d9WIuFd5AG7kncnrvPrVlzrPMzx+lbuiyizsoImY3I1Et9aHBLeFXnzbx/Ud/sOlYr7ln1Zu0+j3cyR2YDKbFxV3Zo/SW3Mbj7dq9c1ylRbLWp1kDbUYPv6/3egeDzl1A+Lbg/7V0NnRAKgmDxvtWbEsmWaw2T8Ptibi6ydEFiOrDp9K4/E74lSCW1WzIJ2+kg8VYMDeRVErp6qD9I9+v0iuXP7ivh7ik6lYbGI7kH1HSfSnjP36ExwUvDo152+JVCDaZjboOe3714ZwbjWkYrABIBn+7VaLfhCycGL1u8blxQrOmmFPdVnefU0JxmCDElvgSdkkmPdjzWvKUsmuMmq2pv8Agr2HshhLN7AbsfYf5NWPD2WClbeo8DSTEmPXmua/ct2//TgH060VyfEWiA7ySomBG59e9JdPjos/DoTnP1eBsvgjQwYFmiOT71KxlLjEiyCCJ5PSO9etrFK98vAHcCiGHzK2Lq3NAAB4Hb+fvWOcmk2kdmNEaenywtm+TPasuyW9eobnSDHr7VyYMC78NpHaBG305NaLYuM9rbaRNVPL8WMNf8nRCmWnpPJ/kVzqNQ2nF9mO3U4WcFbGPvWZS6rq0/qHPsetAM1zY6gwE9K0/wAW27V60QQNpKz0PTesrxuZrcEEAAiNgBHSt2mjGb3YEr1MrYOK4ZDJ8Z8zGCT3ohkGY6MSpkgE/v0P3oIbAVQZMTyN/vFeeJuFBqUSeh7GuiopvgWye2vEgr4L8Z38K0s5uW1Os2yd95BKk+8kda2jLvxDwd5VuElXK7ahpJHBAPUTXzWp37QI7VcPCoW8gsIDcuBSQscEk7rPzATxWmUmkcdLL5NfzXEWrxZ7d1EuFQp3BXTzxxz/ADXb+F2IYpikZQoW6CACIgqJiDxIn61klvM79m55drB27rRuotksCOmwk7ftW0+B8qdba371sWbjpHlKoXSP/lB3P8UKWSZFY8TLmuZ37mGwwOGwtptDXXJQ3SOYgaiPQQDtJoJnPh29gLaefdtDUYVLWuTHJ3A/fuK24Dasn8dZJjsXmDaLDm2gVEclQoBALHc9Tz7DtVV1alEeq6Vb9SsYXEvclbaFR+pmIroxOEFu0WtrrcyNZ59vSu+z4ZxCuMMxCDhrjTp9YJA1njcbTXhnVm5YuLh7xAlS3wGdh1nbmub4Gm3jg6sdV6pZ5ZnmMyW/ZLByBxIJI/nn/mhhuXSRpk6YMAE/0VpuByUY0lLjNp+YkCWAH02Pp61aL2WWcLaa3h7QUPpDk7lhwdUncif3rVGzjLRitrWf3Mse4SoLOwIExsT7c14Yu7cv/wCnaBZ2hRHIk7DY7DmrBi/DNrUx80MARp53B79Fge9d2T4MWWFyyQrDhl3k+k1VK6EHyRDSzl0U2zmC27PlqHDbfEHYfSAd65jYvtcAuK3Go6pmPSrLa8I3Xvi5YAuAuVBRgfLuTEXB+jcnf0qePw+Jw5IdQxdhL7sAR8yyPl9fpWly4yiK6IyypPo9f+g2bdgeZbBusJkngxsO1BsLllx3hEBAMERDDvA67bxVhw+PuX5tIhLTpVv06okbxsOtEsHlvllLjHXuGuJ0cRuARuux5qhSfybKnGCzEDvg7BtAWkhjEN132k9xR/8A8OYcLHliAfmM65HU71dsl8D4MFMRaF0DZ1R2aAfUHf6Vw3sixSttZEkncOCo9eJHtS20TXRQ9U5vlgrD5sUSDudwY4kbUGx2Ja7dkaYUdT1rrzrBflXNnfgNJ3iRJA7iZqNnwriii3baC4twSuhhKzyCDH3FY6tC1Nlk5xceQRnmaA2woYam6A8VVb+Fta00jgQQe/etjP4ZWXw8tK4hhJMyurse4qn3/wAOMQli7fu/AbUlUHxax144HNdCGnlDobS2UKPt3ngpD2IbXG3ECIrwxNh7wYqOAdth7we/pR7w7lZxN9LYDFCYYoJIH8A1oPin8PbWHwFw4UO7gqTJJYgHeABvzV0Iy7LNVZX+mn3/AEZv4O/De/jbd5lu2FZIAD6id5knSJXjYwZ9K0P8P/wh/KXTexd1bjADQtosApmSSxgngdO9Dfwdu/8An23+ay09mgrH2n+a2sCr4PK5OZqa1XY4xeUArXhzDLivzQB8zfgnTJ2J0jafX1NHNiKfQOwpEbU5nEOKRplO1PNAHA2Fd7k3AmhflEBj77jb6VzeJMit4q2quoYq2oblfcSN4jpRHGKzLCOFPcjV+0ilhLGhdOqfU/3ak2/BOWiuJgLeCWFIWfiK21+Jo3+YmT9f2qg5nmn5u4wsiLbsWUGdZ1blp6gmeK13M8KLtm5bJjWjLI5EiKqfgrwMMIwuXbivcGwCiFAiOu49htSOvPCLoWLt9grFeF7S4AXbyP5iOHgGNXxfCGBkae9Vv/omITDm7ZVVth9zcbSAGPILdBsK24gelC/EeRWsZZ8m8ToLKx0mCY3iegquemjN89DQ1MorjsC/h14bbCWrrXVUXbryxVpUqCdEdByTt3ri8UeBTcYtYaBeuh8QGeAEiDpA4MTV6soFUKIAAAA7AbCo4u0HRkJgMCJHIkRt61fsWMFPkeclJz3w9YN/C28O5sPKkFd1ZE2g77mNp7VyZJ4exVnFWzdUG2rfMpnVtA25A96vmAwSWraIDIQQC27feunal8afY3ka4FFOVpaqfVVpUBcz8LYbEXfNvW9TcfMYPuJg0WsWFRQqqAo2AGwr01UtVRgnLFFRZJqWqlqqSDys4dV+VVX2AH8VMrUtVLVQAIwvh3D28QcQlpVukEFl2meduJ9aLimmn1UEtt9j0zcUtVMx2oIP/9k=">
            <a:extLst>
              <a:ext uri="{FF2B5EF4-FFF2-40B4-BE49-F238E27FC236}">
                <a16:creationId xmlns:a16="http://schemas.microsoft.com/office/drawing/2014/main" id="{C0337295-39E6-0D1B-F81C-3829C7D1ACF5}"/>
              </a:ext>
            </a:extLst>
          </p:cNvPr>
          <p:cNvSpPr>
            <a:spLocks noChangeAspect="1" noChangeArrowheads="1"/>
          </p:cNvSpPr>
          <p:nvPr/>
        </p:nvSpPr>
        <p:spPr bwMode="auto">
          <a:xfrm>
            <a:off x="16256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800"/>
          </a:p>
        </p:txBody>
      </p:sp>
    </p:spTree>
    <p:extLst>
      <p:ext uri="{BB962C8B-B14F-4D97-AF65-F5344CB8AC3E}">
        <p14:creationId xmlns:p14="http://schemas.microsoft.com/office/powerpoint/2010/main" val="332487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923030-8E52-B246-BF95-95A0613C2314}"/>
              </a:ext>
            </a:extLst>
          </p:cNvPr>
          <p:cNvSpPr>
            <a:spLocks noGrp="1"/>
          </p:cNvSpPr>
          <p:nvPr>
            <p:ph type="title"/>
          </p:nvPr>
        </p:nvSpPr>
        <p:spPr/>
        <p:txBody>
          <a:bodyPr/>
          <a:lstStyle/>
          <a:p>
            <a:r>
              <a:rPr lang="en-US" dirty="0"/>
              <a:t>Objectives</a:t>
            </a:r>
          </a:p>
        </p:txBody>
      </p:sp>
      <p:sp>
        <p:nvSpPr>
          <p:cNvPr id="5" name="Text Placeholder 4">
            <a:extLst>
              <a:ext uri="{FF2B5EF4-FFF2-40B4-BE49-F238E27FC236}">
                <a16:creationId xmlns:a16="http://schemas.microsoft.com/office/drawing/2014/main" id="{A0B14B59-EFA9-C743-92C9-A7E40120B2CE}"/>
              </a:ext>
            </a:extLst>
          </p:cNvPr>
          <p:cNvSpPr>
            <a:spLocks noGrp="1"/>
          </p:cNvSpPr>
          <p:nvPr>
            <p:ph type="body" sz="half" idx="2"/>
          </p:nvPr>
        </p:nvSpPr>
        <p:spPr/>
        <p:txBody>
          <a:bodyPr vert="horz" lIns="91440" tIns="45720" rIns="91440" bIns="45720" rtlCol="0" anchor="t">
            <a:normAutofit/>
          </a:bodyPr>
          <a:lstStyle/>
          <a:p>
            <a:pPr marL="457200" indent="-457200">
              <a:buFont typeface="Arial" panose="020B0604020202020204" pitchFamily="34" charset="0"/>
              <a:buChar char="•"/>
            </a:pPr>
            <a:r>
              <a:rPr lang="en-US" sz="2800" dirty="0">
                <a:cs typeface="Arial"/>
              </a:rPr>
              <a:t>Develop awareness of current cancer-related statistics</a:t>
            </a:r>
          </a:p>
          <a:p>
            <a:endParaRPr lang="en-US" sz="800" dirty="0">
              <a:cs typeface="Arial"/>
            </a:endParaRPr>
          </a:p>
          <a:p>
            <a:pPr marL="457200" indent="-457200">
              <a:buFont typeface="Arial" panose="020B0604020202020204" pitchFamily="34" charset="0"/>
              <a:buChar char="•"/>
            </a:pPr>
            <a:r>
              <a:rPr lang="en-US" sz="2800" dirty="0">
                <a:cs typeface="Arial"/>
              </a:rPr>
              <a:t>Recall and understand current dietary guidelines for cancer prevention and control</a:t>
            </a:r>
          </a:p>
          <a:p>
            <a:endParaRPr lang="en-US" sz="800" dirty="0">
              <a:cs typeface="Arial"/>
            </a:endParaRPr>
          </a:p>
          <a:p>
            <a:pPr marL="457200" indent="-457200">
              <a:buFont typeface="Arial" panose="020B0604020202020204" pitchFamily="34" charset="0"/>
              <a:buChar char="•"/>
            </a:pPr>
            <a:r>
              <a:rPr lang="en-US" sz="2800" dirty="0">
                <a:cs typeface="Arial"/>
              </a:rPr>
              <a:t>Seize opportunities to improve diet among individuals at high risk for cancer or its recurrence</a:t>
            </a:r>
          </a:p>
          <a:p>
            <a:pPr marL="457200" indent="-457200">
              <a:buFont typeface="Arial" panose="020B0604020202020204" pitchFamily="34" charset="0"/>
              <a:buChar char="•"/>
            </a:pPr>
            <a:endParaRPr lang="en-US" sz="2800" dirty="0">
              <a:cs typeface="Arial"/>
            </a:endParaRPr>
          </a:p>
        </p:txBody>
      </p:sp>
      <p:pic>
        <p:nvPicPr>
          <p:cNvPr id="2" name="Picture 1">
            <a:extLst>
              <a:ext uri="{FF2B5EF4-FFF2-40B4-BE49-F238E27FC236}">
                <a16:creationId xmlns:a16="http://schemas.microsoft.com/office/drawing/2014/main" id="{869415C0-5BEE-6F5D-4A12-2E22620EA1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spTree>
    <p:extLst>
      <p:ext uri="{BB962C8B-B14F-4D97-AF65-F5344CB8AC3E}">
        <p14:creationId xmlns:p14="http://schemas.microsoft.com/office/powerpoint/2010/main" val="2857103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Content Placeholder 3">
            <a:extLst>
              <a:ext uri="{FF2B5EF4-FFF2-40B4-BE49-F238E27FC236}">
                <a16:creationId xmlns:a16="http://schemas.microsoft.com/office/drawing/2014/main" id="{8322B9B0-A222-463B-9CCA-9A3F3A6E4BC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09575" y="457200"/>
            <a:ext cx="4647480" cy="5486400"/>
          </a:xfrm>
          <a:ln>
            <a:solidFill>
              <a:schemeClr val="tx1"/>
            </a:solidFill>
            <a:miter lim="800000"/>
            <a:headEnd/>
            <a:tailEnd/>
          </a:ln>
        </p:spPr>
      </p:pic>
      <p:sp>
        <p:nvSpPr>
          <p:cNvPr id="6" name="Content Placeholder 2">
            <a:extLst>
              <a:ext uri="{FF2B5EF4-FFF2-40B4-BE49-F238E27FC236}">
                <a16:creationId xmlns:a16="http://schemas.microsoft.com/office/drawing/2014/main" id="{9C6EAC3E-2F54-4611-B751-33FD7205EB00}"/>
              </a:ext>
            </a:extLst>
          </p:cNvPr>
          <p:cNvSpPr txBox="1">
            <a:spLocks/>
          </p:cNvSpPr>
          <p:nvPr/>
        </p:nvSpPr>
        <p:spPr bwMode="auto">
          <a:xfrm>
            <a:off x="5638800" y="2087562"/>
            <a:ext cx="5257800" cy="1570038"/>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US" sz="1800" kern="0" dirty="0"/>
              <a:t>Pooled analysis of 37,698 men from the Health Professionals Follow-up Study and 83,644 women from the Nurses' Health Study </a:t>
            </a:r>
          </a:p>
          <a:p>
            <a:pPr marL="0" indent="0">
              <a:buNone/>
              <a:defRPr/>
            </a:pPr>
            <a:endParaRPr lang="en-US" sz="800" kern="0" dirty="0"/>
          </a:p>
          <a:p>
            <a:pPr>
              <a:defRPr/>
            </a:pPr>
            <a:r>
              <a:rPr lang="en-US" sz="1800" kern="0" dirty="0"/>
              <a:t>9464 cancer deaths during 2.96 million person-years of follow-up. </a:t>
            </a:r>
          </a:p>
          <a:p>
            <a:pPr marL="0" indent="0">
              <a:buNone/>
              <a:defRPr/>
            </a:pPr>
            <a:endParaRPr lang="en-US" sz="800" kern="0" dirty="0"/>
          </a:p>
          <a:p>
            <a:pPr>
              <a:defRPr/>
            </a:pPr>
            <a:r>
              <a:rPr lang="en-US" altLang="en-US" sz="1800" dirty="0"/>
              <a:t>If substitute fish, poultry, nuts, legumes, low-fat dairy for red meat would equate with a 7% to 19% lower mortality risk. </a:t>
            </a:r>
          </a:p>
          <a:p>
            <a:pPr marL="0" indent="0">
              <a:buNone/>
              <a:defRPr/>
            </a:pPr>
            <a:endParaRPr lang="en-US" altLang="en-US" sz="800" dirty="0"/>
          </a:p>
          <a:p>
            <a:pPr>
              <a:defRPr/>
            </a:pPr>
            <a:r>
              <a:rPr lang="en-US" altLang="en-US" sz="1800" dirty="0"/>
              <a:t>RX: No more </a:t>
            </a:r>
            <a:r>
              <a:rPr lang="en-US" altLang="en-US" sz="1800"/>
              <a:t>than 12-18 </a:t>
            </a:r>
            <a:r>
              <a:rPr lang="en-US" altLang="en-US" sz="1800" dirty="0"/>
              <a:t>oz/week</a:t>
            </a:r>
          </a:p>
          <a:p>
            <a:pPr>
              <a:defRPr/>
            </a:pPr>
            <a:endParaRPr lang="en-US" sz="1800" kern="0" dirty="0"/>
          </a:p>
        </p:txBody>
      </p:sp>
      <p:sp>
        <p:nvSpPr>
          <p:cNvPr id="39979" name="TextBox 8">
            <a:extLst>
              <a:ext uri="{FF2B5EF4-FFF2-40B4-BE49-F238E27FC236}">
                <a16:creationId xmlns:a16="http://schemas.microsoft.com/office/drawing/2014/main" id="{FB974961-DDEF-45B6-AB70-73EE4D7CD627}"/>
              </a:ext>
            </a:extLst>
          </p:cNvPr>
          <p:cNvSpPr txBox="1">
            <a:spLocks noChangeArrowheads="1"/>
          </p:cNvSpPr>
          <p:nvPr/>
        </p:nvSpPr>
        <p:spPr bwMode="auto">
          <a:xfrm>
            <a:off x="6248401" y="1147762"/>
            <a:ext cx="40433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i="1" dirty="0"/>
              <a:t>October 26, 2015 IARC declared: </a:t>
            </a:r>
          </a:p>
          <a:p>
            <a:pPr>
              <a:spcBef>
                <a:spcPct val="0"/>
              </a:spcBef>
              <a:buFontTx/>
              <a:buNone/>
            </a:pPr>
            <a:r>
              <a:rPr lang="en-US" altLang="en-US" sz="2000" i="1" dirty="0"/>
              <a:t>“Red meat is a carcinogen”</a:t>
            </a:r>
          </a:p>
          <a:p>
            <a:pPr>
              <a:spcBef>
                <a:spcPct val="0"/>
              </a:spcBef>
              <a:buFontTx/>
              <a:buNone/>
            </a:pPr>
            <a:endParaRPr lang="en-US" altLang="en-US" sz="2000" i="1" dirty="0"/>
          </a:p>
        </p:txBody>
      </p:sp>
      <p:pic>
        <p:nvPicPr>
          <p:cNvPr id="2" name="Picture 1">
            <a:extLst>
              <a:ext uri="{FF2B5EF4-FFF2-40B4-BE49-F238E27FC236}">
                <a16:creationId xmlns:a16="http://schemas.microsoft.com/office/drawing/2014/main" id="{5E760A59-8185-38E1-88E9-03B51F5B60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07857" y="4482181"/>
            <a:ext cx="1280160" cy="1520190"/>
          </a:xfrm>
          <a:prstGeom prst="rect">
            <a:avLst/>
          </a:prstGeom>
          <a:noFill/>
          <a:ln>
            <a:noFill/>
          </a:ln>
        </p:spPr>
      </p:pic>
    </p:spTree>
    <p:extLst>
      <p:ext uri="{BB962C8B-B14F-4D97-AF65-F5344CB8AC3E}">
        <p14:creationId xmlns:p14="http://schemas.microsoft.com/office/powerpoint/2010/main" val="2078891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ADC52-7186-77C8-6306-1AE53CF94241}"/>
            </a:ext>
          </a:extLst>
        </p:cNvPr>
        <p:cNvGrpSpPr/>
        <p:nvPr/>
      </p:nvGrpSpPr>
      <p:grpSpPr>
        <a:xfrm>
          <a:off x="0" y="0"/>
          <a:ext cx="0" cy="0"/>
          <a:chOff x="0" y="0"/>
          <a:chExt cx="0" cy="0"/>
        </a:xfrm>
      </p:grpSpPr>
      <p:sp>
        <p:nvSpPr>
          <p:cNvPr id="46082" name="Title 1">
            <a:extLst>
              <a:ext uri="{FF2B5EF4-FFF2-40B4-BE49-F238E27FC236}">
                <a16:creationId xmlns:a16="http://schemas.microsoft.com/office/drawing/2014/main" id="{E2DC66C7-48BA-59C9-7648-399492FD3E07}"/>
              </a:ext>
            </a:extLst>
          </p:cNvPr>
          <p:cNvSpPr>
            <a:spLocks noGrp="1" noChangeArrowheads="1"/>
          </p:cNvSpPr>
          <p:nvPr>
            <p:ph type="title"/>
          </p:nvPr>
        </p:nvSpPr>
        <p:spPr>
          <a:xfrm>
            <a:off x="76200" y="0"/>
            <a:ext cx="12039600" cy="1143000"/>
          </a:xfrm>
        </p:spPr>
        <p:txBody>
          <a:bodyPr>
            <a:normAutofit/>
          </a:bodyPr>
          <a:lstStyle/>
          <a:p>
            <a:r>
              <a:rPr lang="en-US" altLang="en-US" b="1" dirty="0"/>
              <a:t>Dietary for Cancer Prevention &amp; Control</a:t>
            </a:r>
            <a:endParaRPr lang="en-US" altLang="en-US" dirty="0"/>
          </a:p>
        </p:txBody>
      </p:sp>
      <p:graphicFrame>
        <p:nvGraphicFramePr>
          <p:cNvPr id="4" name="Content Placeholder 3">
            <a:extLst>
              <a:ext uri="{FF2B5EF4-FFF2-40B4-BE49-F238E27FC236}">
                <a16:creationId xmlns:a16="http://schemas.microsoft.com/office/drawing/2014/main" id="{9E4F5A6B-0B9D-67F3-99A8-003627C783D2}"/>
              </a:ext>
            </a:extLst>
          </p:cNvPr>
          <p:cNvGraphicFramePr>
            <a:graphicFrameLocks noGrp="1"/>
          </p:cNvGraphicFramePr>
          <p:nvPr>
            <p:ph idx="1"/>
          </p:nvPr>
        </p:nvGraphicFramePr>
        <p:xfrm>
          <a:off x="152400" y="1095375"/>
          <a:ext cx="11963400" cy="417273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gridCol w="5410200">
                  <a:extLst>
                    <a:ext uri="{9D8B030D-6E8A-4147-A177-3AD203B41FA5}">
                      <a16:colId xmlns:a16="http://schemas.microsoft.com/office/drawing/2014/main" val="20002"/>
                    </a:ext>
                  </a:extLst>
                </a:gridCol>
              </a:tblGrid>
              <a:tr h="370753">
                <a:tc>
                  <a:txBody>
                    <a:bodyPr/>
                    <a:lstStyle/>
                    <a:p>
                      <a:endParaRPr lang="en-US" sz="1800" dirty="0"/>
                    </a:p>
                  </a:txBody>
                  <a:tcPr marT="45709" marB="45709">
                    <a:solidFill>
                      <a:srgbClr val="00B050"/>
                    </a:solid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34" charset="0"/>
                        </a:rPr>
                        <a:t>WCRF- AICR (2018)</a:t>
                      </a:r>
                    </a:p>
                  </a:txBody>
                  <a:tcPr marT="45710" marB="45710" anchor="ctr" horzOverflow="overflow">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34" charset="0"/>
                        </a:rPr>
                        <a:t>American Cancer Society (2020/2022)</a:t>
                      </a:r>
                    </a:p>
                  </a:txBody>
                  <a:tcPr marT="45710" marB="45710" horzOverflow="overflow">
                    <a:solidFill>
                      <a:srgbClr val="00B050"/>
                    </a:solidFill>
                  </a:tcPr>
                </a:tc>
                <a:extLst>
                  <a:ext uri="{0D108BD9-81ED-4DB2-BD59-A6C34878D82A}">
                    <a16:rowId xmlns:a16="http://schemas.microsoft.com/office/drawing/2014/main" val="10000"/>
                  </a:ext>
                </a:extLst>
              </a:tr>
              <a:tr h="3150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Weight</a:t>
                      </a:r>
                    </a:p>
                  </a:txBody>
                  <a:tcPr marT="45710" marB="45710" horzOverflow="overflow">
                    <a:solidFill>
                      <a:schemeClr val="accent6">
                        <a:lumMod val="20000"/>
                        <a:lumOff val="80000"/>
                        <a:alpha val="43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Be a healthy weight (avoid weight gain in adulthood)</a:t>
                      </a:r>
                    </a:p>
                  </a:txBody>
                  <a:tcPr marT="45710" marB="45710" horzOverflow="overflow">
                    <a:solidFill>
                      <a:schemeClr val="accent6">
                        <a:lumMod val="20000"/>
                        <a:lumOff val="80000"/>
                        <a:alpha val="43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Achieve &amp; maintain a healthy weight throughout life</a:t>
                      </a:r>
                    </a:p>
                  </a:txBody>
                  <a:tcPr marT="45710" marB="45710" horzOverflow="overflow">
                    <a:solidFill>
                      <a:schemeClr val="accent6">
                        <a:lumMod val="20000"/>
                        <a:lumOff val="80000"/>
                        <a:alpha val="43000"/>
                      </a:schemeClr>
                    </a:solidFill>
                  </a:tcPr>
                </a:tc>
                <a:extLst>
                  <a:ext uri="{0D108BD9-81ED-4DB2-BD59-A6C34878D82A}">
                    <a16:rowId xmlns:a16="http://schemas.microsoft.com/office/drawing/2014/main" val="10001"/>
                  </a:ext>
                </a:extLst>
              </a:tr>
              <a:tr h="2857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Dietary Pattern</a:t>
                      </a:r>
                    </a:p>
                  </a:txBody>
                  <a:tcPr marT="45710" marB="45710" horzOverflow="overflow">
                    <a:solidFill>
                      <a:schemeClr val="accent6">
                        <a:lumMod val="40000"/>
                        <a:lumOff val="60000"/>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600" dirty="0"/>
                        <a:t>Eat a diet rich in whole grains, vegetables, fruits and beans (prudent diet)</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16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16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16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mn-lt"/>
                        <a:sym typeface="Wingdings 3"/>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Limit </a:t>
                      </a:r>
                      <a:endParaRPr lang="en-US" sz="1600" b="0" baseline="0" dirty="0">
                        <a:effectLst/>
                        <a:latin typeface="+mn-lt"/>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dirty="0"/>
                        <a:t>Fast foods” and other processed</a:t>
                      </a:r>
                      <a:r>
                        <a:rPr lang="en-US" sz="1600" baseline="0" dirty="0"/>
                        <a:t> foods high in fat, starches or sugars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b="0" baseline="0" dirty="0">
                          <a:effectLst/>
                          <a:latin typeface="+mn-lt"/>
                        </a:rPr>
                        <a:t>Red &amp; processed meats (12-18 oz/week)</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b="0" baseline="0" dirty="0">
                          <a:effectLst/>
                          <a:latin typeface="+mn-lt"/>
                        </a:rPr>
                        <a:t>Sugary drinks</a:t>
                      </a:r>
                    </a:p>
                  </a:txBody>
                  <a:tcPr marT="45710" marB="45710" horzOverflow="overflow">
                    <a:solidFill>
                      <a:schemeClr val="accent6">
                        <a:lumMod val="40000"/>
                        <a:lumOff val="60000"/>
                        <a:alpha val="50000"/>
                      </a:schemeClr>
                    </a:solidFill>
                  </a:tcPr>
                </a:tc>
                <a:tc>
                  <a:txBody>
                    <a:bodyPr/>
                    <a:lstStyle/>
                    <a:p>
                      <a:pPr algn="l" fontAlgn="t">
                        <a:buFont typeface="Arial" panose="020B0604020202020204" pitchFamily="34" charset="0"/>
                        <a:buNone/>
                      </a:pPr>
                      <a:r>
                        <a:rPr lang="en-US" sz="1600" b="0" dirty="0">
                          <a:effectLst/>
                          <a:latin typeface="+mn-lt"/>
                        </a:rPr>
                        <a:t>Follow a healthy eating pattern at</a:t>
                      </a:r>
                      <a:r>
                        <a:rPr lang="en-US" sz="1600" b="0" baseline="0" dirty="0">
                          <a:effectLst/>
                          <a:latin typeface="+mn-lt"/>
                        </a:rPr>
                        <a:t> all ages</a:t>
                      </a:r>
                    </a:p>
                    <a:p>
                      <a:pPr marL="285750" indent="-285750" algn="l" fontAlgn="t">
                        <a:buFont typeface="Arial" panose="020B0604020202020204" pitchFamily="34" charset="0"/>
                        <a:buChar char="•"/>
                      </a:pPr>
                      <a:r>
                        <a:rPr lang="en-US" sz="1600" b="0" dirty="0">
                          <a:effectLst/>
                          <a:latin typeface="+mn-lt"/>
                        </a:rPr>
                        <a:t>High nutrient foods in amts to achieve</a:t>
                      </a:r>
                      <a:r>
                        <a:rPr lang="en-US" sz="1600" b="0" baseline="0" dirty="0">
                          <a:effectLst/>
                          <a:latin typeface="+mn-lt"/>
                        </a:rPr>
                        <a:t> a </a:t>
                      </a:r>
                      <a:r>
                        <a:rPr lang="en-US" sz="1600" b="0" dirty="0">
                          <a:effectLst/>
                          <a:latin typeface="+mn-lt"/>
                        </a:rPr>
                        <a:t>healthy </a:t>
                      </a:r>
                      <a:r>
                        <a:rPr lang="en-US" sz="1600" b="0" dirty="0" err="1">
                          <a:effectLst/>
                          <a:latin typeface="+mn-lt"/>
                        </a:rPr>
                        <a:t>wt</a:t>
                      </a:r>
                      <a:r>
                        <a:rPr lang="en-US" sz="1600" b="0" dirty="0">
                          <a:effectLst/>
                          <a:latin typeface="+mn-lt"/>
                        </a:rPr>
                        <a:t>;</a:t>
                      </a:r>
                    </a:p>
                    <a:p>
                      <a:pPr marL="285750" indent="-285750" algn="l" fontAlgn="t">
                        <a:buFont typeface="Arial" panose="020B0604020202020204" pitchFamily="34" charset="0"/>
                        <a:buChar char="•"/>
                      </a:pPr>
                      <a:r>
                        <a:rPr lang="en-US" sz="1600" b="0" dirty="0">
                          <a:effectLst/>
                          <a:latin typeface="+mn-lt"/>
                        </a:rPr>
                        <a:t>A variety of dark green, orange or red vegetables,</a:t>
                      </a:r>
                      <a:r>
                        <a:rPr lang="en-US" sz="1600" b="0" baseline="0" dirty="0">
                          <a:effectLst/>
                          <a:latin typeface="+mn-lt"/>
                        </a:rPr>
                        <a:t> </a:t>
                      </a:r>
                      <a:r>
                        <a:rPr lang="en-US" sz="1600" b="0" dirty="0">
                          <a:effectLst/>
                          <a:latin typeface="+mn-lt"/>
                        </a:rPr>
                        <a:t>legumes (beans and peas), and others;</a:t>
                      </a:r>
                    </a:p>
                    <a:p>
                      <a:pPr marL="285750" indent="-285750" algn="l" fontAlgn="t">
                        <a:buFont typeface="Arial" panose="020B0604020202020204" pitchFamily="34" charset="0"/>
                        <a:buChar char="•"/>
                      </a:pPr>
                      <a:r>
                        <a:rPr lang="en-US" sz="1600" b="0" dirty="0">
                          <a:effectLst/>
                          <a:latin typeface="+mn-lt"/>
                        </a:rPr>
                        <a:t>Fruits, especially whole fruits in a variety of colors; and</a:t>
                      </a:r>
                    </a:p>
                    <a:p>
                      <a:pPr marL="285750" indent="-285750" algn="l" fontAlgn="t">
                        <a:buFont typeface="Arial" panose="020B0604020202020204" pitchFamily="34" charset="0"/>
                        <a:buChar char="•"/>
                      </a:pPr>
                      <a:r>
                        <a:rPr lang="en-US" sz="1600" b="0" dirty="0">
                          <a:effectLst/>
                          <a:latin typeface="+mn-lt"/>
                        </a:rPr>
                        <a:t>Whole grains.</a:t>
                      </a:r>
                    </a:p>
                    <a:p>
                      <a:pPr marL="0" indent="0" algn="l" fontAlgn="t">
                        <a:buFont typeface="Arial" panose="020B0604020202020204" pitchFamily="34" charset="0"/>
                        <a:buNone/>
                      </a:pPr>
                      <a:endParaRPr lang="en-US" sz="800" b="0" dirty="0">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Limit or avoid</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b="0" dirty="0">
                          <a:effectLst/>
                          <a:latin typeface="+mn-lt"/>
                        </a:rPr>
                        <a:t>Red and processed meats;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b="0" dirty="0">
                          <a:effectLst/>
                          <a:latin typeface="+mn-lt"/>
                        </a:rPr>
                        <a:t>Sugar‐sweetened beverages; or</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b="0" dirty="0">
                          <a:effectLst/>
                          <a:latin typeface="+mn-lt"/>
                        </a:rPr>
                        <a:t>Highly processed foods &amp; refined grains</a:t>
                      </a:r>
                      <a:endParaRPr kumimoji="0" lang="en-US" sz="1600" b="0" i="0" u="none" strike="noStrike" cap="none" normalizeH="0" baseline="0" dirty="0">
                        <a:ln>
                          <a:noFill/>
                        </a:ln>
                        <a:solidFill>
                          <a:schemeClr val="tx1"/>
                        </a:solidFill>
                        <a:effectLst/>
                        <a:latin typeface="+mn-lt"/>
                      </a:endParaRPr>
                    </a:p>
                  </a:txBody>
                  <a:tcPr marT="45710" marB="45710" horzOverflow="overflow">
                    <a:solidFill>
                      <a:schemeClr val="accent6">
                        <a:lumMod val="40000"/>
                        <a:lumOff val="60000"/>
                        <a:alpha val="50000"/>
                      </a:schemeClr>
                    </a:solidFill>
                  </a:tcPr>
                </a:tc>
                <a:extLst>
                  <a:ext uri="{0D108BD9-81ED-4DB2-BD59-A6C34878D82A}">
                    <a16:rowId xmlns:a16="http://schemas.microsoft.com/office/drawing/2014/main" val="10002"/>
                  </a:ext>
                </a:extLst>
              </a:tr>
              <a:tr h="449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Alcohol</a:t>
                      </a:r>
                    </a:p>
                  </a:txBody>
                  <a:tcPr marT="45710" marB="45710" horzOverflow="overflow">
                    <a:solidFill>
                      <a:schemeClr val="accent6">
                        <a:lumMod val="20000"/>
                        <a:lumOff val="80000"/>
                        <a:alpha val="62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Limit alcohol. If drink limit to 1-2 drinks/day</a:t>
                      </a:r>
                    </a:p>
                  </a:txBody>
                  <a:tcPr marT="45710" marB="45710" horzOverflow="overflow">
                    <a:solidFill>
                      <a:schemeClr val="accent6">
                        <a:lumMod val="20000"/>
                        <a:lumOff val="80000"/>
                        <a:alpha val="62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Best not to drink alcohol</a:t>
                      </a:r>
                    </a:p>
                  </a:txBody>
                  <a:tcPr marT="45710" marB="45710" horzOverflow="overflow">
                    <a:solidFill>
                      <a:schemeClr val="accent6">
                        <a:lumMod val="20000"/>
                        <a:lumOff val="80000"/>
                        <a:alpha val="62000"/>
                      </a:schemeClr>
                    </a:solidFill>
                  </a:tcPr>
                </a:tc>
                <a:extLst>
                  <a:ext uri="{0D108BD9-81ED-4DB2-BD59-A6C34878D82A}">
                    <a16:rowId xmlns:a16="http://schemas.microsoft.com/office/drawing/2014/main" val="10003"/>
                  </a:ext>
                </a:extLst>
              </a:tr>
            </a:tbl>
          </a:graphicData>
        </a:graphic>
      </p:graphicFrame>
      <p:sp>
        <p:nvSpPr>
          <p:cNvPr id="46109" name="TextBox 4">
            <a:extLst>
              <a:ext uri="{FF2B5EF4-FFF2-40B4-BE49-F238E27FC236}">
                <a16:creationId xmlns:a16="http://schemas.microsoft.com/office/drawing/2014/main" id="{9D5EAEE8-F80C-AFC6-A340-6034CB96C23B}"/>
              </a:ext>
            </a:extLst>
          </p:cNvPr>
          <p:cNvSpPr txBox="1">
            <a:spLocks noChangeArrowheads="1"/>
          </p:cNvSpPr>
          <p:nvPr/>
        </p:nvSpPr>
        <p:spPr bwMode="auto">
          <a:xfrm flipH="1">
            <a:off x="200025" y="5407026"/>
            <a:ext cx="12115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latin typeface="+mn-lt"/>
              </a:rPr>
              <a:t>WCRF-AICR 3</a:t>
            </a:r>
            <a:r>
              <a:rPr lang="en-US" altLang="en-US" sz="1200" baseline="30000" dirty="0">
                <a:latin typeface="+mn-lt"/>
              </a:rPr>
              <a:t>rd</a:t>
            </a:r>
            <a:r>
              <a:rPr lang="en-US" altLang="en-US" sz="1200" dirty="0">
                <a:latin typeface="+mn-lt"/>
              </a:rPr>
              <a:t> Expert Report 2018  </a:t>
            </a:r>
            <a:r>
              <a:rPr lang="en-US" altLang="en-US" sz="1200" dirty="0">
                <a:latin typeface="+mn-lt"/>
                <a:hlinkClick r:id="rId2"/>
              </a:rPr>
              <a:t>https://www.wcrf.org/</a:t>
            </a:r>
            <a:r>
              <a:rPr lang="en-US" altLang="en-US" sz="1200" dirty="0">
                <a:latin typeface="+mn-lt"/>
              </a:rPr>
              <a:t>; </a:t>
            </a:r>
          </a:p>
          <a:p>
            <a:pPr>
              <a:spcBef>
                <a:spcPct val="0"/>
              </a:spcBef>
              <a:buFontTx/>
              <a:buNone/>
            </a:pPr>
            <a:r>
              <a:rPr lang="en-US" altLang="en-US" sz="1200" dirty="0">
                <a:latin typeface="+mn-lt"/>
              </a:rPr>
              <a:t>Rock CL et al. </a:t>
            </a:r>
            <a:r>
              <a:rPr lang="en-US" altLang="en-US" sz="1200" i="1" dirty="0">
                <a:latin typeface="+mn-lt"/>
              </a:rPr>
              <a:t>CA J Clin </a:t>
            </a:r>
            <a:r>
              <a:rPr lang="en-US" altLang="en-US" sz="1200" dirty="0">
                <a:latin typeface="+mn-lt"/>
              </a:rPr>
              <a:t>70: 245-71; 2020;</a:t>
            </a:r>
            <a:r>
              <a:rPr lang="pt-BR" sz="1200" b="0" i="0" dirty="0">
                <a:effectLst/>
                <a:latin typeface="+mn-lt"/>
              </a:rPr>
              <a:t> </a:t>
            </a:r>
            <a:r>
              <a:rPr lang="en-US" altLang="en-US" sz="1200" dirty="0">
                <a:latin typeface="+mn-lt"/>
              </a:rPr>
              <a:t>Rock CL et al. </a:t>
            </a:r>
            <a:r>
              <a:rPr lang="pt-BR" sz="1200" b="0" i="1" dirty="0">
                <a:effectLst/>
                <a:latin typeface="+mn-lt"/>
              </a:rPr>
              <a:t>CA Cancer J Clin</a:t>
            </a:r>
            <a:r>
              <a:rPr lang="pt-BR" sz="1200" b="0" i="0" dirty="0">
                <a:effectLst/>
                <a:latin typeface="+mn-lt"/>
              </a:rPr>
              <a:t>. 2022 Mar 16. doi: 10.3322/caac.21719</a:t>
            </a:r>
            <a:r>
              <a:rPr lang="pt-BR" sz="1000" b="0" i="0" dirty="0">
                <a:solidFill>
                  <a:srgbClr val="4D8055"/>
                </a:solidFill>
                <a:effectLst/>
                <a:latin typeface="BlinkMacSystemFont"/>
              </a:rPr>
              <a:t>. </a:t>
            </a:r>
            <a:r>
              <a:rPr lang="en-US" altLang="en-US" sz="1400" dirty="0"/>
              <a:t>  </a:t>
            </a:r>
          </a:p>
        </p:txBody>
      </p:sp>
      <p:sp>
        <p:nvSpPr>
          <p:cNvPr id="3" name="Rectangle 2">
            <a:extLst>
              <a:ext uri="{FF2B5EF4-FFF2-40B4-BE49-F238E27FC236}">
                <a16:creationId xmlns:a16="http://schemas.microsoft.com/office/drawing/2014/main" id="{F140BE5C-2BB4-7261-B398-6D0A1DF896D7}"/>
              </a:ext>
            </a:extLst>
          </p:cNvPr>
          <p:cNvSpPr/>
          <p:nvPr/>
        </p:nvSpPr>
        <p:spPr>
          <a:xfrm>
            <a:off x="200025" y="4810125"/>
            <a:ext cx="11878881" cy="428625"/>
          </a:xfrm>
          <a:prstGeom prst="rect">
            <a:avLst/>
          </a:prstGeom>
          <a:noFill/>
          <a:ln w="34925">
            <a:solidFill>
              <a:srgbClr val="0088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7302925-3556-463B-8FB0-4E7752E2DF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spTree>
    <p:extLst>
      <p:ext uri="{BB962C8B-B14F-4D97-AF65-F5344CB8AC3E}">
        <p14:creationId xmlns:p14="http://schemas.microsoft.com/office/powerpoint/2010/main" val="3439060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EB150851-ACF5-4BF0-987B-E529915B15E5}"/>
              </a:ext>
            </a:extLst>
          </p:cNvPr>
          <p:cNvSpPr>
            <a:spLocks noGrp="1" noChangeArrowheads="1"/>
          </p:cNvSpPr>
          <p:nvPr>
            <p:ph type="title"/>
          </p:nvPr>
        </p:nvSpPr>
        <p:spPr>
          <a:xfrm>
            <a:off x="200025" y="76200"/>
            <a:ext cx="10467975" cy="1143000"/>
          </a:xfrm>
        </p:spPr>
        <p:txBody>
          <a:bodyPr/>
          <a:lstStyle/>
          <a:p>
            <a:r>
              <a:rPr lang="en-US" altLang="en-US" sz="2800" b="1" dirty="0"/>
              <a:t>Association between Alcohol and Cancer is Linear No amount “safe”</a:t>
            </a:r>
          </a:p>
        </p:txBody>
      </p:sp>
      <p:pic>
        <p:nvPicPr>
          <p:cNvPr id="45059" name="Picture 4">
            <a:extLst>
              <a:ext uri="{FF2B5EF4-FFF2-40B4-BE49-F238E27FC236}">
                <a16:creationId xmlns:a16="http://schemas.microsoft.com/office/drawing/2014/main" id="{7E0458D0-2F0F-4802-BAF9-9AC9EFD450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066800"/>
            <a:ext cx="7486649" cy="511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D3409253-7EE1-0C77-9E45-8D02ADF54D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923030-8E52-B246-BF95-95A0613C2314}"/>
              </a:ext>
            </a:extLst>
          </p:cNvPr>
          <p:cNvSpPr>
            <a:spLocks noGrp="1"/>
          </p:cNvSpPr>
          <p:nvPr>
            <p:ph type="title"/>
          </p:nvPr>
        </p:nvSpPr>
        <p:spPr/>
        <p:txBody>
          <a:bodyPr>
            <a:normAutofit fontScale="90000"/>
          </a:bodyPr>
          <a:lstStyle/>
          <a:p>
            <a:r>
              <a:rPr lang="en-US" dirty="0"/>
              <a:t>Adherence of Dietary Guidelines among the General Population and Cancer Survivors</a:t>
            </a:r>
          </a:p>
        </p:txBody>
      </p:sp>
      <p:graphicFrame>
        <p:nvGraphicFramePr>
          <p:cNvPr id="2" name="Table 1">
            <a:extLst>
              <a:ext uri="{FF2B5EF4-FFF2-40B4-BE49-F238E27FC236}">
                <a16:creationId xmlns:a16="http://schemas.microsoft.com/office/drawing/2014/main" id="{46B234DC-CE51-A7DB-8CDD-FE03370CD83B}"/>
              </a:ext>
            </a:extLst>
          </p:cNvPr>
          <p:cNvGraphicFramePr>
            <a:graphicFrameLocks noGrp="1"/>
          </p:cNvGraphicFramePr>
          <p:nvPr>
            <p:extLst>
              <p:ext uri="{D42A27DB-BD31-4B8C-83A1-F6EECF244321}">
                <p14:modId xmlns:p14="http://schemas.microsoft.com/office/powerpoint/2010/main" val="2044530482"/>
              </p:ext>
            </p:extLst>
          </p:nvPr>
        </p:nvGraphicFramePr>
        <p:xfrm>
          <a:off x="577515" y="1931948"/>
          <a:ext cx="10982425" cy="2414059"/>
        </p:xfrm>
        <a:graphic>
          <a:graphicData uri="http://schemas.openxmlformats.org/drawingml/2006/table">
            <a:tbl>
              <a:tblPr firstRow="1" bandRow="1">
                <a:tableStyleId>{5C22544A-7EE6-4342-B048-85BDC9FD1C3A}</a:tableStyleId>
              </a:tblPr>
              <a:tblGrid>
                <a:gridCol w="5602339">
                  <a:extLst>
                    <a:ext uri="{9D8B030D-6E8A-4147-A177-3AD203B41FA5}">
                      <a16:colId xmlns:a16="http://schemas.microsoft.com/office/drawing/2014/main" val="2576744188"/>
                    </a:ext>
                  </a:extLst>
                </a:gridCol>
                <a:gridCol w="2790640">
                  <a:extLst>
                    <a:ext uri="{9D8B030D-6E8A-4147-A177-3AD203B41FA5}">
                      <a16:colId xmlns:a16="http://schemas.microsoft.com/office/drawing/2014/main" val="1808948344"/>
                    </a:ext>
                  </a:extLst>
                </a:gridCol>
                <a:gridCol w="2589446">
                  <a:extLst>
                    <a:ext uri="{9D8B030D-6E8A-4147-A177-3AD203B41FA5}">
                      <a16:colId xmlns:a16="http://schemas.microsoft.com/office/drawing/2014/main" val="3551441406"/>
                    </a:ext>
                  </a:extLst>
                </a:gridCol>
              </a:tblGrid>
              <a:tr h="432859">
                <a:tc>
                  <a:txBody>
                    <a:bodyPr/>
                    <a:lstStyle/>
                    <a:p>
                      <a:r>
                        <a:rPr lang="en-US" sz="2000" dirty="0"/>
                        <a:t>Domain</a:t>
                      </a:r>
                    </a:p>
                  </a:txBody>
                  <a:tcPr>
                    <a:solidFill>
                      <a:srgbClr val="00B050"/>
                    </a:solidFill>
                  </a:tcPr>
                </a:tc>
                <a:tc>
                  <a:txBody>
                    <a:bodyPr/>
                    <a:lstStyle/>
                    <a:p>
                      <a:r>
                        <a:rPr lang="en-US" sz="2000" dirty="0"/>
                        <a:t>General Population</a:t>
                      </a:r>
                    </a:p>
                  </a:txBody>
                  <a:tcPr>
                    <a:solidFill>
                      <a:srgbClr val="00B050"/>
                    </a:solidFill>
                  </a:tcPr>
                </a:tc>
                <a:tc>
                  <a:txBody>
                    <a:bodyPr/>
                    <a:lstStyle/>
                    <a:p>
                      <a:r>
                        <a:rPr lang="en-US" sz="2000" dirty="0"/>
                        <a:t>Cancer Survivors</a:t>
                      </a:r>
                    </a:p>
                  </a:txBody>
                  <a:tcPr>
                    <a:solidFill>
                      <a:srgbClr val="00B050"/>
                    </a:solidFill>
                  </a:tcPr>
                </a:tc>
                <a:extLst>
                  <a:ext uri="{0D108BD9-81ED-4DB2-BD59-A6C34878D82A}">
                    <a16:rowId xmlns:a16="http://schemas.microsoft.com/office/drawing/2014/main" val="3644841153"/>
                  </a:ext>
                </a:extLst>
              </a:tr>
              <a:tr h="370840">
                <a:tc>
                  <a:txBody>
                    <a:bodyPr/>
                    <a:lstStyle/>
                    <a:p>
                      <a:r>
                        <a:rPr lang="en-US" sz="2000" dirty="0"/>
                        <a:t>BMI 25+</a:t>
                      </a:r>
                    </a:p>
                  </a:txBody>
                  <a:tcPr>
                    <a:solidFill>
                      <a:schemeClr val="accent6">
                        <a:lumMod val="20000"/>
                        <a:lumOff val="80000"/>
                      </a:schemeClr>
                    </a:solidFill>
                  </a:tcPr>
                </a:tc>
                <a:tc>
                  <a:txBody>
                    <a:bodyPr/>
                    <a:lstStyle/>
                    <a:p>
                      <a:pPr algn="ctr"/>
                      <a:r>
                        <a:rPr lang="en-US" sz="2000" dirty="0"/>
                        <a:t>74%</a:t>
                      </a:r>
                    </a:p>
                  </a:txBody>
                  <a:tcPr>
                    <a:solidFill>
                      <a:schemeClr val="accent6">
                        <a:lumMod val="20000"/>
                        <a:lumOff val="80000"/>
                      </a:schemeClr>
                    </a:solidFill>
                  </a:tcPr>
                </a:tc>
                <a:tc>
                  <a:txBody>
                    <a:bodyPr/>
                    <a:lstStyle/>
                    <a:p>
                      <a:pPr algn="ctr"/>
                      <a:r>
                        <a:rPr lang="en-US" sz="2000" dirty="0"/>
                        <a:t>71.6%</a:t>
                      </a:r>
                    </a:p>
                  </a:txBody>
                  <a:tcPr>
                    <a:solidFill>
                      <a:schemeClr val="accent6">
                        <a:lumMod val="20000"/>
                        <a:lumOff val="80000"/>
                      </a:schemeClr>
                    </a:solidFill>
                  </a:tcPr>
                </a:tc>
                <a:extLst>
                  <a:ext uri="{0D108BD9-81ED-4DB2-BD59-A6C34878D82A}">
                    <a16:rowId xmlns:a16="http://schemas.microsoft.com/office/drawing/2014/main" val="3557492235"/>
                  </a:ext>
                </a:extLst>
              </a:tr>
              <a:tr h="370840">
                <a:tc>
                  <a:txBody>
                    <a:bodyPr/>
                    <a:lstStyle/>
                    <a:p>
                      <a:r>
                        <a:rPr lang="en-US" sz="2000" dirty="0"/>
                        <a:t>&lt;5 Servings of F&amp;V d</a:t>
                      </a:r>
                      <a:r>
                        <a:rPr lang="en-US" sz="2000" baseline="30000" dirty="0"/>
                        <a:t>-1</a:t>
                      </a:r>
                      <a:endParaRPr lang="en-US" sz="2000" dirty="0"/>
                    </a:p>
                  </a:txBody>
                  <a:tcPr>
                    <a:solidFill>
                      <a:schemeClr val="accent6">
                        <a:lumMod val="40000"/>
                        <a:lumOff val="60000"/>
                      </a:schemeClr>
                    </a:solidFill>
                  </a:tcPr>
                </a:tc>
                <a:tc>
                  <a:txBody>
                    <a:bodyPr/>
                    <a:lstStyle/>
                    <a:p>
                      <a:pPr algn="ctr"/>
                      <a:r>
                        <a:rPr lang="en-US" sz="2000" dirty="0"/>
                        <a:t>90%</a:t>
                      </a:r>
                    </a:p>
                  </a:txBody>
                  <a:tcPr>
                    <a:solidFill>
                      <a:schemeClr val="accent6">
                        <a:lumMod val="40000"/>
                        <a:lumOff val="60000"/>
                      </a:schemeClr>
                    </a:solidFill>
                  </a:tcPr>
                </a:tc>
                <a:tc>
                  <a:txBody>
                    <a:bodyPr/>
                    <a:lstStyle/>
                    <a:p>
                      <a:pPr algn="ctr"/>
                      <a:r>
                        <a:rPr lang="en-US" sz="2000" dirty="0"/>
                        <a:t>66%</a:t>
                      </a:r>
                    </a:p>
                  </a:txBody>
                  <a:tcPr>
                    <a:solidFill>
                      <a:schemeClr val="accent6">
                        <a:lumMod val="40000"/>
                        <a:lumOff val="60000"/>
                      </a:schemeClr>
                    </a:solidFill>
                  </a:tcPr>
                </a:tc>
                <a:extLst>
                  <a:ext uri="{0D108BD9-81ED-4DB2-BD59-A6C34878D82A}">
                    <a16:rowId xmlns:a16="http://schemas.microsoft.com/office/drawing/2014/main" val="3354962930"/>
                  </a:ext>
                </a:extLst>
              </a:tr>
              <a:tr h="370840">
                <a:tc>
                  <a:txBody>
                    <a:bodyPr/>
                    <a:lstStyle/>
                    <a:p>
                      <a:r>
                        <a:rPr lang="en-US" sz="2000" dirty="0"/>
                        <a:t>Suboptimal Fiber Intake</a:t>
                      </a:r>
                    </a:p>
                  </a:txBody>
                  <a:tcPr>
                    <a:solidFill>
                      <a:schemeClr val="accent6">
                        <a:lumMod val="20000"/>
                        <a:lumOff val="80000"/>
                      </a:schemeClr>
                    </a:solidFill>
                  </a:tcPr>
                </a:tc>
                <a:tc>
                  <a:txBody>
                    <a:bodyPr/>
                    <a:lstStyle/>
                    <a:p>
                      <a:pPr algn="ctr"/>
                      <a:r>
                        <a:rPr lang="en-US" sz="2000" dirty="0"/>
                        <a:t>95%</a:t>
                      </a:r>
                    </a:p>
                  </a:txBody>
                  <a:tcPr>
                    <a:solidFill>
                      <a:schemeClr val="accent6">
                        <a:lumMod val="20000"/>
                        <a:lumOff val="80000"/>
                      </a:schemeClr>
                    </a:solidFill>
                  </a:tcPr>
                </a:tc>
                <a:tc>
                  <a:txBody>
                    <a:bodyPr/>
                    <a:lstStyle/>
                    <a:p>
                      <a:pPr algn="ctr"/>
                      <a:r>
                        <a:rPr lang="en-US" sz="2000" dirty="0"/>
                        <a:t>69%</a:t>
                      </a:r>
                    </a:p>
                  </a:txBody>
                  <a:tcPr>
                    <a:solidFill>
                      <a:schemeClr val="accent6">
                        <a:lumMod val="20000"/>
                        <a:lumOff val="80000"/>
                      </a:schemeClr>
                    </a:solidFill>
                  </a:tcPr>
                </a:tc>
                <a:extLst>
                  <a:ext uri="{0D108BD9-81ED-4DB2-BD59-A6C34878D82A}">
                    <a16:rowId xmlns:a16="http://schemas.microsoft.com/office/drawing/2014/main" val="3889512565"/>
                  </a:ext>
                </a:extLst>
              </a:tr>
              <a:tr h="370840">
                <a:tc>
                  <a:txBody>
                    <a:bodyPr/>
                    <a:lstStyle/>
                    <a:p>
                      <a:r>
                        <a:rPr lang="en-US" sz="2000" dirty="0"/>
                        <a:t>Excessive Red &amp; Processed Meat Consumption</a:t>
                      </a:r>
                    </a:p>
                  </a:txBody>
                  <a:tcPr>
                    <a:solidFill>
                      <a:schemeClr val="accent6">
                        <a:lumMod val="40000"/>
                        <a:lumOff val="60000"/>
                      </a:schemeClr>
                    </a:solidFill>
                  </a:tcPr>
                </a:tc>
                <a:tc>
                  <a:txBody>
                    <a:bodyPr/>
                    <a:lstStyle/>
                    <a:p>
                      <a:pPr algn="ctr"/>
                      <a:r>
                        <a:rPr lang="en-US" sz="2000" dirty="0"/>
                        <a:t>63-74% </a:t>
                      </a:r>
                    </a:p>
                  </a:txBody>
                  <a:tcPr>
                    <a:solidFill>
                      <a:schemeClr val="accent6">
                        <a:lumMod val="40000"/>
                        <a:lumOff val="60000"/>
                      </a:schemeClr>
                    </a:solidFill>
                  </a:tcPr>
                </a:tc>
                <a:tc>
                  <a:txBody>
                    <a:bodyPr/>
                    <a:lstStyle/>
                    <a:p>
                      <a:pPr algn="ctr"/>
                      <a:r>
                        <a:rPr lang="en-US" sz="2000" dirty="0"/>
                        <a:t>53%</a:t>
                      </a:r>
                    </a:p>
                  </a:txBody>
                  <a:tcPr>
                    <a:solidFill>
                      <a:schemeClr val="accent6">
                        <a:lumMod val="40000"/>
                        <a:lumOff val="60000"/>
                      </a:schemeClr>
                    </a:solidFill>
                  </a:tcPr>
                </a:tc>
                <a:extLst>
                  <a:ext uri="{0D108BD9-81ED-4DB2-BD59-A6C34878D82A}">
                    <a16:rowId xmlns:a16="http://schemas.microsoft.com/office/drawing/2014/main" val="796219376"/>
                  </a:ext>
                </a:extLst>
              </a:tr>
              <a:tr h="370840">
                <a:tc>
                  <a:txBody>
                    <a:bodyPr/>
                    <a:lstStyle/>
                    <a:p>
                      <a:r>
                        <a:rPr lang="en-US" sz="2000" dirty="0"/>
                        <a:t>Moderate-to-Heavy Alcohol Consumption</a:t>
                      </a:r>
                    </a:p>
                  </a:txBody>
                  <a:tcPr>
                    <a:solidFill>
                      <a:schemeClr val="accent6">
                        <a:lumMod val="20000"/>
                        <a:lumOff val="80000"/>
                      </a:schemeClr>
                    </a:solidFill>
                  </a:tcPr>
                </a:tc>
                <a:tc>
                  <a:txBody>
                    <a:bodyPr/>
                    <a:lstStyle/>
                    <a:p>
                      <a:pPr algn="ctr"/>
                      <a:r>
                        <a:rPr lang="en-US" sz="2000" dirty="0"/>
                        <a:t>20.6%</a:t>
                      </a:r>
                    </a:p>
                  </a:txBody>
                  <a:tcPr>
                    <a:solidFill>
                      <a:schemeClr val="accent6">
                        <a:lumMod val="20000"/>
                        <a:lumOff val="80000"/>
                      </a:schemeClr>
                    </a:solidFill>
                  </a:tcPr>
                </a:tc>
                <a:tc>
                  <a:txBody>
                    <a:bodyPr/>
                    <a:lstStyle/>
                    <a:p>
                      <a:pPr algn="ctr"/>
                      <a:r>
                        <a:rPr lang="en-US" sz="2000" dirty="0"/>
                        <a:t>17%</a:t>
                      </a:r>
                    </a:p>
                  </a:txBody>
                  <a:tcPr>
                    <a:solidFill>
                      <a:schemeClr val="accent6">
                        <a:lumMod val="20000"/>
                        <a:lumOff val="80000"/>
                      </a:schemeClr>
                    </a:solidFill>
                  </a:tcPr>
                </a:tc>
                <a:extLst>
                  <a:ext uri="{0D108BD9-81ED-4DB2-BD59-A6C34878D82A}">
                    <a16:rowId xmlns:a16="http://schemas.microsoft.com/office/drawing/2014/main" val="3977350425"/>
                  </a:ext>
                </a:extLst>
              </a:tr>
            </a:tbl>
          </a:graphicData>
        </a:graphic>
      </p:graphicFrame>
      <p:sp>
        <p:nvSpPr>
          <p:cNvPr id="7" name="TextBox 5">
            <a:extLst>
              <a:ext uri="{FF2B5EF4-FFF2-40B4-BE49-F238E27FC236}">
                <a16:creationId xmlns:a16="http://schemas.microsoft.com/office/drawing/2014/main" id="{8A3D9F4A-9354-D493-A353-D27334A0AE13}"/>
              </a:ext>
            </a:extLst>
          </p:cNvPr>
          <p:cNvSpPr txBox="1">
            <a:spLocks noChangeArrowheads="1"/>
          </p:cNvSpPr>
          <p:nvPr/>
        </p:nvSpPr>
        <p:spPr bwMode="auto">
          <a:xfrm>
            <a:off x="694814" y="5316930"/>
            <a:ext cx="848982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50" dirty="0"/>
              <a:t>CDC 2019/2025/2020; </a:t>
            </a:r>
            <a:r>
              <a:rPr lang="en-US" altLang="en-US" sz="1050" dirty="0" err="1"/>
              <a:t>Quaglini</a:t>
            </a:r>
            <a:r>
              <a:rPr lang="en-US" altLang="en-US" sz="1050" dirty="0"/>
              <a:t> &amp; Felt Gunderson, Am J Lifestyle Med. 11:85-89, 2019; Frank et al. Public Health Nutrition, 25: 1-10, 2022; </a:t>
            </a:r>
          </a:p>
          <a:p>
            <a:pPr eaLnBrk="1" hangingPunct="1">
              <a:spcBef>
                <a:spcPct val="0"/>
              </a:spcBef>
              <a:buFontTx/>
              <a:buNone/>
            </a:pPr>
            <a:r>
              <a:rPr lang="en-US" altLang="en-US" sz="1050" dirty="0"/>
              <a:t>NCI 2025; </a:t>
            </a:r>
            <a:r>
              <a:rPr lang="en-US" altLang="en-US" sz="1050" dirty="0" err="1"/>
              <a:t>Tollosa</a:t>
            </a:r>
            <a:r>
              <a:rPr lang="en-US" altLang="en-US" sz="1050" dirty="0"/>
              <a:t> et al. J Cancer Surv. 13:327-343, 2019 </a:t>
            </a:r>
          </a:p>
        </p:txBody>
      </p:sp>
      <p:pic>
        <p:nvPicPr>
          <p:cNvPr id="8" name="Picture 7">
            <a:extLst>
              <a:ext uri="{FF2B5EF4-FFF2-40B4-BE49-F238E27FC236}">
                <a16:creationId xmlns:a16="http://schemas.microsoft.com/office/drawing/2014/main" id="{6A143677-A270-4F4A-687D-0D0E8AFE59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07857" y="4482181"/>
            <a:ext cx="1280160" cy="1520190"/>
          </a:xfrm>
          <a:prstGeom prst="rect">
            <a:avLst/>
          </a:prstGeom>
          <a:noFill/>
          <a:ln>
            <a:noFill/>
          </a:ln>
        </p:spPr>
      </p:pic>
    </p:spTree>
    <p:extLst>
      <p:ext uri="{BB962C8B-B14F-4D97-AF65-F5344CB8AC3E}">
        <p14:creationId xmlns:p14="http://schemas.microsoft.com/office/powerpoint/2010/main" val="771174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B10AB-B5CE-CFCA-DA9D-593829B42A1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49C3654-F0A2-8B1A-2C23-AD12350558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65057" y="4606006"/>
            <a:ext cx="1280160" cy="1520190"/>
          </a:xfrm>
          <a:prstGeom prst="rect">
            <a:avLst/>
          </a:prstGeom>
          <a:noFill/>
          <a:ln>
            <a:noFill/>
          </a:ln>
        </p:spPr>
      </p:pic>
      <p:grpSp>
        <p:nvGrpSpPr>
          <p:cNvPr id="6" name="Group 5">
            <a:extLst>
              <a:ext uri="{FF2B5EF4-FFF2-40B4-BE49-F238E27FC236}">
                <a16:creationId xmlns:a16="http://schemas.microsoft.com/office/drawing/2014/main" id="{23A9B5EF-9A51-2230-85A1-8886F5CAC239}"/>
              </a:ext>
            </a:extLst>
          </p:cNvPr>
          <p:cNvGrpSpPr/>
          <p:nvPr/>
        </p:nvGrpSpPr>
        <p:grpSpPr>
          <a:xfrm>
            <a:off x="228600" y="636032"/>
            <a:ext cx="11835869" cy="5368766"/>
            <a:chOff x="228600" y="636032"/>
            <a:chExt cx="11835869" cy="5368766"/>
          </a:xfrm>
        </p:grpSpPr>
        <p:pic>
          <p:nvPicPr>
            <p:cNvPr id="9" name="Picture 8">
              <a:extLst>
                <a:ext uri="{FF2B5EF4-FFF2-40B4-BE49-F238E27FC236}">
                  <a16:creationId xmlns:a16="http://schemas.microsoft.com/office/drawing/2014/main" id="{8CACFB03-3810-E8E9-2AF7-B3224F8B2631}"/>
                </a:ext>
              </a:extLst>
            </p:cNvPr>
            <p:cNvPicPr>
              <a:picLocks noChangeAspect="1"/>
            </p:cNvPicPr>
            <p:nvPr/>
          </p:nvPicPr>
          <p:blipFill>
            <a:blip r:embed="rId4"/>
            <a:stretch>
              <a:fillRect/>
            </a:stretch>
          </p:blipFill>
          <p:spPr>
            <a:xfrm>
              <a:off x="1743075" y="636032"/>
              <a:ext cx="8915400" cy="1972194"/>
            </a:xfrm>
            <a:prstGeom prst="rect">
              <a:avLst/>
            </a:prstGeom>
          </p:spPr>
        </p:pic>
        <p:sp>
          <p:nvSpPr>
            <p:cNvPr id="10" name="TextBox 9">
              <a:extLst>
                <a:ext uri="{FF2B5EF4-FFF2-40B4-BE49-F238E27FC236}">
                  <a16:creationId xmlns:a16="http://schemas.microsoft.com/office/drawing/2014/main" id="{3F134974-30CD-9919-5E73-9E7BB1301D38}"/>
                </a:ext>
              </a:extLst>
            </p:cNvPr>
            <p:cNvSpPr txBox="1"/>
            <p:nvPr/>
          </p:nvSpPr>
          <p:spPr>
            <a:xfrm>
              <a:off x="2668572" y="2590026"/>
              <a:ext cx="8609028" cy="276999"/>
            </a:xfrm>
            <a:prstGeom prst="rect">
              <a:avLst/>
            </a:prstGeom>
            <a:noFill/>
          </p:spPr>
          <p:txBody>
            <a:bodyPr wrap="square">
              <a:spAutoFit/>
            </a:bodyPr>
            <a:lstStyle/>
            <a:p>
              <a:r>
                <a:rPr lang="en-US" sz="1200" b="1" dirty="0"/>
                <a:t>J Clin Oncol 40:2491-2507. © 2022 by American Society of Clinical Oncology</a:t>
              </a:r>
            </a:p>
          </p:txBody>
        </p:sp>
        <p:sp>
          <p:nvSpPr>
            <p:cNvPr id="11" name="TextBox 10">
              <a:extLst>
                <a:ext uri="{FF2B5EF4-FFF2-40B4-BE49-F238E27FC236}">
                  <a16:creationId xmlns:a16="http://schemas.microsoft.com/office/drawing/2014/main" id="{5B96E654-66E4-3037-8F2F-0A0121673BFB}"/>
                </a:ext>
              </a:extLst>
            </p:cNvPr>
            <p:cNvSpPr txBox="1"/>
            <p:nvPr/>
          </p:nvSpPr>
          <p:spPr>
            <a:xfrm>
              <a:off x="228600" y="2914650"/>
              <a:ext cx="11835869" cy="415498"/>
            </a:xfrm>
            <a:prstGeom prst="rect">
              <a:avLst/>
            </a:prstGeom>
            <a:noFill/>
          </p:spPr>
          <p:txBody>
            <a:bodyPr wrap="none" rtlCol="0">
              <a:spAutoFit/>
            </a:bodyPr>
            <a:lstStyle/>
            <a:p>
              <a:r>
                <a:rPr lang="en-US" sz="2100" u="sng" dirty="0"/>
                <a:t>Synthesis of 52 systemic reviews and 23 RCTs ~3/4 ‘s of source documents were exercise related </a:t>
              </a:r>
            </a:p>
          </p:txBody>
        </p:sp>
        <p:sp>
          <p:nvSpPr>
            <p:cNvPr id="12" name="TextBox 11">
              <a:extLst>
                <a:ext uri="{FF2B5EF4-FFF2-40B4-BE49-F238E27FC236}">
                  <a16:creationId xmlns:a16="http://schemas.microsoft.com/office/drawing/2014/main" id="{FE9127C1-43EF-6CBF-C716-33B307ABFCB6}"/>
                </a:ext>
              </a:extLst>
            </p:cNvPr>
            <p:cNvSpPr txBox="1"/>
            <p:nvPr/>
          </p:nvSpPr>
          <p:spPr>
            <a:xfrm>
              <a:off x="730251" y="3419475"/>
              <a:ext cx="10547349" cy="2585323"/>
            </a:xfrm>
            <a:prstGeom prst="rect">
              <a:avLst/>
            </a:prstGeom>
            <a:noFill/>
          </p:spPr>
          <p:txBody>
            <a:bodyPr wrap="square">
              <a:spAutoFit/>
            </a:bodyPr>
            <a:lstStyle/>
            <a:p>
              <a:pPr marL="342900" indent="-342900">
                <a:buAutoNum type="arabicParenR"/>
              </a:pPr>
              <a:r>
                <a:rPr lang="en-US" dirty="0"/>
                <a:t>Providers should Rx aerobic and resistance exercise (Strength of Rx: Strong)</a:t>
              </a:r>
            </a:p>
            <a:p>
              <a:pPr marL="1200150" lvl="2" indent="-285750">
                <a:buFont typeface="Arial" panose="020B0604020202020204" pitchFamily="34" charset="0"/>
                <a:buChar char="•"/>
              </a:pPr>
              <a:r>
                <a:rPr lang="en-US" dirty="0"/>
                <a:t>Preserves cardiorespiratory fitness, physical function and strength</a:t>
              </a:r>
            </a:p>
            <a:p>
              <a:pPr lvl="2"/>
              <a:r>
                <a:rPr lang="en-US" dirty="0"/>
                <a:t>↓   Fatigue, as well as anxiety, depression in some populations</a:t>
              </a:r>
            </a:p>
            <a:p>
              <a:pPr lvl="2"/>
              <a:r>
                <a:rPr lang="en-US" dirty="0"/>
                <a:t>↑   QoL in some populations</a:t>
              </a:r>
            </a:p>
            <a:p>
              <a:pPr marL="0" lvl="2" indent="914400"/>
              <a:endParaRPr lang="en-US" dirty="0"/>
            </a:p>
            <a:p>
              <a:pPr marL="0" lvl="2"/>
              <a:r>
                <a:rPr lang="en-US" dirty="0"/>
                <a:t>2)    Insufﬁcient evidence to Rx for or against dietary interventions (including weight management)</a:t>
              </a:r>
            </a:p>
            <a:p>
              <a:pPr lvl="2"/>
              <a:r>
                <a:rPr lang="en-US" dirty="0"/>
                <a:t>    </a:t>
              </a:r>
            </a:p>
            <a:p>
              <a:pPr lvl="1"/>
              <a:r>
                <a:rPr lang="en-US" dirty="0"/>
                <a:t>EXCEPTION: Neutropenic diets (i.e., exclusion of raw fruits and vegetables) NOT Rx</a:t>
              </a:r>
            </a:p>
            <a:p>
              <a:pPr marL="742950" lvl="1" indent="-285750">
                <a:buFont typeface="Arial" panose="020B0604020202020204" pitchFamily="34" charset="0"/>
                <a:buChar char="•"/>
              </a:pPr>
              <a:endParaRPr lang="en-US" dirty="0"/>
            </a:p>
          </p:txBody>
        </p:sp>
      </p:grpSp>
      <p:pic>
        <p:nvPicPr>
          <p:cNvPr id="13" name="Picture 6" descr="Scientific conferences Archives - IKCC - International Kidney Cancer  Coalition">
            <a:extLst>
              <a:ext uri="{FF2B5EF4-FFF2-40B4-BE49-F238E27FC236}">
                <a16:creationId xmlns:a16="http://schemas.microsoft.com/office/drawing/2014/main" id="{A53672D3-79F3-4864-7CB0-6BFF30E7EF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 y="34790"/>
            <a:ext cx="1597659" cy="1184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90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83C58-02F5-22E1-253F-0630F8FE3F3F}"/>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C48A2C0-BFE4-88B7-DE87-52BCF64AC3A4}"/>
              </a:ext>
            </a:extLst>
          </p:cNvPr>
          <p:cNvGrpSpPr/>
          <p:nvPr/>
        </p:nvGrpSpPr>
        <p:grpSpPr>
          <a:xfrm>
            <a:off x="685800" y="910561"/>
            <a:ext cx="10708925" cy="3854796"/>
            <a:chOff x="685800" y="1291561"/>
            <a:chExt cx="10708925" cy="3854796"/>
          </a:xfrm>
        </p:grpSpPr>
        <p:pic>
          <p:nvPicPr>
            <p:cNvPr id="3" name="Picture 4" descr="American Cancer Society - Wikipedia">
              <a:extLst>
                <a:ext uri="{FF2B5EF4-FFF2-40B4-BE49-F238E27FC236}">
                  <a16:creationId xmlns:a16="http://schemas.microsoft.com/office/drawing/2014/main" id="{7696B839-D61B-D2E9-BEC3-D87E8BCDD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522" y="1949229"/>
              <a:ext cx="2143122" cy="10382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8E2C7B-DDC8-18C6-E4E9-C0EDC84B7EE7}"/>
                </a:ext>
              </a:extLst>
            </p:cNvPr>
            <p:cNvSpPr txBox="1"/>
            <p:nvPr/>
          </p:nvSpPr>
          <p:spPr>
            <a:xfrm>
              <a:off x="8660252" y="3066966"/>
              <a:ext cx="601447" cy="338554"/>
            </a:xfrm>
            <a:prstGeom prst="rect">
              <a:avLst/>
            </a:prstGeom>
            <a:noFill/>
          </p:spPr>
          <p:txBody>
            <a:bodyPr wrap="none" rtlCol="0">
              <a:spAutoFit/>
            </a:bodyPr>
            <a:lstStyle/>
            <a:p>
              <a:r>
                <a:rPr lang="en-US" sz="1600" dirty="0">
                  <a:solidFill>
                    <a:schemeClr val="accent1">
                      <a:lumMod val="50000"/>
                    </a:schemeClr>
                  </a:solidFill>
                </a:rPr>
                <a:t>2022</a:t>
              </a:r>
            </a:p>
          </p:txBody>
        </p:sp>
        <p:sp>
          <p:nvSpPr>
            <p:cNvPr id="5" name="TextBox 4">
              <a:extLst>
                <a:ext uri="{FF2B5EF4-FFF2-40B4-BE49-F238E27FC236}">
                  <a16:creationId xmlns:a16="http://schemas.microsoft.com/office/drawing/2014/main" id="{3E7C54ED-AB4B-2E76-BBD4-D3842A77A953}"/>
                </a:ext>
              </a:extLst>
            </p:cNvPr>
            <p:cNvSpPr txBox="1"/>
            <p:nvPr/>
          </p:nvSpPr>
          <p:spPr>
            <a:xfrm>
              <a:off x="6553200" y="3576697"/>
              <a:ext cx="4841525" cy="1569660"/>
            </a:xfrm>
            <a:prstGeom prst="rect">
              <a:avLst/>
            </a:prstGeom>
            <a:solidFill>
              <a:srgbClr val="FFFFCC"/>
            </a:solidFill>
            <a:ln w="28575">
              <a:solidFill>
                <a:srgbClr val="FF0000"/>
              </a:solidFill>
            </a:ln>
          </p:spPr>
          <p:txBody>
            <a:bodyPr wrap="square">
              <a:spAutoFit/>
            </a:bodyPr>
            <a:lstStyle/>
            <a:p>
              <a:r>
                <a:rPr lang="en-US" sz="1600" dirty="0"/>
                <a:t>Counseling should begin ASAP after diagnosis to… </a:t>
              </a:r>
            </a:p>
            <a:p>
              <a:pPr marL="285750" indent="-285750">
                <a:buFont typeface="Arial" panose="020B0604020202020204" pitchFamily="34" charset="0"/>
                <a:buChar char="•"/>
              </a:pPr>
              <a:r>
                <a:rPr lang="en-US" sz="1600" dirty="0"/>
                <a:t>avoid nutrient deficiencies</a:t>
              </a:r>
            </a:p>
            <a:p>
              <a:pPr marL="285750" indent="-285750">
                <a:buFont typeface="Arial" panose="020B0604020202020204" pitchFamily="34" charset="0"/>
                <a:buChar char="•"/>
              </a:pPr>
              <a:r>
                <a:rPr lang="en-US" sz="1600" dirty="0"/>
                <a:t>preserve muscle mass</a:t>
              </a:r>
            </a:p>
            <a:p>
              <a:pPr marL="285750" indent="-285750">
                <a:buFont typeface="Arial" panose="020B0604020202020204" pitchFamily="34" charset="0"/>
                <a:buChar char="•"/>
              </a:pPr>
              <a:r>
                <a:rPr lang="en-US" sz="1600" dirty="0"/>
                <a:t>tolerate and respond to treatment</a:t>
              </a:r>
            </a:p>
            <a:p>
              <a:pPr marL="285750" indent="-285750">
                <a:buFont typeface="Arial" panose="020B0604020202020204" pitchFamily="34" charset="0"/>
                <a:buChar char="•"/>
              </a:pPr>
              <a:r>
                <a:rPr lang="en-US" sz="1600" dirty="0"/>
                <a:t>manage side effects</a:t>
              </a:r>
            </a:p>
            <a:p>
              <a:pPr marL="285750" indent="-285750">
                <a:buFont typeface="Arial" panose="020B0604020202020204" pitchFamily="34" charset="0"/>
                <a:buChar char="•"/>
              </a:pPr>
              <a:r>
                <a:rPr lang="en-US" sz="1600" dirty="0"/>
                <a:t>prevent chronic disease</a:t>
              </a:r>
            </a:p>
          </p:txBody>
        </p:sp>
        <p:graphicFrame>
          <p:nvGraphicFramePr>
            <p:cNvPr id="7" name="Object 3">
              <a:extLst>
                <a:ext uri="{FF2B5EF4-FFF2-40B4-BE49-F238E27FC236}">
                  <a16:creationId xmlns:a16="http://schemas.microsoft.com/office/drawing/2014/main" id="{172FA0F2-F00D-70F1-9697-89AA4BAED939}"/>
                </a:ext>
              </a:extLst>
            </p:cNvPr>
            <p:cNvGraphicFramePr>
              <a:graphicFrameLocks noChangeAspect="1"/>
            </p:cNvGraphicFramePr>
            <p:nvPr>
              <p:extLst>
                <p:ext uri="{D42A27DB-BD31-4B8C-83A1-F6EECF244321}">
                  <p14:modId xmlns:p14="http://schemas.microsoft.com/office/powerpoint/2010/main" val="165134541"/>
                </p:ext>
              </p:extLst>
            </p:nvPr>
          </p:nvGraphicFramePr>
          <p:xfrm>
            <a:off x="1335784" y="1647824"/>
            <a:ext cx="3248585" cy="2847976"/>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53D51820-9C50-3BFC-D9E4-02DF800993E1}"/>
                </a:ext>
              </a:extLst>
            </p:cNvPr>
            <p:cNvSpPr txBox="1"/>
            <p:nvPr/>
          </p:nvSpPr>
          <p:spPr>
            <a:xfrm>
              <a:off x="964097" y="1291561"/>
              <a:ext cx="4029436" cy="369332"/>
            </a:xfrm>
            <a:prstGeom prst="rect">
              <a:avLst/>
            </a:prstGeom>
            <a:noFill/>
          </p:spPr>
          <p:txBody>
            <a:bodyPr wrap="none" rtlCol="0">
              <a:spAutoFit/>
            </a:bodyPr>
            <a:lstStyle/>
            <a:p>
              <a:r>
                <a:rPr lang="en-US" dirty="0"/>
                <a:t>988 Breast and Prostate Cancer Survivors</a:t>
              </a:r>
            </a:p>
          </p:txBody>
        </p:sp>
        <p:sp>
          <p:nvSpPr>
            <p:cNvPr id="15" name="TextBox 14">
              <a:extLst>
                <a:ext uri="{FF2B5EF4-FFF2-40B4-BE49-F238E27FC236}">
                  <a16:creationId xmlns:a16="http://schemas.microsoft.com/office/drawing/2014/main" id="{E11F7B62-E6B8-2383-2A8C-49128C1F62E4}"/>
                </a:ext>
              </a:extLst>
            </p:cNvPr>
            <p:cNvSpPr txBox="1"/>
            <p:nvPr/>
          </p:nvSpPr>
          <p:spPr>
            <a:xfrm>
              <a:off x="990600" y="1524000"/>
              <a:ext cx="6520068" cy="276999"/>
            </a:xfrm>
            <a:prstGeom prst="rect">
              <a:avLst/>
            </a:prstGeom>
            <a:noFill/>
          </p:spPr>
          <p:txBody>
            <a:bodyPr wrap="square">
              <a:spAutoFit/>
            </a:bodyPr>
            <a:lstStyle/>
            <a:p>
              <a:r>
                <a:rPr lang="en-US" sz="1200" dirty="0">
                  <a:solidFill>
                    <a:srgbClr val="212121"/>
                  </a:solidFill>
                  <a:latin typeface="BlinkMacSystemFont"/>
                </a:rPr>
                <a:t>Demark-Wahnefried</a:t>
              </a:r>
              <a:r>
                <a:rPr lang="en-US" sz="1200" b="0" i="0" dirty="0">
                  <a:solidFill>
                    <a:srgbClr val="212121"/>
                  </a:solidFill>
                  <a:effectLst/>
                  <a:latin typeface="BlinkMacSystemFont"/>
                </a:rPr>
                <a:t> et al. </a:t>
              </a:r>
              <a:r>
                <a:rPr lang="en-US" sz="1200" i="1" dirty="0">
                  <a:solidFill>
                    <a:srgbClr val="212121"/>
                  </a:solidFill>
                  <a:latin typeface="BlinkMacSystemFont"/>
                </a:rPr>
                <a:t>Cancer</a:t>
              </a:r>
              <a:r>
                <a:rPr lang="en-US" sz="1200" b="0" i="1" dirty="0">
                  <a:solidFill>
                    <a:srgbClr val="212121"/>
                  </a:solidFill>
                  <a:effectLst/>
                  <a:latin typeface="BlinkMacSystemFont"/>
                </a:rPr>
                <a:t>. </a:t>
              </a:r>
              <a:r>
                <a:rPr lang="en-US" sz="1200" dirty="0">
                  <a:solidFill>
                    <a:srgbClr val="212121"/>
                  </a:solidFill>
                  <a:latin typeface="BlinkMacSystemFont"/>
                </a:rPr>
                <a:t>88</a:t>
              </a:r>
              <a:r>
                <a:rPr lang="en-US" sz="1200" b="0" i="0" dirty="0">
                  <a:solidFill>
                    <a:srgbClr val="212121"/>
                  </a:solidFill>
                  <a:effectLst/>
                  <a:latin typeface="BlinkMacSystemFont"/>
                </a:rPr>
                <a:t>:674-84, 2000.</a:t>
              </a:r>
              <a:endParaRPr lang="en-US" sz="1200" dirty="0"/>
            </a:p>
          </p:txBody>
        </p:sp>
        <p:sp>
          <p:nvSpPr>
            <p:cNvPr id="16" name="TextBox 15">
              <a:extLst>
                <a:ext uri="{FF2B5EF4-FFF2-40B4-BE49-F238E27FC236}">
                  <a16:creationId xmlns:a16="http://schemas.microsoft.com/office/drawing/2014/main" id="{44D7BDE9-09A5-13E0-2931-12F5B800E0FB}"/>
                </a:ext>
              </a:extLst>
            </p:cNvPr>
            <p:cNvSpPr txBox="1"/>
            <p:nvPr/>
          </p:nvSpPr>
          <p:spPr>
            <a:xfrm>
              <a:off x="685800" y="4112514"/>
              <a:ext cx="4566891" cy="369332"/>
            </a:xfrm>
            <a:prstGeom prst="rect">
              <a:avLst/>
            </a:prstGeom>
            <a:noFill/>
          </p:spPr>
          <p:txBody>
            <a:bodyPr wrap="none" rtlCol="0">
              <a:spAutoFit/>
            </a:bodyPr>
            <a:lstStyle/>
            <a:p>
              <a:r>
                <a:rPr lang="en-US" dirty="0"/>
                <a:t>216 Teenage and Young Adult Cancer Survivors</a:t>
              </a:r>
            </a:p>
          </p:txBody>
        </p:sp>
        <p:sp>
          <p:nvSpPr>
            <p:cNvPr id="17" name="TextBox 16">
              <a:extLst>
                <a:ext uri="{FF2B5EF4-FFF2-40B4-BE49-F238E27FC236}">
                  <a16:creationId xmlns:a16="http://schemas.microsoft.com/office/drawing/2014/main" id="{493EAB69-577D-B10C-2987-7D46359F167D}"/>
                </a:ext>
              </a:extLst>
            </p:cNvPr>
            <p:cNvSpPr txBox="1"/>
            <p:nvPr/>
          </p:nvSpPr>
          <p:spPr>
            <a:xfrm>
              <a:off x="685800" y="4371975"/>
              <a:ext cx="6097656" cy="276999"/>
            </a:xfrm>
            <a:prstGeom prst="rect">
              <a:avLst/>
            </a:prstGeom>
            <a:noFill/>
          </p:spPr>
          <p:txBody>
            <a:bodyPr wrap="square">
              <a:spAutoFit/>
            </a:bodyPr>
            <a:lstStyle/>
            <a:p>
              <a:r>
                <a:rPr lang="en-US" sz="1200" b="0" i="0" dirty="0">
                  <a:solidFill>
                    <a:srgbClr val="212121"/>
                  </a:solidFill>
                  <a:effectLst/>
                  <a:latin typeface="BlinkMacSystemFont"/>
                </a:rPr>
                <a:t>Pugh G et al. </a:t>
              </a:r>
              <a:r>
                <a:rPr lang="en-US" sz="1200" b="0" i="1" dirty="0">
                  <a:solidFill>
                    <a:srgbClr val="212121"/>
                  </a:solidFill>
                  <a:effectLst/>
                  <a:latin typeface="BlinkMacSystemFont"/>
                </a:rPr>
                <a:t>J </a:t>
              </a:r>
              <a:r>
                <a:rPr lang="en-US" sz="1200" b="0" i="1" dirty="0" err="1">
                  <a:solidFill>
                    <a:srgbClr val="212121"/>
                  </a:solidFill>
                  <a:effectLst/>
                  <a:latin typeface="BlinkMacSystemFont"/>
                </a:rPr>
                <a:t>Adolesc</a:t>
              </a:r>
              <a:r>
                <a:rPr lang="en-US" sz="1200" b="0" i="1" dirty="0">
                  <a:solidFill>
                    <a:srgbClr val="212121"/>
                  </a:solidFill>
                  <a:effectLst/>
                  <a:latin typeface="BlinkMacSystemFont"/>
                </a:rPr>
                <a:t> Young Adult Oncol. </a:t>
              </a:r>
              <a:r>
                <a:rPr lang="en-US" sz="1200" b="0" i="0" dirty="0">
                  <a:solidFill>
                    <a:srgbClr val="212121"/>
                  </a:solidFill>
                  <a:effectLst/>
                  <a:latin typeface="BlinkMacSystemFont"/>
                </a:rPr>
                <a:t>6:318-26, 2017.</a:t>
              </a:r>
              <a:endParaRPr lang="en-US" sz="1200" dirty="0"/>
            </a:p>
          </p:txBody>
        </p:sp>
      </p:grpSp>
      <p:graphicFrame>
        <p:nvGraphicFramePr>
          <p:cNvPr id="18" name="Object 3">
            <a:extLst>
              <a:ext uri="{FF2B5EF4-FFF2-40B4-BE49-F238E27FC236}">
                <a16:creationId xmlns:a16="http://schemas.microsoft.com/office/drawing/2014/main" id="{92135A87-9106-B78E-DD5C-46412C09C0FE}"/>
              </a:ext>
            </a:extLst>
          </p:cNvPr>
          <p:cNvGraphicFramePr>
            <a:graphicFrameLocks noChangeAspect="1"/>
          </p:cNvGraphicFramePr>
          <p:nvPr>
            <p:extLst>
              <p:ext uri="{D42A27DB-BD31-4B8C-83A1-F6EECF244321}">
                <p14:modId xmlns:p14="http://schemas.microsoft.com/office/powerpoint/2010/main" val="854595219"/>
              </p:ext>
            </p:extLst>
          </p:nvPr>
        </p:nvGraphicFramePr>
        <p:xfrm>
          <a:off x="1158886" y="4132075"/>
          <a:ext cx="3641714" cy="2240150"/>
        </p:xfrm>
        <a:graphic>
          <a:graphicData uri="http://schemas.openxmlformats.org/presentationml/2006/ole">
            <mc:AlternateContent xmlns:mc="http://schemas.openxmlformats.org/markup-compatibility/2006">
              <mc:Choice xmlns:v="urn:schemas-microsoft-com:vml" Requires="v">
                <p:oleObj name="Chart" r:id="rId5" imgW="4610172" imgH="3362389" progId="MSGraph.Chart.8">
                  <p:embed followColorScheme="full"/>
                </p:oleObj>
              </mc:Choice>
              <mc:Fallback>
                <p:oleObj name="Chart" r:id="rId5" imgW="4610172" imgH="3362389" progId="MSGraph.Chart.8">
                  <p:embed followColorScheme="full"/>
                  <p:pic>
                    <p:nvPicPr>
                      <p:cNvPr id="18" name="Object 3">
                        <a:extLst>
                          <a:ext uri="{FF2B5EF4-FFF2-40B4-BE49-F238E27FC236}">
                            <a16:creationId xmlns:a16="http://schemas.microsoft.com/office/drawing/2014/main" id="{92135A87-9106-B78E-DD5C-46412C09C0FE}"/>
                          </a:ext>
                        </a:extLst>
                      </p:cNvPr>
                      <p:cNvPicPr>
                        <a:picLocks noChangeAspect="1" noChangeArrowheads="1"/>
                      </p:cNvPicPr>
                      <p:nvPr/>
                    </p:nvPicPr>
                    <p:blipFill>
                      <a:blip r:embed="rId6"/>
                      <a:srcRect/>
                      <a:stretch>
                        <a:fillRect/>
                      </a:stretch>
                    </p:blipFill>
                    <p:spPr bwMode="auto">
                      <a:xfrm>
                        <a:off x="1158886" y="4132075"/>
                        <a:ext cx="3641714" cy="2240150"/>
                      </a:xfrm>
                      <a:prstGeom prst="rect">
                        <a:avLst/>
                      </a:prstGeom>
                    </p:spPr>
                  </p:pic>
                </p:oleObj>
              </mc:Fallback>
            </mc:AlternateContent>
          </a:graphicData>
        </a:graphic>
      </p:graphicFrame>
      <p:sp>
        <p:nvSpPr>
          <p:cNvPr id="19" name="Title 3">
            <a:extLst>
              <a:ext uri="{FF2B5EF4-FFF2-40B4-BE49-F238E27FC236}">
                <a16:creationId xmlns:a16="http://schemas.microsoft.com/office/drawing/2014/main" id="{22F2AD4D-0BF8-312F-DC73-0842588C6597}"/>
              </a:ext>
            </a:extLst>
          </p:cNvPr>
          <p:cNvSpPr>
            <a:spLocks noGrp="1"/>
          </p:cNvSpPr>
          <p:nvPr>
            <p:ph type="title"/>
          </p:nvPr>
        </p:nvSpPr>
        <p:spPr>
          <a:xfrm>
            <a:off x="219075" y="69850"/>
            <a:ext cx="10515600" cy="1325563"/>
          </a:xfrm>
        </p:spPr>
        <p:txBody>
          <a:bodyPr>
            <a:normAutofit/>
          </a:bodyPr>
          <a:lstStyle/>
          <a:p>
            <a:r>
              <a:rPr lang="en-US" dirty="0"/>
              <a:t>Cancer can Provide a Teachable Moment</a:t>
            </a:r>
          </a:p>
        </p:txBody>
      </p:sp>
      <p:pic>
        <p:nvPicPr>
          <p:cNvPr id="8" name="Picture 7">
            <a:extLst>
              <a:ext uri="{FF2B5EF4-FFF2-40B4-BE49-F238E27FC236}">
                <a16:creationId xmlns:a16="http://schemas.microsoft.com/office/drawing/2014/main" id="{B4970E6B-930E-D0A6-2009-01A4504BBEB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765057" y="4606006"/>
            <a:ext cx="1280160" cy="1520190"/>
          </a:xfrm>
          <a:prstGeom prst="rect">
            <a:avLst/>
          </a:prstGeom>
          <a:noFill/>
          <a:ln>
            <a:noFill/>
          </a:ln>
        </p:spPr>
      </p:pic>
    </p:spTree>
    <p:extLst>
      <p:ext uri="{BB962C8B-B14F-4D97-AF65-F5344CB8AC3E}">
        <p14:creationId xmlns:p14="http://schemas.microsoft.com/office/powerpoint/2010/main" val="2875686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C55ED5B-65DC-416B-8B60-4E33F917D6D2}"/>
              </a:ext>
            </a:extLst>
          </p:cNvPr>
          <p:cNvSpPr>
            <a:spLocks noGrp="1" noChangeArrowheads="1"/>
          </p:cNvSpPr>
          <p:nvPr>
            <p:ph type="title"/>
          </p:nvPr>
        </p:nvSpPr>
        <p:spPr>
          <a:xfrm>
            <a:off x="228600" y="177800"/>
            <a:ext cx="11201399" cy="1143000"/>
          </a:xfrm>
        </p:spPr>
        <p:txBody>
          <a:bodyPr/>
          <a:lstStyle/>
          <a:p>
            <a:pPr algn="ctr" eaLnBrk="1" hangingPunct="1"/>
            <a:r>
              <a:rPr lang="en-US" altLang="en-US" sz="3200" dirty="0"/>
              <a:t>Seize the Teachable Moment !   </a:t>
            </a:r>
          </a:p>
        </p:txBody>
      </p:sp>
      <p:sp>
        <p:nvSpPr>
          <p:cNvPr id="28675" name="Rectangle 3">
            <a:extLst>
              <a:ext uri="{FF2B5EF4-FFF2-40B4-BE49-F238E27FC236}">
                <a16:creationId xmlns:a16="http://schemas.microsoft.com/office/drawing/2014/main" id="{345FA5A5-599F-4F42-980D-B128D16D4C24}"/>
              </a:ext>
            </a:extLst>
          </p:cNvPr>
          <p:cNvSpPr>
            <a:spLocks noGrp="1" noChangeArrowheads="1"/>
          </p:cNvSpPr>
          <p:nvPr>
            <p:ph type="body" idx="1"/>
          </p:nvPr>
        </p:nvSpPr>
        <p:spPr>
          <a:xfrm>
            <a:off x="762000" y="1282700"/>
            <a:ext cx="9372599" cy="4605338"/>
          </a:xfrm>
          <a:ln>
            <a:solidFill>
              <a:srgbClr val="99CC00"/>
            </a:solidFill>
            <a:miter lim="800000"/>
            <a:headEnd/>
            <a:tailEnd/>
          </a:ln>
        </p:spPr>
        <p:txBody>
          <a:bodyPr>
            <a:normAutofit lnSpcReduction="10000"/>
          </a:bodyPr>
          <a:lstStyle/>
          <a:p>
            <a:pPr eaLnBrk="1" hangingPunct="1">
              <a:lnSpc>
                <a:spcPct val="90000"/>
              </a:lnSpc>
              <a:buFont typeface="Arial" panose="020B0604020202020204" pitchFamily="34" charset="0"/>
              <a:buNone/>
              <a:defRPr/>
            </a:pPr>
            <a:endParaRPr lang="en-US" sz="800" dirty="0"/>
          </a:p>
          <a:p>
            <a:pPr eaLnBrk="1" hangingPunct="1">
              <a:lnSpc>
                <a:spcPct val="90000"/>
              </a:lnSpc>
              <a:buFont typeface="Arial" charset="0"/>
              <a:buChar char="•"/>
              <a:defRPr/>
            </a:pPr>
            <a:r>
              <a:rPr lang="en-US" sz="2400" dirty="0"/>
              <a:t>Vast literature showing the powerful influence of MD advice on health behavior.</a:t>
            </a:r>
          </a:p>
          <a:p>
            <a:pPr eaLnBrk="1" hangingPunct="1">
              <a:lnSpc>
                <a:spcPct val="90000"/>
              </a:lnSpc>
              <a:buFont typeface="Arial" charset="0"/>
              <a:buChar char="•"/>
              <a:defRPr/>
            </a:pPr>
            <a:endParaRPr lang="en-US" sz="800" dirty="0"/>
          </a:p>
          <a:p>
            <a:pPr eaLnBrk="1" hangingPunct="1">
              <a:lnSpc>
                <a:spcPct val="90000"/>
              </a:lnSpc>
              <a:buFont typeface="Arial" charset="0"/>
              <a:buChar char="•"/>
              <a:defRPr/>
            </a:pPr>
            <a:r>
              <a:rPr lang="en-US" sz="2400" dirty="0"/>
              <a:t>92% of cancer survivors prefer to receive guidance from their oncology team while receiving care at the cancer center                </a:t>
            </a:r>
            <a:r>
              <a:rPr lang="en-US" sz="2000" i="1" baseline="-25000" dirty="0"/>
              <a:t>Philip E et al. Supp Care Cancer 2014 </a:t>
            </a:r>
            <a:endParaRPr lang="en-US" sz="2000" dirty="0"/>
          </a:p>
          <a:p>
            <a:pPr marL="0" indent="0" eaLnBrk="1" hangingPunct="1">
              <a:lnSpc>
                <a:spcPct val="90000"/>
              </a:lnSpc>
              <a:buNone/>
              <a:defRPr/>
            </a:pPr>
            <a:endParaRPr lang="en-US" sz="800" dirty="0"/>
          </a:p>
          <a:p>
            <a:pPr>
              <a:lnSpc>
                <a:spcPct val="90000"/>
              </a:lnSpc>
              <a:buFont typeface="Arial" charset="0"/>
              <a:buChar char="•"/>
              <a:defRPr/>
            </a:pPr>
            <a:r>
              <a:rPr lang="en-US" sz="2400" dirty="0"/>
              <a:t>Smoking (USPSTF Ask, Advise, Assess, Assist, Arrange)</a:t>
            </a:r>
          </a:p>
          <a:p>
            <a:pPr lvl="1">
              <a:buFont typeface="Arial" charset="0"/>
              <a:buChar char="•"/>
              <a:defRPr/>
            </a:pPr>
            <a:r>
              <a:rPr lang="en-US" sz="2000" dirty="0"/>
              <a:t>ASK: Have you heard about the evidence about diet and cancer?</a:t>
            </a:r>
          </a:p>
          <a:p>
            <a:pPr lvl="1">
              <a:buFont typeface="Arial" charset="0"/>
              <a:buChar char="•"/>
              <a:defRPr/>
            </a:pPr>
            <a:r>
              <a:rPr lang="en-US" sz="2000" dirty="0"/>
              <a:t>ADVISE: Orient them to BMI chart or point-out current behaviors</a:t>
            </a:r>
          </a:p>
          <a:p>
            <a:pPr lvl="1">
              <a:buFont typeface="Arial" charset="0"/>
              <a:buChar char="•"/>
              <a:defRPr/>
            </a:pPr>
            <a:r>
              <a:rPr lang="en-US" sz="2000" dirty="0"/>
              <a:t>ASSESS: Current readiness</a:t>
            </a:r>
          </a:p>
          <a:p>
            <a:pPr lvl="1">
              <a:buFont typeface="Arial" charset="0"/>
              <a:buChar char="•"/>
              <a:defRPr/>
            </a:pPr>
            <a:r>
              <a:rPr lang="en-US" sz="2000" dirty="0"/>
              <a:t>ASSIST: Set a start date</a:t>
            </a:r>
          </a:p>
          <a:p>
            <a:pPr lvl="1">
              <a:buFont typeface="Arial" charset="0"/>
              <a:buChar char="•"/>
              <a:defRPr/>
            </a:pPr>
            <a:r>
              <a:rPr lang="en-US" sz="2000" dirty="0"/>
              <a:t>ARRANGE: Refer or provide materials</a:t>
            </a:r>
          </a:p>
          <a:p>
            <a:pPr marL="0" indent="0">
              <a:lnSpc>
                <a:spcPct val="90000"/>
              </a:lnSpc>
              <a:buNone/>
              <a:defRPr/>
            </a:pPr>
            <a:r>
              <a:rPr lang="en-US" sz="800" dirty="0"/>
              <a:t>  </a:t>
            </a:r>
          </a:p>
          <a:p>
            <a:pPr marL="0" indent="0">
              <a:lnSpc>
                <a:spcPct val="90000"/>
              </a:lnSpc>
              <a:buNone/>
              <a:defRPr/>
            </a:pPr>
            <a:endParaRPr lang="en-US" sz="1600" dirty="0"/>
          </a:p>
          <a:p>
            <a:pPr>
              <a:lnSpc>
                <a:spcPct val="90000"/>
              </a:lnSpc>
              <a:buFont typeface="Arial" charset="0"/>
              <a:buChar char="•"/>
              <a:defRPr/>
            </a:pPr>
            <a:endParaRPr lang="en-US" sz="2400" dirty="0"/>
          </a:p>
          <a:p>
            <a:pPr>
              <a:lnSpc>
                <a:spcPct val="90000"/>
              </a:lnSpc>
              <a:buFont typeface="Arial" charset="0"/>
              <a:buChar char="•"/>
              <a:defRPr/>
            </a:pPr>
            <a:endParaRPr lang="en-US" sz="2400" dirty="0"/>
          </a:p>
          <a:p>
            <a:pPr eaLnBrk="1" hangingPunct="1">
              <a:lnSpc>
                <a:spcPct val="90000"/>
              </a:lnSpc>
              <a:buFont typeface="Arial" charset="0"/>
              <a:buChar char="•"/>
              <a:defRPr/>
            </a:pPr>
            <a:endParaRPr lang="en-US" sz="1800" dirty="0"/>
          </a:p>
          <a:p>
            <a:pPr marL="0" indent="0" eaLnBrk="1" hangingPunct="1">
              <a:lnSpc>
                <a:spcPct val="90000"/>
              </a:lnSpc>
              <a:buNone/>
              <a:defRPr/>
            </a:pPr>
            <a:endParaRPr lang="en-US" sz="1800" dirty="0"/>
          </a:p>
        </p:txBody>
      </p:sp>
      <p:pic>
        <p:nvPicPr>
          <p:cNvPr id="24580" name="Picture 4" descr="MCj02343570000[1]">
            <a:extLst>
              <a:ext uri="{FF2B5EF4-FFF2-40B4-BE49-F238E27FC236}">
                <a16:creationId xmlns:a16="http://schemas.microsoft.com/office/drawing/2014/main" id="{63880219-D697-421B-AB66-ECC8C27D3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705975" y="192087"/>
            <a:ext cx="2097088"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333A2BB-6C88-42FC-5387-4A964F8672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Brochures can make an impact</a:t>
            </a:r>
          </a:p>
        </p:txBody>
      </p:sp>
      <p:sp>
        <p:nvSpPr>
          <p:cNvPr id="3" name="Content Placeholder 2"/>
          <p:cNvSpPr>
            <a:spLocks noGrp="1"/>
          </p:cNvSpPr>
          <p:nvPr>
            <p:ph idx="1"/>
          </p:nvPr>
        </p:nvSpPr>
        <p:spPr>
          <a:xfrm>
            <a:off x="3499249" y="1804838"/>
            <a:ext cx="8259397" cy="3782189"/>
          </a:xfrm>
        </p:spPr>
        <p:txBody>
          <a:bodyPr>
            <a:normAutofit fontScale="77500" lnSpcReduction="20000"/>
          </a:bodyPr>
          <a:lstStyle/>
          <a:p>
            <a:pPr marL="0" indent="0">
              <a:lnSpc>
                <a:spcPct val="120000"/>
              </a:lnSpc>
              <a:buNone/>
            </a:pPr>
            <a:r>
              <a:rPr lang="en-US" sz="3800" dirty="0"/>
              <a:t>Daughters And </a:t>
            </a:r>
            <a:r>
              <a:rPr lang="en-US" sz="3800" dirty="0" err="1"/>
              <a:t>MothErS</a:t>
            </a:r>
            <a:r>
              <a:rPr lang="en-US" sz="3800" dirty="0"/>
              <a:t> (DAMES) Trial shows controls who received 5 brochures over a year…</a:t>
            </a:r>
            <a:endParaRPr lang="en-US" sz="2667" dirty="0"/>
          </a:p>
          <a:p>
            <a:pPr>
              <a:lnSpc>
                <a:spcPct val="120000"/>
              </a:lnSpc>
            </a:pPr>
            <a:r>
              <a:rPr lang="en-US" sz="3200" dirty="0"/>
              <a:t>2 pound weight loss in mothers with breast cancer and 6 pound loss in their daughters</a:t>
            </a:r>
            <a:endParaRPr lang="en-US" sz="1300" dirty="0"/>
          </a:p>
          <a:p>
            <a:pPr>
              <a:lnSpc>
                <a:spcPct val="120000"/>
              </a:lnSpc>
            </a:pPr>
            <a:r>
              <a:rPr lang="en-US" sz="3200" dirty="0"/>
              <a:t>1 cm loss in waist circumference for both</a:t>
            </a:r>
            <a:endParaRPr lang="en-US" sz="1300" dirty="0"/>
          </a:p>
          <a:p>
            <a:pPr>
              <a:lnSpc>
                <a:spcPct val="120000"/>
              </a:lnSpc>
            </a:pPr>
            <a:r>
              <a:rPr lang="en-US" sz="3200" dirty="0"/>
              <a:t>Daughters increased their physical activity by 24.9 minutes per week.</a:t>
            </a:r>
          </a:p>
          <a:p>
            <a:pPr marL="0" indent="0">
              <a:lnSpc>
                <a:spcPct val="120000"/>
              </a:lnSpc>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057" y="1508231"/>
            <a:ext cx="2910417" cy="188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3457" y="5847243"/>
            <a:ext cx="3793731" cy="276999"/>
          </a:xfrm>
          <a:prstGeom prst="rect">
            <a:avLst/>
          </a:prstGeom>
          <a:solidFill>
            <a:schemeClr val="bg1"/>
          </a:solidFill>
        </p:spPr>
        <p:txBody>
          <a:bodyPr wrap="none" rtlCol="0">
            <a:spAutoFit/>
          </a:bodyPr>
          <a:lstStyle/>
          <a:p>
            <a:r>
              <a:rPr lang="en-US" sz="1200" dirty="0"/>
              <a:t>Demark-</a:t>
            </a:r>
            <a:r>
              <a:rPr lang="en-US" sz="1200" dirty="0" err="1"/>
              <a:t>Wahnefried</a:t>
            </a:r>
            <a:r>
              <a:rPr lang="en-US" sz="1200" dirty="0"/>
              <a:t> et al. Cancer 120:2522-34, 2014</a:t>
            </a:r>
          </a:p>
        </p:txBody>
      </p:sp>
      <p:sp>
        <p:nvSpPr>
          <p:cNvPr id="5" name="TextBox 4"/>
          <p:cNvSpPr txBox="1"/>
          <p:nvPr/>
        </p:nvSpPr>
        <p:spPr>
          <a:xfrm>
            <a:off x="1235994" y="3413391"/>
            <a:ext cx="1208985" cy="338554"/>
          </a:xfrm>
          <a:prstGeom prst="rect">
            <a:avLst/>
          </a:prstGeom>
          <a:noFill/>
        </p:spPr>
        <p:txBody>
          <a:bodyPr wrap="none" rtlCol="0">
            <a:spAutoFit/>
          </a:bodyPr>
          <a:lstStyle/>
          <a:p>
            <a:r>
              <a:rPr lang="en-US" sz="1600" dirty="0"/>
              <a:t>CA122143 </a:t>
            </a:r>
          </a:p>
        </p:txBody>
      </p:sp>
      <p:pic>
        <p:nvPicPr>
          <p:cNvPr id="6" name="Picture 5">
            <a:extLst>
              <a:ext uri="{FF2B5EF4-FFF2-40B4-BE49-F238E27FC236}">
                <a16:creationId xmlns:a16="http://schemas.microsoft.com/office/drawing/2014/main" id="{3CC05AEF-84D2-BB68-4E4F-C30272CD70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26957" y="4606006"/>
            <a:ext cx="1280160" cy="1520190"/>
          </a:xfrm>
          <a:prstGeom prst="rect">
            <a:avLst/>
          </a:prstGeom>
          <a:noFill/>
          <a:ln>
            <a:noFill/>
          </a:ln>
        </p:spPr>
      </p:pic>
    </p:spTree>
    <p:extLst>
      <p:ext uri="{BB962C8B-B14F-4D97-AF65-F5344CB8AC3E}">
        <p14:creationId xmlns:p14="http://schemas.microsoft.com/office/powerpoint/2010/main" val="1737131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10972800" cy="1143000"/>
          </a:xfrm>
        </p:spPr>
        <p:txBody>
          <a:bodyPr>
            <a:normAutofit/>
          </a:bodyPr>
          <a:lstStyle/>
          <a:p>
            <a:r>
              <a:rPr lang="en-US" sz="4267" dirty="0"/>
              <a:t>There are online resources </a:t>
            </a:r>
          </a:p>
        </p:txBody>
      </p:sp>
      <p:sp>
        <p:nvSpPr>
          <p:cNvPr id="3" name="TextBox 2"/>
          <p:cNvSpPr txBox="1"/>
          <p:nvPr/>
        </p:nvSpPr>
        <p:spPr>
          <a:xfrm>
            <a:off x="525058" y="5579843"/>
            <a:ext cx="3538148" cy="461665"/>
          </a:xfrm>
          <a:prstGeom prst="rect">
            <a:avLst/>
          </a:prstGeom>
          <a:noFill/>
        </p:spPr>
        <p:txBody>
          <a:bodyPr wrap="none" rtlCol="0">
            <a:spAutoFit/>
          </a:bodyPr>
          <a:lstStyle/>
          <a:p>
            <a:r>
              <a:rPr lang="en-US" altLang="en-US" sz="2400" dirty="0">
                <a:hlinkClick r:id="rId3"/>
              </a:rPr>
              <a:t>https://survivorshine.org</a:t>
            </a:r>
            <a:r>
              <a:rPr lang="en-US" altLang="en-US" sz="2400" dirty="0"/>
              <a:t> </a:t>
            </a:r>
            <a:endParaRPr lang="en-US" sz="2400" dirty="0"/>
          </a:p>
        </p:txBody>
      </p:sp>
      <p:pic>
        <p:nvPicPr>
          <p:cNvPr id="7" name="Picture 6">
            <a:extLst>
              <a:ext uri="{FF2B5EF4-FFF2-40B4-BE49-F238E27FC236}">
                <a16:creationId xmlns:a16="http://schemas.microsoft.com/office/drawing/2014/main" id="{E705BB28-A3F4-4292-AA53-21646AC70DE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7025" y="1743075"/>
            <a:ext cx="5751591"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DD26D0B-A6B6-E632-5FE3-36734C5584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65057" y="4606006"/>
            <a:ext cx="1280160" cy="1520190"/>
          </a:xfrm>
          <a:prstGeom prst="rect">
            <a:avLst/>
          </a:prstGeom>
          <a:noFill/>
          <a:ln>
            <a:noFill/>
          </a:ln>
        </p:spPr>
      </p:pic>
    </p:spTree>
    <p:extLst>
      <p:ext uri="{BB962C8B-B14F-4D97-AF65-F5344CB8AC3E}">
        <p14:creationId xmlns:p14="http://schemas.microsoft.com/office/powerpoint/2010/main" val="108543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1349D-9AC1-639A-A2CE-F950E3E4197F}"/>
              </a:ext>
            </a:extLst>
          </p:cNvPr>
          <p:cNvSpPr txBox="1">
            <a:spLocks/>
          </p:cNvSpPr>
          <p:nvPr/>
        </p:nvSpPr>
        <p:spPr>
          <a:xfrm>
            <a:off x="3819526" y="-57922"/>
            <a:ext cx="9036136" cy="1944710"/>
          </a:xfrm>
          <a:prstGeom prst="rect">
            <a:avLst/>
          </a:prstGeom>
          <a:solidFill>
            <a:schemeClr val="bg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rgbClr val="0088C1"/>
                </a:solidFill>
                <a:latin typeface="+mj-lt"/>
                <a:ea typeface="+mj-ea"/>
                <a:cs typeface="+mj-cs"/>
              </a:defRPr>
            </a:lvl1pPr>
          </a:lstStyle>
          <a:p>
            <a:r>
              <a:rPr lang="en-US" dirty="0">
                <a:solidFill>
                  <a:schemeClr val="accent1">
                    <a:lumMod val="75000"/>
                  </a:schemeClr>
                </a:solidFill>
              </a:rPr>
              <a:t>Internet-Based Lifestyle Intervention to Eradicate Obese Frailty in Prostate Cancer Survivors</a:t>
            </a:r>
            <a:endParaRPr lang="en-US" sz="8800" dirty="0">
              <a:solidFill>
                <a:schemeClr val="accent1">
                  <a:lumMod val="75000"/>
                </a:schemeClr>
              </a:solidFill>
            </a:endParaRPr>
          </a:p>
        </p:txBody>
      </p:sp>
      <p:pic>
        <p:nvPicPr>
          <p:cNvPr id="5" name="Picture 4" descr="A logo of a person riding a scooter&#10;&#10;Description automatically generated">
            <a:extLst>
              <a:ext uri="{FF2B5EF4-FFF2-40B4-BE49-F238E27FC236}">
                <a16:creationId xmlns:a16="http://schemas.microsoft.com/office/drawing/2014/main" id="{36D4E786-ECC9-0D43-6E83-326D32108DBF}"/>
              </a:ext>
            </a:extLst>
          </p:cNvPr>
          <p:cNvPicPr>
            <a:picLocks noChangeAspect="1"/>
          </p:cNvPicPr>
          <p:nvPr/>
        </p:nvPicPr>
        <p:blipFill>
          <a:blip r:embed="rId3"/>
          <a:stretch>
            <a:fillRect/>
          </a:stretch>
        </p:blipFill>
        <p:spPr>
          <a:xfrm>
            <a:off x="192130" y="228600"/>
            <a:ext cx="3389270" cy="1486694"/>
          </a:xfrm>
          <a:prstGeom prst="rect">
            <a:avLst/>
          </a:prstGeom>
        </p:spPr>
      </p:pic>
      <p:graphicFrame>
        <p:nvGraphicFramePr>
          <p:cNvPr id="24" name="Content Placeholder 2">
            <a:extLst>
              <a:ext uri="{FF2B5EF4-FFF2-40B4-BE49-F238E27FC236}">
                <a16:creationId xmlns:a16="http://schemas.microsoft.com/office/drawing/2014/main" id="{4860BD5B-C02F-AB14-7D27-715E606BFB16}"/>
              </a:ext>
            </a:extLst>
          </p:cNvPr>
          <p:cNvGraphicFramePr>
            <a:graphicFrameLocks noGrp="1"/>
          </p:cNvGraphicFramePr>
          <p:nvPr>
            <p:ph idx="1"/>
            <p:extLst>
              <p:ext uri="{D42A27DB-BD31-4B8C-83A1-F6EECF244321}">
                <p14:modId xmlns:p14="http://schemas.microsoft.com/office/powerpoint/2010/main" val="190790997"/>
              </p:ext>
            </p:extLst>
          </p:nvPr>
        </p:nvGraphicFramePr>
        <p:xfrm>
          <a:off x="571500" y="1451800"/>
          <a:ext cx="5334000" cy="472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591FDCA0-4236-9FE0-4F53-6B698FBFC0E7}"/>
              </a:ext>
            </a:extLst>
          </p:cNvPr>
          <p:cNvPicPr>
            <a:picLocks noChangeAspect="1"/>
          </p:cNvPicPr>
          <p:nvPr/>
        </p:nvPicPr>
        <p:blipFill>
          <a:blip r:embed="rId9"/>
          <a:stretch>
            <a:fillRect/>
          </a:stretch>
        </p:blipFill>
        <p:spPr>
          <a:xfrm>
            <a:off x="7439396" y="3772271"/>
            <a:ext cx="1771279" cy="1771279"/>
          </a:xfrm>
          <a:prstGeom prst="rect">
            <a:avLst/>
          </a:prstGeom>
        </p:spPr>
      </p:pic>
      <p:sp>
        <p:nvSpPr>
          <p:cNvPr id="7" name="TextBox 6">
            <a:extLst>
              <a:ext uri="{FF2B5EF4-FFF2-40B4-BE49-F238E27FC236}">
                <a16:creationId xmlns:a16="http://schemas.microsoft.com/office/drawing/2014/main" id="{59126512-2E2A-44F4-DCD6-7353954247C8}"/>
              </a:ext>
            </a:extLst>
          </p:cNvPr>
          <p:cNvSpPr txBox="1"/>
          <p:nvPr/>
        </p:nvSpPr>
        <p:spPr>
          <a:xfrm>
            <a:off x="6172200" y="1879675"/>
            <a:ext cx="5910401" cy="1200329"/>
          </a:xfrm>
          <a:prstGeom prst="rect">
            <a:avLst/>
          </a:prstGeom>
          <a:noFill/>
        </p:spPr>
        <p:txBody>
          <a:bodyPr wrap="none" rtlCol="0">
            <a:spAutoFit/>
          </a:bodyPr>
          <a:lstStyle/>
          <a:p>
            <a:r>
              <a:rPr lang="en-US" sz="2400" dirty="0">
                <a:solidFill>
                  <a:schemeClr val="accent2"/>
                </a:solidFill>
                <a:effectLst/>
              </a:rPr>
              <a:t>NCT06011499</a:t>
            </a:r>
            <a:endParaRPr lang="en-US" sz="2400" dirty="0">
              <a:solidFill>
                <a:schemeClr val="accent2"/>
              </a:solidFill>
            </a:endParaRPr>
          </a:p>
          <a:p>
            <a:r>
              <a:rPr lang="en-US" sz="2400" dirty="0">
                <a:solidFill>
                  <a:schemeClr val="accent2"/>
                </a:solidFill>
              </a:rPr>
              <a:t>National Cancer Institute: </a:t>
            </a:r>
            <a:r>
              <a:rPr lang="en-US" sz="2400" dirty="0">
                <a:solidFill>
                  <a:schemeClr val="accent2"/>
                </a:solidFill>
                <a:effectLst/>
              </a:rPr>
              <a:t>R01 CA275055</a:t>
            </a:r>
          </a:p>
          <a:p>
            <a:endParaRPr lang="en-US" sz="2400" dirty="0"/>
          </a:p>
        </p:txBody>
      </p:sp>
      <p:pic>
        <p:nvPicPr>
          <p:cNvPr id="3" name="Picture 2">
            <a:extLst>
              <a:ext uri="{FF2B5EF4-FFF2-40B4-BE49-F238E27FC236}">
                <a16:creationId xmlns:a16="http://schemas.microsoft.com/office/drawing/2014/main" id="{F1A8DFFC-FE9E-21A2-BDE0-C9A803E7B82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spTree>
    <p:extLst>
      <p:ext uri="{BB962C8B-B14F-4D97-AF65-F5344CB8AC3E}">
        <p14:creationId xmlns:p14="http://schemas.microsoft.com/office/powerpoint/2010/main" val="745246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CB15-5F8A-7441-9279-82AC8232DD88}"/>
              </a:ext>
            </a:extLst>
          </p:cNvPr>
          <p:cNvSpPr>
            <a:spLocks noGrp="1"/>
          </p:cNvSpPr>
          <p:nvPr>
            <p:ph type="title"/>
          </p:nvPr>
        </p:nvSpPr>
        <p:spPr/>
        <p:txBody>
          <a:bodyPr/>
          <a:lstStyle/>
          <a:p>
            <a:pPr algn="ctr"/>
            <a:r>
              <a:rPr lang="en-US"/>
              <a:t>Disclosures</a:t>
            </a:r>
          </a:p>
        </p:txBody>
      </p:sp>
      <p:graphicFrame>
        <p:nvGraphicFramePr>
          <p:cNvPr id="4" name="Table 3">
            <a:extLst>
              <a:ext uri="{FF2B5EF4-FFF2-40B4-BE49-F238E27FC236}">
                <a16:creationId xmlns:a16="http://schemas.microsoft.com/office/drawing/2014/main" id="{0ADF2518-ABEF-4D32-8F31-A4BFAB59543F}"/>
              </a:ext>
            </a:extLst>
          </p:cNvPr>
          <p:cNvGraphicFramePr>
            <a:graphicFrameLocks noGrp="1"/>
          </p:cNvGraphicFramePr>
          <p:nvPr>
            <p:extLst>
              <p:ext uri="{D42A27DB-BD31-4B8C-83A1-F6EECF244321}">
                <p14:modId xmlns:p14="http://schemas.microsoft.com/office/powerpoint/2010/main" val="2128164548"/>
              </p:ext>
            </p:extLst>
          </p:nvPr>
        </p:nvGraphicFramePr>
        <p:xfrm>
          <a:off x="1268089" y="2131158"/>
          <a:ext cx="9622650" cy="1275084"/>
        </p:xfrm>
        <a:graphic>
          <a:graphicData uri="http://schemas.openxmlformats.org/drawingml/2006/table">
            <a:tbl>
              <a:tblPr/>
              <a:tblGrid>
                <a:gridCol w="4534287">
                  <a:extLst>
                    <a:ext uri="{9D8B030D-6E8A-4147-A177-3AD203B41FA5}">
                      <a16:colId xmlns:a16="http://schemas.microsoft.com/office/drawing/2014/main" val="2997937964"/>
                    </a:ext>
                  </a:extLst>
                </a:gridCol>
                <a:gridCol w="5088363">
                  <a:extLst>
                    <a:ext uri="{9D8B030D-6E8A-4147-A177-3AD203B41FA5}">
                      <a16:colId xmlns:a16="http://schemas.microsoft.com/office/drawing/2014/main" val="3461633799"/>
                    </a:ext>
                  </a:extLst>
                </a:gridCol>
              </a:tblGrid>
              <a:tr h="625371">
                <a:tc>
                  <a:txBody>
                    <a:bodyPr/>
                    <a:lstStyle/>
                    <a:p>
                      <a:pPr marL="0" marR="0" lvl="0" indent="0" algn="ctr" rtl="0" eaLnBrk="0" fontAlgn="base" latinLnBrk="0" hangingPunct="0">
                        <a:lnSpc>
                          <a:spcPct val="100000"/>
                        </a:lnSpc>
                        <a:spcBef>
                          <a:spcPts val="2000"/>
                        </a:spcBef>
                        <a:spcAft>
                          <a:spcPct val="0"/>
                        </a:spcAft>
                        <a:buClrTx/>
                        <a:buSzTx/>
                        <a:buFont typeface="Wingdings 2" pitchFamily="18" charset="2"/>
                        <a:buNone/>
                      </a:pPr>
                      <a:r>
                        <a:rPr kumimoji="0" lang="en-US" sz="1800" b="1" i="0" u="none" strike="noStrike" cap="none" normalizeH="0" baseline="0" dirty="0">
                          <a:ln>
                            <a:noFill/>
                          </a:ln>
                          <a:solidFill>
                            <a:schemeClr val="tx1"/>
                          </a:solidFill>
                          <a:effectLst/>
                          <a:latin typeface="Arial"/>
                          <a:ea typeface="ＭＳ Ｐゴシック"/>
                          <a:cs typeface="Arial"/>
                        </a:rPr>
                        <a:t>AFFILIATION/FINANCIAL INTERESTS</a:t>
                      </a:r>
                      <a:r>
                        <a:rPr lang="en-US" sz="1800" b="1" i="0" u="none" strike="noStrike" cap="none" normalizeH="0" baseline="0" dirty="0">
                          <a:ln>
                            <a:noFill/>
                          </a:ln>
                          <a:solidFill>
                            <a:schemeClr val="tx1"/>
                          </a:solidFill>
                          <a:effectLst/>
                          <a:latin typeface="Arial"/>
                          <a:ea typeface="ＭＳ Ｐゴシック"/>
                          <a:cs typeface="Arial"/>
                        </a:rPr>
                        <a:t> </a:t>
                      </a:r>
                      <a:endParaRPr kumimoji="0" lang="en-US" sz="1800" b="1" i="0" u="none" strike="noStrike" cap="none" normalizeH="0" baseline="0" dirty="0">
                        <a:ln>
                          <a:noFill/>
                        </a:ln>
                        <a:solidFill>
                          <a:schemeClr val="tx1"/>
                        </a:solidFill>
                        <a:effectLst/>
                        <a:latin typeface="Arial" pitchFamily="34" charset="0"/>
                        <a:ea typeface="ＭＳ Ｐゴシック" charset="-128"/>
                        <a:cs typeface="Arial" pitchFamily="34" charset="0"/>
                      </a:endParaRPr>
                    </a:p>
                    <a:p>
                      <a:pPr marL="0" marR="0" lvl="0" indent="0" algn="ctr" rtl="0" eaLnBrk="0" fontAlgn="base" latinLnBrk="0" hangingPunct="0">
                        <a:lnSpc>
                          <a:spcPct val="100000"/>
                        </a:lnSpc>
                        <a:spcBef>
                          <a:spcPts val="0"/>
                        </a:spcBef>
                        <a:spcAft>
                          <a:spcPct val="0"/>
                        </a:spcAft>
                        <a:buClrTx/>
                        <a:buSzTx/>
                        <a:buFont typeface="Wingdings 2" pitchFamily="18" charset="2"/>
                        <a:buNone/>
                      </a:pPr>
                      <a:endParaRPr kumimoji="0" lang="en-US" sz="1800" b="1" i="0" u="none" strike="noStrike" cap="none" normalizeH="0" baseline="0" dirty="0">
                        <a:ln>
                          <a:noFill/>
                        </a:ln>
                        <a:solidFill>
                          <a:schemeClr val="tx2"/>
                        </a:solidFill>
                        <a:effectLst/>
                        <a:latin typeface="Arial"/>
                        <a:ea typeface="ＭＳ Ｐゴシック"/>
                        <a:cs typeface="Arial"/>
                      </a:endParaRPr>
                    </a:p>
                  </a:txBody>
                  <a:tcPr marL="80435" marR="80435" marT="44451" marB="444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2000"/>
                        </a:spcBef>
                        <a:spcAft>
                          <a:spcPct val="0"/>
                        </a:spcAft>
                        <a:buClrTx/>
                        <a:buSzTx/>
                        <a:buFont typeface="Wingdings 2" pitchFamily="18" charset="2"/>
                        <a:buNone/>
                        <a:tabLst/>
                      </a:pPr>
                      <a:r>
                        <a:rPr kumimoji="0" lang="en-US" sz="1800" b="1" i="0" u="none" strike="noStrike" cap="none" normalizeH="0" baseline="0">
                          <a:ln>
                            <a:noFill/>
                          </a:ln>
                          <a:solidFill>
                            <a:schemeClr val="tx1"/>
                          </a:solidFill>
                          <a:effectLst/>
                          <a:latin typeface="Arial"/>
                          <a:ea typeface="ＭＳ Ｐゴシック"/>
                          <a:cs typeface="Arial"/>
                        </a:rPr>
                        <a:t>ENTITIES</a:t>
                      </a:r>
                    </a:p>
                  </a:txBody>
                  <a:tcPr marL="80435" marR="80435" marT="44451" marB="444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81430749"/>
                  </a:ext>
                </a:extLst>
              </a:tr>
              <a:tr h="438953">
                <a:tc>
                  <a:txBody>
                    <a:bodyPr/>
                    <a:lstStyle/>
                    <a:p>
                      <a:pPr marL="0" marR="0" lvl="0" indent="0" algn="l" rtl="0" eaLnBrk="0" fontAlgn="base" latinLnBrk="0" hangingPunct="0">
                        <a:lnSpc>
                          <a:spcPct val="100000"/>
                        </a:lnSpc>
                        <a:spcBef>
                          <a:spcPts val="2000"/>
                        </a:spcBef>
                        <a:spcAft>
                          <a:spcPct val="0"/>
                        </a:spcAft>
                        <a:buClrTx/>
                        <a:buSzTx/>
                        <a:buFont typeface="Wingdings 2" pitchFamily="18" charset="2"/>
                        <a:buNone/>
                      </a:pPr>
                      <a:r>
                        <a:rPr kumimoji="0" lang="en-US" sz="1800" b="0" i="0" u="none" strike="noStrike" cap="none" normalizeH="0" baseline="0">
                          <a:ln>
                            <a:noFill/>
                          </a:ln>
                          <a:solidFill>
                            <a:schemeClr val="tx1"/>
                          </a:solidFill>
                          <a:effectLst/>
                          <a:latin typeface="Arial"/>
                          <a:ea typeface="ＭＳ Ｐゴシック"/>
                          <a:cs typeface="Arial"/>
                        </a:rPr>
                        <a:t>Grants/Research Support</a:t>
                      </a:r>
                      <a:r>
                        <a:rPr lang="en-US" sz="1800" b="0" i="0" u="none" strike="noStrike" cap="none" normalizeH="0" baseline="0">
                          <a:ln>
                            <a:noFill/>
                          </a:ln>
                          <a:solidFill>
                            <a:schemeClr val="tx1"/>
                          </a:solidFill>
                          <a:effectLst/>
                          <a:latin typeface="Arial"/>
                          <a:ea typeface="ＭＳ Ｐゴシック"/>
                          <a:cs typeface="Arial"/>
                        </a:rPr>
                        <a:t> </a:t>
                      </a:r>
                      <a:endParaRPr kumimoji="0" lang="en-US" sz="1800" b="0" i="0" u="none" strike="noStrike" cap="none" normalizeH="0" baseline="0">
                        <a:ln>
                          <a:noFill/>
                        </a:ln>
                        <a:solidFill>
                          <a:schemeClr val="tx1"/>
                        </a:solidFill>
                        <a:effectLst/>
                        <a:latin typeface="Arial" pitchFamily="34" charset="0"/>
                        <a:ea typeface="ＭＳ Ｐゴシック" charset="-128"/>
                        <a:cs typeface="Arial" pitchFamily="34" charset="0"/>
                      </a:endParaRPr>
                    </a:p>
                  </a:txBody>
                  <a:tcPr marL="80435" marR="80435" marT="44451" marB="4445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rtl="0" eaLnBrk="0" fontAlgn="base" latinLnBrk="0" hangingPunct="0">
                        <a:lnSpc>
                          <a:spcPct val="100000"/>
                        </a:lnSpc>
                        <a:spcBef>
                          <a:spcPts val="2000"/>
                        </a:spcBef>
                        <a:spcAft>
                          <a:spcPct val="0"/>
                        </a:spcAft>
                        <a:buClrTx/>
                        <a:buSzTx/>
                        <a:buFont typeface="Wingdings 2" pitchFamily="18" charset="2"/>
                        <a:buNone/>
                      </a:pPr>
                      <a:r>
                        <a:rPr lang="en-US" sz="1800" kern="1200" dirty="0">
                          <a:solidFill>
                            <a:schemeClr val="tx1"/>
                          </a:solidFill>
                          <a:latin typeface="Arial"/>
                          <a:ea typeface="+mn-ea"/>
                          <a:cs typeface="Arial"/>
                        </a:rPr>
                        <a:t>American Cancer Society                                     National Cancer Institute  </a:t>
                      </a:r>
                      <a:endParaRPr kumimoji="0" lang="en-US" sz="1800" b="0"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80435" marR="80435" marT="44451" marB="4445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08353008"/>
                  </a:ext>
                </a:extLst>
              </a:tr>
            </a:tbl>
          </a:graphicData>
        </a:graphic>
      </p:graphicFrame>
      <p:pic>
        <p:nvPicPr>
          <p:cNvPr id="3" name="Picture 2">
            <a:extLst>
              <a:ext uri="{FF2B5EF4-FFF2-40B4-BE49-F238E27FC236}">
                <a16:creationId xmlns:a16="http://schemas.microsoft.com/office/drawing/2014/main" id="{18877C22-837D-F71F-0501-57155D93B0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spTree>
    <p:extLst>
      <p:ext uri="{BB962C8B-B14F-4D97-AF65-F5344CB8AC3E}">
        <p14:creationId xmlns:p14="http://schemas.microsoft.com/office/powerpoint/2010/main" val="2048804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ChangeArrowheads="1"/>
          </p:cNvSpPr>
          <p:nvPr/>
        </p:nvSpPr>
        <p:spPr bwMode="auto">
          <a:xfrm>
            <a:off x="7521577" y="2095502"/>
            <a:ext cx="3167063"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1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500">
                <a:solidFill>
                  <a:schemeClr val="tx1"/>
                </a:solidFill>
                <a:latin typeface="Times New Roman" panose="02020603050405020304" pitchFamily="18" charset="0"/>
              </a:defRPr>
            </a:lvl4pPr>
            <a:lvl5pPr marL="2057400" indent="-228600">
              <a:spcBef>
                <a:spcPct val="20000"/>
              </a:spcBef>
              <a:buChar char="»"/>
              <a:defRPr sz="1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500">
                <a:solidFill>
                  <a:schemeClr val="tx1"/>
                </a:solidFill>
                <a:latin typeface="Times New Roman" panose="02020603050405020304" pitchFamily="18" charset="0"/>
              </a:defRPr>
            </a:lvl9pPr>
          </a:lstStyle>
          <a:p>
            <a:pPr eaLnBrk="1" hangingPunct="1">
              <a:buFontTx/>
              <a:buNone/>
            </a:pPr>
            <a:endParaRPr lang="en-US" altLang="en-US" sz="1500" dirty="0">
              <a:latin typeface="Arial" panose="020B0604020202020204" pitchFamily="34" charset="0"/>
              <a:cs typeface="Times New Roman" panose="02020603050405020304" pitchFamily="18" charset="0"/>
            </a:endParaRPr>
          </a:p>
          <a:p>
            <a:pPr eaLnBrk="1" hangingPunct="1">
              <a:buFontTx/>
              <a:buNone/>
            </a:pPr>
            <a:endParaRPr lang="en-US" altLang="en-US" sz="1500" dirty="0">
              <a:latin typeface="Arial" panose="020B0604020202020204" pitchFamily="34" charset="0"/>
              <a:cs typeface="Times New Roman" panose="02020603050405020304" pitchFamily="18" charset="0"/>
            </a:endParaRPr>
          </a:p>
          <a:p>
            <a:pPr eaLnBrk="1" hangingPunct="1">
              <a:buFontTx/>
              <a:buNone/>
            </a:pPr>
            <a:endParaRPr lang="en-US" altLang="en-US" sz="1500" dirty="0">
              <a:latin typeface="Arial" panose="020B0604020202020204" pitchFamily="34" charset="0"/>
              <a:cs typeface="Times New Roman" panose="02020603050405020304" pitchFamily="18" charset="0"/>
            </a:endParaRPr>
          </a:p>
          <a:p>
            <a:pPr eaLnBrk="1" hangingPunct="1">
              <a:buFontTx/>
              <a:buNone/>
            </a:pPr>
            <a:endParaRPr lang="en-US" altLang="en-US" sz="1500" dirty="0">
              <a:latin typeface="Arial" panose="020B0604020202020204" pitchFamily="34" charset="0"/>
              <a:cs typeface="Times New Roman" panose="02020603050405020304" pitchFamily="18" charset="0"/>
            </a:endParaRPr>
          </a:p>
        </p:txBody>
      </p:sp>
      <p:sp>
        <p:nvSpPr>
          <p:cNvPr id="29704" name="Rectangle 8"/>
          <p:cNvSpPr>
            <a:spLocks noChangeArrowheads="1"/>
          </p:cNvSpPr>
          <p:nvPr/>
        </p:nvSpPr>
        <p:spPr bwMode="auto">
          <a:xfrm>
            <a:off x="8318502" y="4768850"/>
            <a:ext cx="14589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1400" dirty="0">
                <a:solidFill>
                  <a:schemeClr val="bg1"/>
                </a:solidFill>
                <a:latin typeface="Arial" panose="020B0604020202020204" pitchFamily="34" charset="0"/>
              </a:rPr>
              <a:t>R21 CA161263 </a:t>
            </a:r>
          </a:p>
          <a:p>
            <a:pPr eaLnBrk="1" hangingPunct="1"/>
            <a:r>
              <a:rPr lang="en-US" altLang="en-US" sz="1400" dirty="0">
                <a:solidFill>
                  <a:schemeClr val="bg1"/>
                </a:solidFill>
                <a:latin typeface="Arial" panose="020B0604020202020204" pitchFamily="34" charset="0"/>
              </a:rPr>
              <a:t>R21 CA178359 </a:t>
            </a:r>
            <a:endParaRPr lang="en-US" altLang="en-US" sz="1400" dirty="0">
              <a:solidFill>
                <a:schemeClr val="bg1"/>
              </a:solidFill>
            </a:endParaRPr>
          </a:p>
        </p:txBody>
      </p:sp>
      <p:grpSp>
        <p:nvGrpSpPr>
          <p:cNvPr id="3" name="Group 2">
            <a:extLst>
              <a:ext uri="{FF2B5EF4-FFF2-40B4-BE49-F238E27FC236}">
                <a16:creationId xmlns:a16="http://schemas.microsoft.com/office/drawing/2014/main" id="{E2D541AD-B270-9AA4-379E-CF0F2D67A52B}"/>
              </a:ext>
            </a:extLst>
          </p:cNvPr>
          <p:cNvGrpSpPr/>
          <p:nvPr/>
        </p:nvGrpSpPr>
        <p:grpSpPr>
          <a:xfrm>
            <a:off x="2696860" y="1361901"/>
            <a:ext cx="4213014" cy="2667174"/>
            <a:chOff x="6847053" y="274310"/>
            <a:chExt cx="3560173" cy="1543899"/>
          </a:xfrm>
        </p:grpSpPr>
        <p:sp>
          <p:nvSpPr>
            <p:cNvPr id="4" name="Flowchart: Punched Tape 3">
              <a:extLst>
                <a:ext uri="{FF2B5EF4-FFF2-40B4-BE49-F238E27FC236}">
                  <a16:creationId xmlns:a16="http://schemas.microsoft.com/office/drawing/2014/main" id="{8937626F-EBBE-A4F6-F26B-289D486049B8}"/>
                </a:ext>
              </a:extLst>
            </p:cNvPr>
            <p:cNvSpPr/>
            <p:nvPr/>
          </p:nvSpPr>
          <p:spPr>
            <a:xfrm rot="21041582">
              <a:off x="6857288" y="274310"/>
              <a:ext cx="3517986" cy="1543899"/>
            </a:xfrm>
            <a:prstGeom prst="flowChartPunchedTap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30710A9-E85A-E372-A068-862B70872373}"/>
                </a:ext>
              </a:extLst>
            </p:cNvPr>
            <p:cNvSpPr txBox="1"/>
            <p:nvPr/>
          </p:nvSpPr>
          <p:spPr>
            <a:xfrm rot="20838808">
              <a:off x="6847053" y="376076"/>
              <a:ext cx="3560173" cy="1193652"/>
            </a:xfrm>
            <a:prstGeom prst="rect">
              <a:avLst/>
            </a:prstGeom>
            <a:noFill/>
          </p:spPr>
          <p:txBody>
            <a:bodyPr wrap="none" rtlCol="0">
              <a:spAutoFit/>
            </a:bodyPr>
            <a:lstStyle/>
            <a:p>
              <a:endParaRPr lang="en-US" sz="3200" dirty="0">
                <a:latin typeface="Cavolini" panose="03000502040302020204" pitchFamily="66" charset="0"/>
                <a:cs typeface="Cavolini" panose="03000502040302020204" pitchFamily="66" charset="0"/>
              </a:endParaRPr>
            </a:p>
            <a:p>
              <a:r>
                <a:rPr lang="en-US" sz="3200" dirty="0">
                  <a:latin typeface="Cavolini" panose="03000502040302020204" pitchFamily="66" charset="0"/>
                  <a:cs typeface="Cavolini" panose="03000502040302020204" pitchFamily="66" charset="0"/>
                </a:rPr>
                <a:t>Thanks for </a:t>
              </a:r>
            </a:p>
            <a:p>
              <a:r>
                <a:rPr lang="en-US" sz="3200" dirty="0">
                  <a:latin typeface="Cavolini" panose="03000502040302020204" pitchFamily="66" charset="0"/>
                  <a:cs typeface="Cavolini" panose="03000502040302020204" pitchFamily="66" charset="0"/>
                </a:rPr>
                <a:t>Your Attention </a:t>
              </a:r>
            </a:p>
            <a:p>
              <a:r>
                <a:rPr lang="en-US" sz="3200" dirty="0">
                  <a:latin typeface="Cavolini" panose="03000502040302020204" pitchFamily="66" charset="0"/>
                  <a:cs typeface="Cavolini" panose="03000502040302020204" pitchFamily="66" charset="0"/>
                </a:rPr>
                <a:t>– Any questions? </a:t>
              </a:r>
            </a:p>
          </p:txBody>
        </p:sp>
      </p:grpSp>
      <p:pic>
        <p:nvPicPr>
          <p:cNvPr id="8" name="Picture 7">
            <a:extLst>
              <a:ext uri="{FF2B5EF4-FFF2-40B4-BE49-F238E27FC236}">
                <a16:creationId xmlns:a16="http://schemas.microsoft.com/office/drawing/2014/main" id="{A74C2D02-756B-EBB4-D73C-A426DBE0B7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spTree>
    <p:extLst>
      <p:ext uri="{BB962C8B-B14F-4D97-AF65-F5344CB8AC3E}">
        <p14:creationId xmlns:p14="http://schemas.microsoft.com/office/powerpoint/2010/main" val="1914884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4A6D3D8-1201-8ECE-3268-751B6F3F5900}"/>
              </a:ext>
            </a:extLst>
          </p:cNvPr>
          <p:cNvSpPr txBox="1"/>
          <p:nvPr/>
        </p:nvSpPr>
        <p:spPr>
          <a:xfrm>
            <a:off x="449262" y="5494377"/>
            <a:ext cx="7860548" cy="553998"/>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ource Sans Pro" panose="020B0503030403020204" pitchFamily="34" charset="77"/>
              </a:rPr>
              <a:t>Excludes basal cell and squamous cell skin cancers and in situ carcinoma except urinary bladder.</a:t>
            </a:r>
          </a:p>
          <a:p>
            <a:pPr marL="0" marR="0" lvl="0" indent="0" defTabSz="4572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Source Sans Pro" panose="020B0503030403020204" pitchFamily="34" charset="77"/>
              </a:rPr>
              <a:t>Source: Cancer Facts &amp; Figures 2025.</a:t>
            </a:r>
          </a:p>
          <a:p>
            <a:pPr marL="0" marR="0" lvl="0" indent="0" defTabSz="4572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Source Sans Pro" panose="020B0503030403020204" pitchFamily="34" charset="77"/>
              </a:rPr>
              <a:t>©2025, American Cancer Society, Inc., Surveillance and Health Equity Science</a:t>
            </a:r>
            <a:endParaRPr kumimoji="0" lang="en-US" sz="1000" b="0" i="0" u="none" strike="noStrike" kern="1200" cap="none" spc="0" normalizeH="0" baseline="0" noProof="0" dirty="0">
              <a:ln>
                <a:noFill/>
              </a:ln>
              <a:solidFill>
                <a:prstClr val="black"/>
              </a:solidFill>
              <a:effectLst/>
              <a:uLnTx/>
              <a:uFillTx/>
              <a:latin typeface="Source Sans Pro" panose="020B0503030403020204" pitchFamily="34" charset="77"/>
            </a:endParaRPr>
          </a:p>
        </p:txBody>
      </p:sp>
      <p:sp>
        <p:nvSpPr>
          <p:cNvPr id="29" name="Title 3">
            <a:extLst>
              <a:ext uri="{FF2B5EF4-FFF2-40B4-BE49-F238E27FC236}">
                <a16:creationId xmlns:a16="http://schemas.microsoft.com/office/drawing/2014/main" id="{3932A6DE-C03D-ECA6-45E7-CCFACD30AA8D}"/>
              </a:ext>
            </a:extLst>
          </p:cNvPr>
          <p:cNvSpPr>
            <a:spLocks noGrp="1"/>
          </p:cNvSpPr>
          <p:nvPr>
            <p:ph type="title"/>
          </p:nvPr>
        </p:nvSpPr>
        <p:spPr>
          <a:xfrm>
            <a:off x="449262" y="520534"/>
            <a:ext cx="10656888" cy="517946"/>
          </a:xfrm>
        </p:spPr>
        <p:txBody>
          <a:bodyPr/>
          <a:lstStyle/>
          <a:p>
            <a:r>
              <a:rPr lang="en-US" b="1" dirty="0"/>
              <a:t>Estimated number of new cancer cases in the US in 2025</a:t>
            </a:r>
          </a:p>
        </p:txBody>
      </p:sp>
      <p:pic>
        <p:nvPicPr>
          <p:cNvPr id="7" name="Picture 6">
            <a:extLst>
              <a:ext uri="{FF2B5EF4-FFF2-40B4-BE49-F238E27FC236}">
                <a16:creationId xmlns:a16="http://schemas.microsoft.com/office/drawing/2014/main" id="{4F15C1BC-487E-2A93-26A8-26EAC4852D29}"/>
              </a:ext>
            </a:extLst>
          </p:cNvPr>
          <p:cNvPicPr>
            <a:picLocks noChangeAspect="1"/>
          </p:cNvPicPr>
          <p:nvPr/>
        </p:nvPicPr>
        <p:blipFill>
          <a:blip r:embed="rId3"/>
          <a:srcRect l="6737" b="51218"/>
          <a:stretch/>
        </p:blipFill>
        <p:spPr>
          <a:xfrm>
            <a:off x="481012" y="1725176"/>
            <a:ext cx="11229975" cy="3053199"/>
          </a:xfrm>
          <a:prstGeom prst="rect">
            <a:avLst/>
          </a:prstGeom>
        </p:spPr>
      </p:pic>
      <p:pic>
        <p:nvPicPr>
          <p:cNvPr id="2" name="Picture 1">
            <a:extLst>
              <a:ext uri="{FF2B5EF4-FFF2-40B4-BE49-F238E27FC236}">
                <a16:creationId xmlns:a16="http://schemas.microsoft.com/office/drawing/2014/main" id="{0FB95EBD-3511-8C37-478F-B25B5B2CA7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spTree>
    <p:extLst>
      <p:ext uri="{BB962C8B-B14F-4D97-AF65-F5344CB8AC3E}">
        <p14:creationId xmlns:p14="http://schemas.microsoft.com/office/powerpoint/2010/main" val="253509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C4A6D3D8-1201-8ECE-3268-751B6F3F5900}"/>
              </a:ext>
            </a:extLst>
          </p:cNvPr>
          <p:cNvSpPr txBox="1"/>
          <p:nvPr/>
        </p:nvSpPr>
        <p:spPr>
          <a:xfrm>
            <a:off x="449262" y="5560184"/>
            <a:ext cx="7860548" cy="861774"/>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Source Sans Pro" panose="020B0503030403020204" pitchFamily="34" charset="77"/>
              </a:rPr>
              <a:t>Survival is</a:t>
            </a:r>
            <a:r>
              <a:rPr kumimoji="0" lang="en-US" sz="1000" b="0" i="0" u="none" strike="noStrike" kern="1200" cap="none" spc="0" normalizeH="0" baseline="0" noProof="0" dirty="0">
                <a:ln>
                  <a:noFill/>
                </a:ln>
                <a:solidFill>
                  <a:prstClr val="black"/>
                </a:solidFill>
                <a:effectLst/>
                <a:uLnTx/>
                <a:uFillTx/>
                <a:latin typeface="Source Sans Pro" panose="020B0503030403020204" pitchFamily="34" charset="77"/>
              </a:rPr>
              <a:t> age adjusted for normal life expectancy and are based on cases diagnosed in the Surveillance, Epidemiology, and End Results (SEER) 9 areas for 1975-1977 and 1995-1997 and in the SEER 22 areas for 2014-2020; cases followed through 2021. </a:t>
            </a:r>
          </a:p>
          <a:p>
            <a:pPr marL="0" marR="0" lvl="0" indent="0" defTabSz="457200" rtl="0" eaLnBrk="1" fontAlgn="auto" latinLnBrk="0" hangingPunct="1">
              <a:lnSpc>
                <a:spcPct val="100000"/>
              </a:lnSpc>
              <a:spcBef>
                <a:spcPts val="0"/>
              </a:spcBef>
              <a:spcAft>
                <a:spcPts val="0"/>
              </a:spcAft>
              <a:buClrTx/>
              <a:buSzTx/>
              <a:buFontTx/>
              <a:buNone/>
              <a:tabLst/>
              <a:defRPr/>
            </a:pPr>
            <a:r>
              <a:rPr lang="en-US" sz="1000" dirty="0">
                <a:solidFill>
                  <a:prstClr val="black"/>
                </a:solidFill>
                <a:latin typeface="Source Sans Pro" panose="020B0503030403020204" pitchFamily="34" charset="77"/>
              </a:rPr>
              <a:t>Data source: Surveillance, Epidemiology, and End Results program, National Cancer Institute, 2025.</a:t>
            </a:r>
          </a:p>
          <a:p>
            <a:pPr>
              <a:defRPr/>
            </a:pPr>
            <a:r>
              <a:rPr lang="en-US" sz="1000" dirty="0">
                <a:solidFill>
                  <a:prstClr val="black"/>
                </a:solidFill>
                <a:latin typeface="Source Sans Pro" panose="020B0503030403020204" pitchFamily="34" charset="77"/>
              </a:rPr>
              <a:t>©2025, American Cancer Society, Inc., Surveillance and Health Equity Science</a:t>
            </a:r>
            <a:endParaRPr kumimoji="0" lang="en-US" sz="1000" b="0" i="0" u="none" strike="noStrike" kern="1200" cap="none" spc="0" normalizeH="0" baseline="0" noProof="0" dirty="0">
              <a:ln>
                <a:noFill/>
              </a:ln>
              <a:solidFill>
                <a:prstClr val="black"/>
              </a:solidFill>
              <a:effectLst/>
              <a:uLnTx/>
              <a:uFillTx/>
              <a:latin typeface="Source Sans Pro" panose="020B0503030403020204" pitchFamily="34" charset="77"/>
            </a:endParaRPr>
          </a:p>
          <a:p>
            <a:pPr marL="0" marR="0" lvl="0" indent="0"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Source Sans Pro" panose="020B0503030403020204" pitchFamily="34" charset="77"/>
            </a:endParaRPr>
          </a:p>
        </p:txBody>
      </p:sp>
      <p:sp>
        <p:nvSpPr>
          <p:cNvPr id="29" name="Title 3">
            <a:extLst>
              <a:ext uri="{FF2B5EF4-FFF2-40B4-BE49-F238E27FC236}">
                <a16:creationId xmlns:a16="http://schemas.microsoft.com/office/drawing/2014/main" id="{3932A6DE-C03D-ECA6-45E7-CCFACD30AA8D}"/>
              </a:ext>
            </a:extLst>
          </p:cNvPr>
          <p:cNvSpPr>
            <a:spLocks noGrp="1"/>
          </p:cNvSpPr>
          <p:nvPr>
            <p:ph type="title"/>
          </p:nvPr>
        </p:nvSpPr>
        <p:spPr>
          <a:xfrm>
            <a:off x="449262" y="520534"/>
            <a:ext cx="11037888" cy="517946"/>
          </a:xfrm>
        </p:spPr>
        <p:txBody>
          <a:bodyPr/>
          <a:lstStyle/>
          <a:p>
            <a:r>
              <a:rPr lang="en-US" sz="3600" b="1" dirty="0"/>
              <a:t>Trends in five-year relative survival (%), US, 1975-2020</a:t>
            </a:r>
          </a:p>
        </p:txBody>
      </p:sp>
      <p:graphicFrame>
        <p:nvGraphicFramePr>
          <p:cNvPr id="2" name="Table 1">
            <a:extLst>
              <a:ext uri="{FF2B5EF4-FFF2-40B4-BE49-F238E27FC236}">
                <a16:creationId xmlns:a16="http://schemas.microsoft.com/office/drawing/2014/main" id="{F0D1CDB8-21EE-BB97-255A-187212A12698}"/>
              </a:ext>
            </a:extLst>
          </p:cNvPr>
          <p:cNvGraphicFramePr>
            <a:graphicFrameLocks noGrp="1"/>
          </p:cNvGraphicFramePr>
          <p:nvPr/>
        </p:nvGraphicFramePr>
        <p:xfrm>
          <a:off x="2721925" y="1610867"/>
          <a:ext cx="6748150" cy="3929380"/>
        </p:xfrm>
        <a:graphic>
          <a:graphicData uri="http://schemas.openxmlformats.org/drawingml/2006/table">
            <a:tbl>
              <a:tblPr>
                <a:tableStyleId>{5C22544A-7EE6-4342-B048-85BDC9FD1C3A}</a:tableStyleId>
              </a:tblPr>
              <a:tblGrid>
                <a:gridCol w="3296490">
                  <a:extLst>
                    <a:ext uri="{9D8B030D-6E8A-4147-A177-3AD203B41FA5}">
                      <a16:colId xmlns:a16="http://schemas.microsoft.com/office/drawing/2014/main" val="3378855421"/>
                    </a:ext>
                  </a:extLst>
                </a:gridCol>
                <a:gridCol w="1230283">
                  <a:extLst>
                    <a:ext uri="{9D8B030D-6E8A-4147-A177-3AD203B41FA5}">
                      <a16:colId xmlns:a16="http://schemas.microsoft.com/office/drawing/2014/main" val="1208049045"/>
                    </a:ext>
                  </a:extLst>
                </a:gridCol>
                <a:gridCol w="1047404">
                  <a:extLst>
                    <a:ext uri="{9D8B030D-6E8A-4147-A177-3AD203B41FA5}">
                      <a16:colId xmlns:a16="http://schemas.microsoft.com/office/drawing/2014/main" val="3356096824"/>
                    </a:ext>
                  </a:extLst>
                </a:gridCol>
                <a:gridCol w="1173973">
                  <a:extLst>
                    <a:ext uri="{9D8B030D-6E8A-4147-A177-3AD203B41FA5}">
                      <a16:colId xmlns:a16="http://schemas.microsoft.com/office/drawing/2014/main" val="1393118855"/>
                    </a:ext>
                  </a:extLst>
                </a:gridCol>
              </a:tblGrid>
              <a:tr h="226621">
                <a:tc>
                  <a:txBody>
                    <a:bodyPr/>
                    <a:lstStyle/>
                    <a:p>
                      <a:pPr algn="ctr" fontAlgn="b"/>
                      <a:r>
                        <a:rPr lang="en-US" sz="1800" b="1" u="none" strike="noStrike">
                          <a:solidFill>
                            <a:schemeClr val="bg1"/>
                          </a:solidFill>
                          <a:effectLst/>
                          <a:latin typeface="Source Sans Pro" panose="020B0503030403020204" pitchFamily="34" charset="0"/>
                        </a:rPr>
                        <a:t> Site</a:t>
                      </a:r>
                      <a:endParaRPr lang="en-US" sz="1800" b="1" i="0" u="none" strike="noStrike">
                        <a:solidFill>
                          <a:schemeClr val="bg1"/>
                        </a:solidFill>
                        <a:effectLst/>
                        <a:latin typeface="Source Sans Pro" panose="020B0503030403020204" pitchFamily="34" charset="0"/>
                      </a:endParaRPr>
                    </a:p>
                  </a:txBody>
                  <a:tcPr marL="6350" marR="6350" marT="6350" marB="0" anchor="b">
                    <a:lnL w="12700" cap="flat" cmpd="sng" algn="ctr">
                      <a:solidFill>
                        <a:srgbClr val="2746F8"/>
                      </a:solidFill>
                      <a:prstDash val="solid"/>
                      <a:round/>
                      <a:headEnd type="none" w="med" len="med"/>
                      <a:tailEnd type="none" w="med" len="med"/>
                    </a:lnL>
                    <a:lnT w="12700" cap="flat" cmpd="sng" algn="ctr">
                      <a:solidFill>
                        <a:srgbClr val="2746F8"/>
                      </a:solidFill>
                      <a:prstDash val="solid"/>
                      <a:round/>
                      <a:headEnd type="none" w="med" len="med"/>
                      <a:tailEnd type="none" w="med" len="med"/>
                    </a:lnT>
                    <a:lnB w="12700" cap="flat" cmpd="sng" algn="ctr">
                      <a:solidFill>
                        <a:srgbClr val="2746F8"/>
                      </a:solidFill>
                      <a:prstDash val="solid"/>
                      <a:round/>
                      <a:headEnd type="none" w="med" len="med"/>
                      <a:tailEnd type="none" w="med" len="med"/>
                    </a:lnB>
                    <a:solidFill>
                      <a:srgbClr val="2746F8"/>
                    </a:solidFill>
                  </a:tcPr>
                </a:tc>
                <a:tc>
                  <a:txBody>
                    <a:bodyPr/>
                    <a:lstStyle/>
                    <a:p>
                      <a:pPr algn="ctr" fontAlgn="b"/>
                      <a:r>
                        <a:rPr lang="en-US" sz="1800" b="1" u="none" strike="noStrike">
                          <a:solidFill>
                            <a:schemeClr val="bg1"/>
                          </a:solidFill>
                          <a:effectLst/>
                          <a:latin typeface="Source Sans Pro" panose="020B0503030403020204" pitchFamily="34" charset="0"/>
                        </a:rPr>
                        <a:t>1975-77</a:t>
                      </a:r>
                      <a:endParaRPr lang="en-US" sz="1800" b="1" i="0" u="none" strike="noStrike">
                        <a:solidFill>
                          <a:schemeClr val="bg1"/>
                        </a:solidFill>
                        <a:effectLst/>
                        <a:latin typeface="Source Sans Pro" panose="020B0503030403020204" pitchFamily="34" charset="0"/>
                      </a:endParaRPr>
                    </a:p>
                  </a:txBody>
                  <a:tcPr marL="6350" marR="6350" marT="6350" marB="0" anchor="b">
                    <a:lnT w="12700" cap="flat" cmpd="sng" algn="ctr">
                      <a:solidFill>
                        <a:srgbClr val="2746F8"/>
                      </a:solidFill>
                      <a:prstDash val="solid"/>
                      <a:round/>
                      <a:headEnd type="none" w="med" len="med"/>
                      <a:tailEnd type="none" w="med" len="med"/>
                    </a:lnT>
                    <a:lnB w="12700" cap="flat" cmpd="sng" algn="ctr">
                      <a:solidFill>
                        <a:srgbClr val="2746F8"/>
                      </a:solidFill>
                      <a:prstDash val="solid"/>
                      <a:round/>
                      <a:headEnd type="none" w="med" len="med"/>
                      <a:tailEnd type="none" w="med" len="med"/>
                    </a:lnB>
                    <a:solidFill>
                      <a:srgbClr val="2746F8"/>
                    </a:solidFill>
                  </a:tcPr>
                </a:tc>
                <a:tc>
                  <a:txBody>
                    <a:bodyPr/>
                    <a:lstStyle/>
                    <a:p>
                      <a:pPr algn="ctr" fontAlgn="b"/>
                      <a:r>
                        <a:rPr lang="en-US" sz="1800" b="1" u="none" strike="noStrike">
                          <a:solidFill>
                            <a:schemeClr val="bg1"/>
                          </a:solidFill>
                          <a:effectLst/>
                          <a:latin typeface="Source Sans Pro" panose="020B0503030403020204" pitchFamily="34" charset="0"/>
                        </a:rPr>
                        <a:t>1995-97</a:t>
                      </a:r>
                      <a:endParaRPr lang="en-US" sz="1800" b="1" i="0" u="none" strike="noStrike">
                        <a:solidFill>
                          <a:schemeClr val="bg1"/>
                        </a:solidFill>
                        <a:effectLst/>
                        <a:latin typeface="Source Sans Pro" panose="020B0503030403020204" pitchFamily="34" charset="0"/>
                      </a:endParaRPr>
                    </a:p>
                  </a:txBody>
                  <a:tcPr marL="6350" marR="6350" marT="6350" marB="0" anchor="b">
                    <a:lnT w="12700" cap="flat" cmpd="sng" algn="ctr">
                      <a:solidFill>
                        <a:srgbClr val="2746F8"/>
                      </a:solidFill>
                      <a:prstDash val="solid"/>
                      <a:round/>
                      <a:headEnd type="none" w="med" len="med"/>
                      <a:tailEnd type="none" w="med" len="med"/>
                    </a:lnT>
                    <a:lnB w="12700" cap="flat" cmpd="sng" algn="ctr">
                      <a:solidFill>
                        <a:srgbClr val="2746F8"/>
                      </a:solidFill>
                      <a:prstDash val="solid"/>
                      <a:round/>
                      <a:headEnd type="none" w="med" len="med"/>
                      <a:tailEnd type="none" w="med" len="med"/>
                    </a:lnB>
                    <a:solidFill>
                      <a:srgbClr val="2746F8"/>
                    </a:solidFill>
                  </a:tcPr>
                </a:tc>
                <a:tc>
                  <a:txBody>
                    <a:bodyPr/>
                    <a:lstStyle/>
                    <a:p>
                      <a:pPr algn="ctr" fontAlgn="b"/>
                      <a:r>
                        <a:rPr lang="en-US" sz="1800" b="1" u="none" strike="noStrike">
                          <a:solidFill>
                            <a:schemeClr val="bg1"/>
                          </a:solidFill>
                          <a:effectLst/>
                          <a:latin typeface="Source Sans Pro" panose="020B0503030403020204" pitchFamily="34" charset="0"/>
                        </a:rPr>
                        <a:t>2014-2020</a:t>
                      </a:r>
                      <a:endParaRPr lang="en-US" sz="1800" b="1" i="0" u="none" strike="noStrike">
                        <a:solidFill>
                          <a:schemeClr val="bg1"/>
                        </a:solidFill>
                        <a:effectLst/>
                        <a:latin typeface="Source Sans Pro" panose="020B0503030403020204" pitchFamily="34" charset="0"/>
                      </a:endParaRPr>
                    </a:p>
                  </a:txBody>
                  <a:tcPr marL="6350" marR="6350" marT="6350" marB="0" anchor="b">
                    <a:lnR w="12700" cap="flat" cmpd="sng" algn="ctr">
                      <a:solidFill>
                        <a:srgbClr val="2746F8"/>
                      </a:solidFill>
                      <a:prstDash val="solid"/>
                      <a:round/>
                      <a:headEnd type="none" w="med" len="med"/>
                      <a:tailEnd type="none" w="med" len="med"/>
                    </a:lnR>
                    <a:lnT w="12700" cap="flat" cmpd="sng" algn="ctr">
                      <a:solidFill>
                        <a:srgbClr val="2746F8"/>
                      </a:solidFill>
                      <a:prstDash val="solid"/>
                      <a:round/>
                      <a:headEnd type="none" w="med" len="med"/>
                      <a:tailEnd type="none" w="med" len="med"/>
                    </a:lnT>
                    <a:lnB w="12700" cap="flat" cmpd="sng" algn="ctr">
                      <a:solidFill>
                        <a:srgbClr val="2746F8"/>
                      </a:solidFill>
                      <a:prstDash val="solid"/>
                      <a:round/>
                      <a:headEnd type="none" w="med" len="med"/>
                      <a:tailEnd type="none" w="med" len="med"/>
                    </a:lnB>
                    <a:solidFill>
                      <a:srgbClr val="2746F8"/>
                    </a:solidFill>
                  </a:tcPr>
                </a:tc>
                <a:extLst>
                  <a:ext uri="{0D108BD9-81ED-4DB2-BD59-A6C34878D82A}">
                    <a16:rowId xmlns:a16="http://schemas.microsoft.com/office/drawing/2014/main" val="4117492554"/>
                  </a:ext>
                </a:extLst>
              </a:tr>
              <a:tr h="226621">
                <a:tc>
                  <a:txBody>
                    <a:bodyPr/>
                    <a:lstStyle/>
                    <a:p>
                      <a:pPr marL="0" indent="57150" algn="l" fontAlgn="b"/>
                      <a:r>
                        <a:rPr lang="en-US" sz="1800" u="none" strike="noStrike" dirty="0">
                          <a:effectLst/>
                          <a:latin typeface="Source Sans Pro" panose="020B0503030403020204" pitchFamily="34" charset="0"/>
                        </a:rPr>
                        <a:t>All sites</a:t>
                      </a:r>
                      <a:endParaRPr lang="en-US" sz="1800" b="0" i="0" u="none" strike="noStrike" dirty="0">
                        <a:solidFill>
                          <a:srgbClr val="000000"/>
                        </a:solidFill>
                        <a:effectLst/>
                        <a:latin typeface="Source Sans Pro" panose="020B0503030403020204" pitchFamily="34" charset="0"/>
                      </a:endParaRPr>
                    </a:p>
                  </a:txBody>
                  <a:tcPr marL="6350" marR="6350" marT="6350" marB="0" anchor="b">
                    <a:lnL w="12700" cap="flat" cmpd="sng" algn="ctr">
                      <a:solidFill>
                        <a:srgbClr val="2746F8"/>
                      </a:solidFill>
                      <a:prstDash val="solid"/>
                      <a:round/>
                      <a:headEnd type="none" w="med" len="med"/>
                      <a:tailEnd type="none" w="med" len="med"/>
                    </a:lnL>
                    <a:lnT w="12700" cap="flat" cmpd="sng" algn="ctr">
                      <a:solidFill>
                        <a:srgbClr val="2746F8"/>
                      </a:solidFill>
                      <a:prstDash val="solid"/>
                      <a:round/>
                      <a:headEnd type="none" w="med" len="med"/>
                      <a:tailEnd type="none" w="med" len="med"/>
                    </a:lnT>
                    <a:lnB w="12700" cap="flat" cmpd="sng" algn="ctr">
                      <a:solidFill>
                        <a:srgbClr val="2746F8"/>
                      </a:solidFill>
                      <a:prstDash val="solid"/>
                      <a:round/>
                      <a:headEnd type="none" w="med" len="med"/>
                      <a:tailEnd type="none" w="med" len="med"/>
                    </a:lnB>
                    <a:noFill/>
                  </a:tcPr>
                </a:tc>
                <a:tc>
                  <a:txBody>
                    <a:bodyPr/>
                    <a:lstStyle/>
                    <a:p>
                      <a:pPr algn="ctr" fontAlgn="b"/>
                      <a:r>
                        <a:rPr lang="en-US" sz="1800" u="none" strike="noStrike">
                          <a:effectLst/>
                          <a:latin typeface="Source Sans Pro" panose="020B0503030403020204" pitchFamily="34" charset="0"/>
                        </a:rPr>
                        <a:t>49</a:t>
                      </a:r>
                      <a:endParaRPr lang="en-US" sz="1800" b="0" i="0" u="none" strike="noStrike">
                        <a:solidFill>
                          <a:srgbClr val="000000"/>
                        </a:solidFill>
                        <a:effectLst/>
                        <a:latin typeface="Source Sans Pro" panose="020B0503030403020204" pitchFamily="34" charset="0"/>
                      </a:endParaRPr>
                    </a:p>
                  </a:txBody>
                  <a:tcPr marL="6350" marR="6350" marT="6350" marB="0" anchor="b">
                    <a:lnT w="12700" cap="flat" cmpd="sng" algn="ctr">
                      <a:solidFill>
                        <a:srgbClr val="2746F8"/>
                      </a:solidFill>
                      <a:prstDash val="solid"/>
                      <a:round/>
                      <a:headEnd type="none" w="med" len="med"/>
                      <a:tailEnd type="none" w="med" len="med"/>
                    </a:lnT>
                    <a:lnB w="12700" cap="flat" cmpd="sng" algn="ctr">
                      <a:solidFill>
                        <a:srgbClr val="2746F8"/>
                      </a:solidFill>
                      <a:prstDash val="solid"/>
                      <a:round/>
                      <a:headEnd type="none" w="med" len="med"/>
                      <a:tailEnd type="none" w="med" len="med"/>
                    </a:lnB>
                    <a:noFill/>
                  </a:tcPr>
                </a:tc>
                <a:tc>
                  <a:txBody>
                    <a:bodyPr/>
                    <a:lstStyle/>
                    <a:p>
                      <a:pPr algn="ctr" fontAlgn="b"/>
                      <a:r>
                        <a:rPr lang="en-US" sz="1800" u="none" strike="noStrike">
                          <a:effectLst/>
                          <a:latin typeface="Source Sans Pro" panose="020B0503030403020204" pitchFamily="34" charset="0"/>
                        </a:rPr>
                        <a:t>63</a:t>
                      </a:r>
                      <a:endParaRPr lang="en-US" sz="1800" b="0" i="0" u="none" strike="noStrike">
                        <a:solidFill>
                          <a:srgbClr val="000000"/>
                        </a:solidFill>
                        <a:effectLst/>
                        <a:latin typeface="Source Sans Pro" panose="020B0503030403020204" pitchFamily="34" charset="0"/>
                      </a:endParaRPr>
                    </a:p>
                  </a:txBody>
                  <a:tcPr marL="6350" marR="6350" marT="6350" marB="0" anchor="b">
                    <a:lnT w="12700" cap="flat" cmpd="sng" algn="ctr">
                      <a:solidFill>
                        <a:srgbClr val="2746F8"/>
                      </a:solidFill>
                      <a:prstDash val="solid"/>
                      <a:round/>
                      <a:headEnd type="none" w="med" len="med"/>
                      <a:tailEnd type="none" w="med" len="med"/>
                    </a:lnT>
                    <a:lnB w="12700" cap="flat" cmpd="sng" algn="ctr">
                      <a:solidFill>
                        <a:srgbClr val="2746F8"/>
                      </a:solidFill>
                      <a:prstDash val="solid"/>
                      <a:round/>
                      <a:headEnd type="none" w="med" len="med"/>
                      <a:tailEnd type="none" w="med" len="med"/>
                    </a:lnB>
                    <a:noFill/>
                  </a:tcPr>
                </a:tc>
                <a:tc>
                  <a:txBody>
                    <a:bodyPr/>
                    <a:lstStyle/>
                    <a:p>
                      <a:pPr algn="ctr" fontAlgn="b"/>
                      <a:r>
                        <a:rPr lang="en-US" sz="1800" u="none" strike="noStrike">
                          <a:effectLst/>
                          <a:latin typeface="Source Sans Pro" panose="020B0503030403020204" pitchFamily="34" charset="0"/>
                        </a:rPr>
                        <a:t>69</a:t>
                      </a:r>
                      <a:endParaRPr lang="en-US" sz="1800" b="0" i="0" u="none" strike="noStrike">
                        <a:solidFill>
                          <a:srgbClr val="000000"/>
                        </a:solidFill>
                        <a:effectLst/>
                        <a:latin typeface="Source Sans Pro" panose="020B0503030403020204" pitchFamily="34" charset="0"/>
                      </a:endParaRPr>
                    </a:p>
                  </a:txBody>
                  <a:tcPr marL="6350" marR="6350" marT="6350" marB="0" anchor="b">
                    <a:lnR w="12700" cap="flat" cmpd="sng" algn="ctr">
                      <a:solidFill>
                        <a:srgbClr val="2746F8"/>
                      </a:solidFill>
                      <a:prstDash val="solid"/>
                      <a:round/>
                      <a:headEnd type="none" w="med" len="med"/>
                      <a:tailEnd type="none" w="med" len="med"/>
                    </a:lnR>
                    <a:lnT w="12700" cap="flat" cmpd="sng" algn="ctr">
                      <a:solidFill>
                        <a:srgbClr val="2746F8"/>
                      </a:solidFill>
                      <a:prstDash val="solid"/>
                      <a:round/>
                      <a:headEnd type="none" w="med" len="med"/>
                      <a:tailEnd type="none" w="med" len="med"/>
                    </a:lnT>
                    <a:lnB w="12700" cap="flat" cmpd="sng" algn="ctr">
                      <a:solidFill>
                        <a:srgbClr val="2746F8"/>
                      </a:solidFill>
                      <a:prstDash val="solid"/>
                      <a:round/>
                      <a:headEnd type="none" w="med" len="med"/>
                      <a:tailEnd type="none" w="med" len="med"/>
                    </a:lnB>
                    <a:noFill/>
                  </a:tcPr>
                </a:tc>
                <a:extLst>
                  <a:ext uri="{0D108BD9-81ED-4DB2-BD59-A6C34878D82A}">
                    <a16:rowId xmlns:a16="http://schemas.microsoft.com/office/drawing/2014/main" val="243325386"/>
                  </a:ext>
                </a:extLst>
              </a:tr>
              <a:tr h="226621">
                <a:tc>
                  <a:txBody>
                    <a:bodyPr/>
                    <a:lstStyle/>
                    <a:p>
                      <a:pPr marL="0" indent="57150" algn="l" fontAlgn="b"/>
                      <a:r>
                        <a:rPr lang="en-US" sz="1800" u="none" strike="noStrike">
                          <a:effectLst/>
                          <a:latin typeface="Source Sans Pro" panose="020B0503030403020204" pitchFamily="34" charset="0"/>
                        </a:rPr>
                        <a:t>Breast (female)</a:t>
                      </a:r>
                      <a:endParaRPr lang="en-US" sz="1800" b="0" i="0" u="none" strike="noStrike">
                        <a:solidFill>
                          <a:srgbClr val="000000"/>
                        </a:solidFill>
                        <a:effectLst/>
                        <a:latin typeface="Source Sans Pro" panose="020B0503030403020204" pitchFamily="34" charset="0"/>
                      </a:endParaRPr>
                    </a:p>
                  </a:txBody>
                  <a:tcPr marL="6350" marR="6350" marT="6350" marB="0" anchor="b">
                    <a:lnT w="12700" cap="flat" cmpd="sng" algn="ctr">
                      <a:solidFill>
                        <a:srgbClr val="2746F8"/>
                      </a:solidFill>
                      <a:prstDash val="solid"/>
                      <a:round/>
                      <a:headEnd type="none" w="med" len="med"/>
                      <a:tailEnd type="none" w="med" len="med"/>
                    </a:lnT>
                    <a:noFill/>
                  </a:tcPr>
                </a:tc>
                <a:tc>
                  <a:txBody>
                    <a:bodyPr/>
                    <a:lstStyle/>
                    <a:p>
                      <a:pPr algn="ctr" fontAlgn="b"/>
                      <a:r>
                        <a:rPr lang="en-US" sz="1800" u="none" strike="noStrike">
                          <a:effectLst/>
                          <a:latin typeface="Source Sans Pro" panose="020B0503030403020204" pitchFamily="34" charset="0"/>
                        </a:rPr>
                        <a:t>75</a:t>
                      </a:r>
                      <a:endParaRPr lang="en-US" sz="1800" b="0" i="0" u="none" strike="noStrike">
                        <a:solidFill>
                          <a:srgbClr val="000000"/>
                        </a:solidFill>
                        <a:effectLst/>
                        <a:latin typeface="Source Sans Pro" panose="020B0503030403020204" pitchFamily="34" charset="0"/>
                      </a:endParaRPr>
                    </a:p>
                  </a:txBody>
                  <a:tcPr marL="6350" marR="6350" marT="6350" marB="0" anchor="b">
                    <a:lnT w="12700" cap="flat" cmpd="sng" algn="ctr">
                      <a:solidFill>
                        <a:srgbClr val="2746F8"/>
                      </a:solidFill>
                      <a:prstDash val="solid"/>
                      <a:round/>
                      <a:headEnd type="none" w="med" len="med"/>
                      <a:tailEnd type="none" w="med" len="med"/>
                    </a:lnT>
                    <a:noFill/>
                  </a:tcPr>
                </a:tc>
                <a:tc>
                  <a:txBody>
                    <a:bodyPr/>
                    <a:lstStyle/>
                    <a:p>
                      <a:pPr algn="ctr" fontAlgn="b"/>
                      <a:r>
                        <a:rPr lang="en-US" sz="1800" u="none" strike="noStrike">
                          <a:effectLst/>
                          <a:latin typeface="Source Sans Pro" panose="020B0503030403020204" pitchFamily="34" charset="0"/>
                        </a:rPr>
                        <a:t>87</a:t>
                      </a:r>
                      <a:endParaRPr lang="en-US" sz="1800" b="0" i="0" u="none" strike="noStrike">
                        <a:solidFill>
                          <a:srgbClr val="000000"/>
                        </a:solidFill>
                        <a:effectLst/>
                        <a:latin typeface="Source Sans Pro" panose="020B0503030403020204" pitchFamily="34" charset="0"/>
                      </a:endParaRPr>
                    </a:p>
                  </a:txBody>
                  <a:tcPr marL="6350" marR="6350" marT="6350" marB="0" anchor="b">
                    <a:lnT w="12700" cap="flat" cmpd="sng" algn="ctr">
                      <a:solidFill>
                        <a:srgbClr val="2746F8"/>
                      </a:solidFill>
                      <a:prstDash val="solid"/>
                      <a:round/>
                      <a:headEnd type="none" w="med" len="med"/>
                      <a:tailEnd type="none" w="med" len="med"/>
                    </a:lnT>
                    <a:noFill/>
                  </a:tcPr>
                </a:tc>
                <a:tc>
                  <a:txBody>
                    <a:bodyPr/>
                    <a:lstStyle/>
                    <a:p>
                      <a:pPr algn="ctr" fontAlgn="b"/>
                      <a:r>
                        <a:rPr lang="en-US" sz="1800" u="none" strike="noStrike" dirty="0">
                          <a:effectLst/>
                          <a:latin typeface="Source Sans Pro" panose="020B0503030403020204" pitchFamily="34" charset="0"/>
                        </a:rPr>
                        <a:t>91</a:t>
                      </a:r>
                      <a:endParaRPr lang="en-US" sz="1800" b="0" i="0" u="none" strike="noStrike" dirty="0">
                        <a:solidFill>
                          <a:srgbClr val="000000"/>
                        </a:solidFill>
                        <a:effectLst/>
                        <a:latin typeface="Source Sans Pro" panose="020B0503030403020204" pitchFamily="34" charset="0"/>
                      </a:endParaRPr>
                    </a:p>
                  </a:txBody>
                  <a:tcPr marL="6350" marR="6350" marT="6350" marB="0" anchor="b">
                    <a:lnT w="12700" cap="flat" cmpd="sng" algn="ctr">
                      <a:solidFill>
                        <a:srgbClr val="2746F8"/>
                      </a:solidFill>
                      <a:prstDash val="solid"/>
                      <a:round/>
                      <a:headEnd type="none" w="med" len="med"/>
                      <a:tailEnd type="none" w="med" len="med"/>
                    </a:lnT>
                    <a:noFill/>
                  </a:tcPr>
                </a:tc>
                <a:extLst>
                  <a:ext uri="{0D108BD9-81ED-4DB2-BD59-A6C34878D82A}">
                    <a16:rowId xmlns:a16="http://schemas.microsoft.com/office/drawing/2014/main" val="2675192155"/>
                  </a:ext>
                </a:extLst>
              </a:tr>
              <a:tr h="226621">
                <a:tc>
                  <a:txBody>
                    <a:bodyPr/>
                    <a:lstStyle/>
                    <a:p>
                      <a:pPr marL="0" indent="57150" algn="l" fontAlgn="b"/>
                      <a:r>
                        <a:rPr lang="en-US" sz="1800" u="none" strike="noStrike">
                          <a:effectLst/>
                          <a:latin typeface="Source Sans Pro" panose="020B0503030403020204" pitchFamily="34" charset="0"/>
                        </a:rPr>
                        <a:t>Colon &amp; rectum</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50</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61</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64</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extLst>
                  <a:ext uri="{0D108BD9-81ED-4DB2-BD59-A6C34878D82A}">
                    <a16:rowId xmlns:a16="http://schemas.microsoft.com/office/drawing/2014/main" val="3052974486"/>
                  </a:ext>
                </a:extLst>
              </a:tr>
              <a:tr h="226621">
                <a:tc>
                  <a:txBody>
                    <a:bodyPr/>
                    <a:lstStyle/>
                    <a:p>
                      <a:pPr marL="0" indent="57150" algn="l" fontAlgn="b"/>
                      <a:r>
                        <a:rPr lang="en-US" sz="1800" u="none" strike="noStrike">
                          <a:effectLst/>
                          <a:latin typeface="Source Sans Pro" panose="020B0503030403020204" pitchFamily="34" charset="0"/>
                        </a:rPr>
                        <a:t>Leukemia</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34</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48</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67</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extLst>
                  <a:ext uri="{0D108BD9-81ED-4DB2-BD59-A6C34878D82A}">
                    <a16:rowId xmlns:a16="http://schemas.microsoft.com/office/drawing/2014/main" val="2928068147"/>
                  </a:ext>
                </a:extLst>
              </a:tr>
              <a:tr h="226621">
                <a:tc>
                  <a:txBody>
                    <a:bodyPr/>
                    <a:lstStyle/>
                    <a:p>
                      <a:pPr marL="0" indent="57150" algn="l" fontAlgn="b"/>
                      <a:r>
                        <a:rPr lang="en-US" sz="1800" u="none" strike="noStrike">
                          <a:effectLst/>
                          <a:latin typeface="Source Sans Pro" panose="020B0503030403020204" pitchFamily="34" charset="0"/>
                        </a:rPr>
                        <a:t>Liver &amp; intrahepatic bile duct</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3</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7</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22</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extLst>
                  <a:ext uri="{0D108BD9-81ED-4DB2-BD59-A6C34878D82A}">
                    <a16:rowId xmlns:a16="http://schemas.microsoft.com/office/drawing/2014/main" val="1962901760"/>
                  </a:ext>
                </a:extLst>
              </a:tr>
              <a:tr h="226621">
                <a:tc>
                  <a:txBody>
                    <a:bodyPr/>
                    <a:lstStyle/>
                    <a:p>
                      <a:pPr marL="0" indent="57150" algn="l" fontAlgn="b"/>
                      <a:r>
                        <a:rPr lang="en-US" sz="1800" u="none" strike="noStrike">
                          <a:effectLst/>
                          <a:latin typeface="Source Sans Pro" panose="020B0503030403020204" pitchFamily="34" charset="0"/>
                        </a:rPr>
                        <a:t>Lung &amp; bronchus</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12</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15</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27</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extLst>
                  <a:ext uri="{0D108BD9-81ED-4DB2-BD59-A6C34878D82A}">
                    <a16:rowId xmlns:a16="http://schemas.microsoft.com/office/drawing/2014/main" val="3479418627"/>
                  </a:ext>
                </a:extLst>
              </a:tr>
              <a:tr h="226621">
                <a:tc>
                  <a:txBody>
                    <a:bodyPr/>
                    <a:lstStyle/>
                    <a:p>
                      <a:pPr marL="0" indent="57150" algn="l" fontAlgn="b"/>
                      <a:r>
                        <a:rPr lang="en-US" sz="1800" u="none" strike="noStrike">
                          <a:effectLst/>
                          <a:latin typeface="Source Sans Pro" panose="020B0503030403020204" pitchFamily="34" charset="0"/>
                        </a:rPr>
                        <a:t>Melanoma of the skin</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82</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91</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94</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extLst>
                  <a:ext uri="{0D108BD9-81ED-4DB2-BD59-A6C34878D82A}">
                    <a16:rowId xmlns:a16="http://schemas.microsoft.com/office/drawing/2014/main" val="1935457301"/>
                  </a:ext>
                </a:extLst>
              </a:tr>
              <a:tr h="226621">
                <a:tc>
                  <a:txBody>
                    <a:bodyPr/>
                    <a:lstStyle/>
                    <a:p>
                      <a:pPr marL="0" indent="57150" algn="l" fontAlgn="b"/>
                      <a:r>
                        <a:rPr lang="en-US" sz="1800" u="none" strike="noStrike">
                          <a:effectLst/>
                          <a:latin typeface="Source Sans Pro" panose="020B0503030403020204" pitchFamily="34" charset="0"/>
                        </a:rPr>
                        <a:t>Non-Hodgkin lymphoma</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47</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56</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74</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extLst>
                  <a:ext uri="{0D108BD9-81ED-4DB2-BD59-A6C34878D82A}">
                    <a16:rowId xmlns:a16="http://schemas.microsoft.com/office/drawing/2014/main" val="883840447"/>
                  </a:ext>
                </a:extLst>
              </a:tr>
              <a:tr h="226621">
                <a:tc>
                  <a:txBody>
                    <a:bodyPr/>
                    <a:lstStyle/>
                    <a:p>
                      <a:pPr marL="0" indent="57150" algn="l" fontAlgn="b"/>
                      <a:r>
                        <a:rPr lang="en-US" sz="1800" u="none" strike="noStrike">
                          <a:effectLst/>
                          <a:latin typeface="Source Sans Pro" panose="020B0503030403020204" pitchFamily="34" charset="0"/>
                        </a:rPr>
                        <a:t>Ovary</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36</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43</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51</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extLst>
                  <a:ext uri="{0D108BD9-81ED-4DB2-BD59-A6C34878D82A}">
                    <a16:rowId xmlns:a16="http://schemas.microsoft.com/office/drawing/2014/main" val="454901641"/>
                  </a:ext>
                </a:extLst>
              </a:tr>
              <a:tr h="226621">
                <a:tc>
                  <a:txBody>
                    <a:bodyPr/>
                    <a:lstStyle/>
                    <a:p>
                      <a:pPr marL="0" indent="57150" algn="l" fontAlgn="b"/>
                      <a:r>
                        <a:rPr lang="en-US" sz="1800" u="none" strike="noStrike">
                          <a:effectLst/>
                          <a:latin typeface="Source Sans Pro" panose="020B0503030403020204" pitchFamily="34" charset="0"/>
                        </a:rPr>
                        <a:t>Pancreas</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3</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4</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13</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extLst>
                  <a:ext uri="{0D108BD9-81ED-4DB2-BD59-A6C34878D82A}">
                    <a16:rowId xmlns:a16="http://schemas.microsoft.com/office/drawing/2014/main" val="341982107"/>
                  </a:ext>
                </a:extLst>
              </a:tr>
              <a:tr h="226621">
                <a:tc>
                  <a:txBody>
                    <a:bodyPr/>
                    <a:lstStyle/>
                    <a:p>
                      <a:pPr marL="0" indent="57150" algn="l" fontAlgn="b"/>
                      <a:r>
                        <a:rPr lang="en-US" sz="1800" u="none" strike="noStrike">
                          <a:effectLst/>
                          <a:latin typeface="Source Sans Pro" panose="020B0503030403020204" pitchFamily="34" charset="0"/>
                        </a:rPr>
                        <a:t>Prostate</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68</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97</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97</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extLst>
                  <a:ext uri="{0D108BD9-81ED-4DB2-BD59-A6C34878D82A}">
                    <a16:rowId xmlns:a16="http://schemas.microsoft.com/office/drawing/2014/main" val="704459442"/>
                  </a:ext>
                </a:extLst>
              </a:tr>
              <a:tr h="226621">
                <a:tc>
                  <a:txBody>
                    <a:bodyPr/>
                    <a:lstStyle/>
                    <a:p>
                      <a:pPr marL="0" indent="57150" algn="l" fontAlgn="b"/>
                      <a:r>
                        <a:rPr lang="en-US" sz="1800" u="none" strike="noStrike">
                          <a:effectLst/>
                          <a:latin typeface="Source Sans Pro" panose="020B0503030403020204" pitchFamily="34" charset="0"/>
                        </a:rPr>
                        <a:t>Uterine cervix</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69</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73</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tc>
                  <a:txBody>
                    <a:bodyPr/>
                    <a:lstStyle/>
                    <a:p>
                      <a:pPr algn="ctr" fontAlgn="b"/>
                      <a:r>
                        <a:rPr lang="en-US" sz="1800" u="none" strike="noStrike">
                          <a:effectLst/>
                          <a:latin typeface="Source Sans Pro" panose="020B0503030403020204" pitchFamily="34" charset="0"/>
                        </a:rPr>
                        <a:t>67</a:t>
                      </a:r>
                      <a:endParaRPr lang="en-US" sz="1800" b="0" i="0" u="none" strike="noStrike">
                        <a:solidFill>
                          <a:srgbClr val="000000"/>
                        </a:solidFill>
                        <a:effectLst/>
                        <a:latin typeface="Source Sans Pro" panose="020B0503030403020204" pitchFamily="34" charset="0"/>
                      </a:endParaRPr>
                    </a:p>
                  </a:txBody>
                  <a:tcPr marL="6350" marR="6350" marT="6350" marB="0" anchor="b">
                    <a:noFill/>
                  </a:tcPr>
                </a:tc>
                <a:extLst>
                  <a:ext uri="{0D108BD9-81ED-4DB2-BD59-A6C34878D82A}">
                    <a16:rowId xmlns:a16="http://schemas.microsoft.com/office/drawing/2014/main" val="1674372394"/>
                  </a:ext>
                </a:extLst>
              </a:tr>
              <a:tr h="226621">
                <a:tc>
                  <a:txBody>
                    <a:bodyPr/>
                    <a:lstStyle/>
                    <a:p>
                      <a:pPr marL="0" indent="57150" algn="l" fontAlgn="b"/>
                      <a:r>
                        <a:rPr lang="en-US" sz="1800" u="none" strike="noStrike">
                          <a:effectLst/>
                          <a:latin typeface="Source Sans Pro" panose="020B0503030403020204" pitchFamily="34" charset="0"/>
                        </a:rPr>
                        <a:t>Uterine corpus</a:t>
                      </a:r>
                      <a:endParaRPr lang="en-US" sz="1800" b="0" i="0" u="none" strike="noStrike">
                        <a:solidFill>
                          <a:srgbClr val="000000"/>
                        </a:solidFill>
                        <a:effectLst/>
                        <a:latin typeface="Source Sans Pro" panose="020B0503030403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latin typeface="Source Sans Pro" panose="020B0503030403020204" pitchFamily="34" charset="0"/>
                        </a:rPr>
                        <a:t>87</a:t>
                      </a:r>
                      <a:endParaRPr lang="en-US" sz="1800" b="0" i="0" u="none" strike="noStrike">
                        <a:solidFill>
                          <a:srgbClr val="000000"/>
                        </a:solidFill>
                        <a:effectLst/>
                        <a:latin typeface="Source Sans Pro" panose="020B0503030403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a:effectLst/>
                          <a:latin typeface="Source Sans Pro" panose="020B0503030403020204" pitchFamily="34" charset="0"/>
                        </a:rPr>
                        <a:t>84</a:t>
                      </a:r>
                      <a:endParaRPr lang="en-US" sz="1800" b="0" i="0" u="none" strike="noStrike">
                        <a:solidFill>
                          <a:srgbClr val="000000"/>
                        </a:solidFill>
                        <a:effectLst/>
                        <a:latin typeface="Source Sans Pro" panose="020B0503030403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tc>
                  <a:txBody>
                    <a:bodyPr/>
                    <a:lstStyle/>
                    <a:p>
                      <a:pPr algn="ctr" fontAlgn="b"/>
                      <a:r>
                        <a:rPr lang="en-US" sz="1800" u="none" strike="noStrike" dirty="0">
                          <a:effectLst/>
                          <a:latin typeface="Source Sans Pro" panose="020B0503030403020204" pitchFamily="34" charset="0"/>
                        </a:rPr>
                        <a:t>81</a:t>
                      </a:r>
                      <a:endParaRPr lang="en-US" sz="1800" b="0" i="0" u="none" strike="noStrike" dirty="0">
                        <a:solidFill>
                          <a:srgbClr val="000000"/>
                        </a:solidFill>
                        <a:effectLst/>
                        <a:latin typeface="Source Sans Pro" panose="020B0503030403020204" pitchFamily="34" charset="0"/>
                      </a:endParaRPr>
                    </a:p>
                  </a:txBody>
                  <a:tcPr marL="6350" marR="6350" marT="635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981484"/>
                  </a:ext>
                </a:extLst>
              </a:tr>
            </a:tbl>
          </a:graphicData>
        </a:graphic>
      </p:graphicFrame>
      <p:pic>
        <p:nvPicPr>
          <p:cNvPr id="3" name="Picture 2">
            <a:extLst>
              <a:ext uri="{FF2B5EF4-FFF2-40B4-BE49-F238E27FC236}">
                <a16:creationId xmlns:a16="http://schemas.microsoft.com/office/drawing/2014/main" id="{2137FDB7-F056-42B4-6253-789C6EDA8A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spTree>
    <p:extLst>
      <p:ext uri="{BB962C8B-B14F-4D97-AF65-F5344CB8AC3E}">
        <p14:creationId xmlns:p14="http://schemas.microsoft.com/office/powerpoint/2010/main" val="15907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rea chart of cancer prevalence and projections in the United States population from 1975 to 2040. Chart displays an increase from 3.7 million in 1975 to 18.1 million in 2022, and a projected increase to 26.0 million in 2040. ">
            <a:extLst>
              <a:ext uri="{FF2B5EF4-FFF2-40B4-BE49-F238E27FC236}">
                <a16:creationId xmlns:a16="http://schemas.microsoft.com/office/drawing/2014/main" id="{AFCC2E54-A71D-2E94-B87F-97BFA2D52A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9176" y="1390650"/>
            <a:ext cx="8686799" cy="47815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B187042-4177-09E8-D3EE-7AB18B8557E1}"/>
              </a:ext>
            </a:extLst>
          </p:cNvPr>
          <p:cNvSpPr txBox="1"/>
          <p:nvPr/>
        </p:nvSpPr>
        <p:spPr>
          <a:xfrm>
            <a:off x="286061" y="228600"/>
            <a:ext cx="10152138" cy="1077218"/>
          </a:xfrm>
          <a:prstGeom prst="rect">
            <a:avLst/>
          </a:prstGeom>
          <a:noFill/>
        </p:spPr>
        <p:txBody>
          <a:bodyPr wrap="none" rtlCol="0">
            <a:spAutoFit/>
          </a:bodyPr>
          <a:lstStyle/>
          <a:p>
            <a:r>
              <a:rPr lang="en-US" sz="3200" b="1" dirty="0">
                <a:solidFill>
                  <a:srgbClr val="0088C1"/>
                </a:solidFill>
                <a:latin typeface="+mj-lt"/>
              </a:rPr>
              <a:t>Net Result: The Number of Cancer Survivors</a:t>
            </a:r>
          </a:p>
          <a:p>
            <a:r>
              <a:rPr lang="en-US" sz="3200" b="1" dirty="0">
                <a:solidFill>
                  <a:srgbClr val="0088C1"/>
                </a:solidFill>
                <a:latin typeface="+mj-lt"/>
              </a:rPr>
              <a:t>are Increasing</a:t>
            </a:r>
          </a:p>
        </p:txBody>
      </p:sp>
      <p:pic>
        <p:nvPicPr>
          <p:cNvPr id="2" name="Picture 1">
            <a:extLst>
              <a:ext uri="{FF2B5EF4-FFF2-40B4-BE49-F238E27FC236}">
                <a16:creationId xmlns:a16="http://schemas.microsoft.com/office/drawing/2014/main" id="{12B4B638-BDED-A2EA-123F-EE50656AA2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spTree>
    <p:extLst>
      <p:ext uri="{BB962C8B-B14F-4D97-AF65-F5344CB8AC3E}">
        <p14:creationId xmlns:p14="http://schemas.microsoft.com/office/powerpoint/2010/main" val="1072141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82A06D3-B617-49D5-9CC3-7C52F167B4FA}"/>
              </a:ext>
            </a:extLst>
          </p:cNvPr>
          <p:cNvSpPr>
            <a:spLocks noGrp="1" noChangeArrowheads="1"/>
          </p:cNvSpPr>
          <p:nvPr>
            <p:ph type="body" sz="half" idx="2"/>
          </p:nvPr>
        </p:nvSpPr>
        <p:spPr>
          <a:xfrm>
            <a:off x="5105400" y="2514600"/>
            <a:ext cx="5410200" cy="3505200"/>
          </a:xfrm>
          <a:ln w="53975">
            <a:solidFill>
              <a:srgbClr val="99CCFF"/>
            </a:solidFill>
            <a:miter lim="800000"/>
            <a:headEnd/>
            <a:tailEnd/>
          </a:ln>
        </p:spPr>
        <p:txBody>
          <a:bodyPr>
            <a:normAutofit fontScale="92500" lnSpcReduction="20000"/>
          </a:bodyPr>
          <a:lstStyle/>
          <a:p>
            <a:pPr eaLnBrk="1" hangingPunct="1">
              <a:lnSpc>
                <a:spcPct val="90000"/>
              </a:lnSpc>
              <a:buFontTx/>
              <a:buNone/>
            </a:pPr>
            <a:r>
              <a:rPr lang="en-US" altLang="en-US" sz="2500"/>
              <a:t>   </a:t>
            </a:r>
            <a:r>
              <a:rPr lang="en-US" altLang="en-US" sz="2500" b="1" u="sng"/>
              <a:t>Cancer Survivors at greater risk</a:t>
            </a:r>
            <a:r>
              <a:rPr lang="en-US" altLang="en-US" sz="2500" b="1"/>
              <a:t> </a:t>
            </a:r>
          </a:p>
          <a:p>
            <a:pPr eaLnBrk="1" hangingPunct="1">
              <a:lnSpc>
                <a:spcPct val="90000"/>
              </a:lnSpc>
              <a:buFontTx/>
              <a:buNone/>
            </a:pPr>
            <a:r>
              <a:rPr lang="en-US" altLang="en-US" sz="2500"/>
              <a:t>    - Progressive disease</a:t>
            </a:r>
          </a:p>
          <a:p>
            <a:pPr eaLnBrk="1" hangingPunct="1">
              <a:lnSpc>
                <a:spcPct val="90000"/>
              </a:lnSpc>
              <a:buFontTx/>
              <a:buNone/>
            </a:pPr>
            <a:r>
              <a:rPr lang="en-US" altLang="en-US" sz="2500"/>
              <a:t>    - Second primaries</a:t>
            </a:r>
          </a:p>
          <a:p>
            <a:pPr eaLnBrk="1" hangingPunct="1">
              <a:lnSpc>
                <a:spcPct val="90000"/>
              </a:lnSpc>
              <a:buFontTx/>
              <a:buNone/>
            </a:pPr>
            <a:r>
              <a:rPr lang="en-US" altLang="en-US" sz="2500"/>
              <a:t>    - Cardiovascular Disease </a:t>
            </a:r>
          </a:p>
          <a:p>
            <a:pPr eaLnBrk="1" hangingPunct="1">
              <a:lnSpc>
                <a:spcPct val="90000"/>
              </a:lnSpc>
              <a:buFontTx/>
              <a:buNone/>
            </a:pPr>
            <a:r>
              <a:rPr lang="en-US" altLang="en-US" sz="2500"/>
              <a:t>    - Diabetes</a:t>
            </a:r>
          </a:p>
          <a:p>
            <a:pPr eaLnBrk="1" hangingPunct="1">
              <a:lnSpc>
                <a:spcPct val="90000"/>
              </a:lnSpc>
              <a:buFontTx/>
              <a:buNone/>
            </a:pPr>
            <a:r>
              <a:rPr lang="en-US" altLang="en-US" sz="2500"/>
              <a:t>    - Osteoporosis</a:t>
            </a:r>
          </a:p>
          <a:p>
            <a:pPr eaLnBrk="1" hangingPunct="1">
              <a:lnSpc>
                <a:spcPct val="90000"/>
              </a:lnSpc>
              <a:buFontTx/>
              <a:buNone/>
            </a:pPr>
            <a:r>
              <a:rPr lang="en-US" altLang="en-US" sz="2500"/>
              <a:t>    - Sarcopenia</a:t>
            </a:r>
          </a:p>
          <a:p>
            <a:pPr eaLnBrk="1" hangingPunct="1">
              <a:lnSpc>
                <a:spcPct val="90000"/>
              </a:lnSpc>
              <a:buFontTx/>
              <a:buNone/>
            </a:pPr>
            <a:r>
              <a:rPr lang="en-US" altLang="en-US" sz="2500"/>
              <a:t>    - Functional decline</a:t>
            </a:r>
          </a:p>
          <a:p>
            <a:pPr eaLnBrk="1" hangingPunct="1">
              <a:lnSpc>
                <a:spcPct val="90000"/>
              </a:lnSpc>
              <a:buFontTx/>
              <a:buNone/>
            </a:pPr>
            <a:r>
              <a:rPr lang="en-US" altLang="en-US" sz="2500"/>
              <a:t>    </a:t>
            </a:r>
          </a:p>
        </p:txBody>
      </p:sp>
      <p:sp>
        <p:nvSpPr>
          <p:cNvPr id="16387" name="Rectangle 4">
            <a:extLst>
              <a:ext uri="{FF2B5EF4-FFF2-40B4-BE49-F238E27FC236}">
                <a16:creationId xmlns:a16="http://schemas.microsoft.com/office/drawing/2014/main" id="{47F2D50E-1CBE-4326-8D1B-3EBD22A96DCD}"/>
              </a:ext>
            </a:extLst>
          </p:cNvPr>
          <p:cNvSpPr>
            <a:spLocks noGrp="1" noChangeArrowheads="1"/>
          </p:cNvSpPr>
          <p:nvPr>
            <p:ph type="title"/>
          </p:nvPr>
        </p:nvSpPr>
        <p:spPr>
          <a:xfrm>
            <a:off x="457200" y="323850"/>
            <a:ext cx="8382000" cy="1143000"/>
          </a:xfrm>
        </p:spPr>
        <p:txBody>
          <a:bodyPr>
            <a:normAutofit/>
          </a:bodyPr>
          <a:lstStyle/>
          <a:p>
            <a:pPr eaLnBrk="1" hangingPunct="1"/>
            <a:r>
              <a:rPr lang="en-US" altLang="en-US" b="1" dirty="0"/>
              <a:t>Cancer Survivorship: </a:t>
            </a:r>
            <a:br>
              <a:rPr lang="en-US" altLang="en-US" b="1" dirty="0"/>
            </a:br>
            <a:r>
              <a:rPr lang="en-US" altLang="en-US" b="1" dirty="0"/>
              <a:t>The Bad News</a:t>
            </a:r>
          </a:p>
        </p:txBody>
      </p:sp>
      <p:pic>
        <p:nvPicPr>
          <p:cNvPr id="16388" name="Picture 6" descr="Image result for bad news">
            <a:extLst>
              <a:ext uri="{FF2B5EF4-FFF2-40B4-BE49-F238E27FC236}">
                <a16:creationId xmlns:a16="http://schemas.microsoft.com/office/drawing/2014/main" id="{EBD630B8-2A70-4974-846A-74A0B95B82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32766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2074D046-6BBD-4C7B-96C1-1DA455DFF62D}"/>
              </a:ext>
            </a:extLst>
          </p:cNvPr>
          <p:cNvGrpSpPr>
            <a:grpSpLocks/>
          </p:cNvGrpSpPr>
          <p:nvPr/>
        </p:nvGrpSpPr>
        <p:grpSpPr bwMode="auto">
          <a:xfrm>
            <a:off x="5005388" y="1417638"/>
            <a:ext cx="5662612" cy="5662612"/>
            <a:chOff x="3481433" y="1418332"/>
            <a:chExt cx="5662567" cy="5662567"/>
          </a:xfrm>
        </p:grpSpPr>
        <p:pic>
          <p:nvPicPr>
            <p:cNvPr id="16390" name="Picture 2" descr="Fresh carrot (Fallout 3) - The Vault Fallout Wiki ...">
              <a:extLst>
                <a:ext uri="{FF2B5EF4-FFF2-40B4-BE49-F238E27FC236}">
                  <a16:creationId xmlns:a16="http://schemas.microsoft.com/office/drawing/2014/main" id="{A71F9E64-631E-43CC-A9AF-49DCE84C3E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1463">
              <a:off x="3481433" y="2209800"/>
              <a:ext cx="5662567" cy="377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6" descr="Fresh carrot (Fallout 3) - The Vault Fallout Wiki ...">
              <a:extLst>
                <a:ext uri="{FF2B5EF4-FFF2-40B4-BE49-F238E27FC236}">
                  <a16:creationId xmlns:a16="http://schemas.microsoft.com/office/drawing/2014/main" id="{B284390D-95CB-42FF-9191-98FBE2013F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6973884">
              <a:off x="3313580" y="2362200"/>
              <a:ext cx="5662567" cy="377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2366F71E-2675-7D9A-079A-90E51660105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spTree>
    <p:extLst>
      <p:ext uri="{BB962C8B-B14F-4D97-AF65-F5344CB8AC3E}">
        <p14:creationId xmlns:p14="http://schemas.microsoft.com/office/powerpoint/2010/main" val="4144655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DD44345-8256-472C-A358-5F1AB73B6186}"/>
              </a:ext>
            </a:extLst>
          </p:cNvPr>
          <p:cNvSpPr>
            <a:spLocks noGrp="1" noChangeArrowheads="1"/>
          </p:cNvSpPr>
          <p:nvPr>
            <p:ph type="title"/>
          </p:nvPr>
        </p:nvSpPr>
        <p:spPr>
          <a:xfrm>
            <a:off x="76200" y="0"/>
            <a:ext cx="12039600" cy="1143000"/>
          </a:xfrm>
        </p:spPr>
        <p:txBody>
          <a:bodyPr>
            <a:normAutofit/>
          </a:bodyPr>
          <a:lstStyle/>
          <a:p>
            <a:r>
              <a:rPr lang="en-US" altLang="en-US" b="1" dirty="0"/>
              <a:t>Dietary for Cancer Prevention &amp; Control</a:t>
            </a:r>
            <a:endParaRPr lang="en-US" altLang="en-US" dirty="0"/>
          </a:p>
        </p:txBody>
      </p:sp>
      <p:graphicFrame>
        <p:nvGraphicFramePr>
          <p:cNvPr id="4" name="Content Placeholder 3">
            <a:extLst>
              <a:ext uri="{FF2B5EF4-FFF2-40B4-BE49-F238E27FC236}">
                <a16:creationId xmlns:a16="http://schemas.microsoft.com/office/drawing/2014/main" id="{B55D11B7-5E8E-453E-9DF8-410891FD5561}"/>
              </a:ext>
            </a:extLst>
          </p:cNvPr>
          <p:cNvGraphicFramePr>
            <a:graphicFrameLocks noGrp="1"/>
          </p:cNvGraphicFramePr>
          <p:nvPr>
            <p:ph idx="1"/>
            <p:extLst>
              <p:ext uri="{D42A27DB-BD31-4B8C-83A1-F6EECF244321}">
                <p14:modId xmlns:p14="http://schemas.microsoft.com/office/powerpoint/2010/main" val="2194012597"/>
              </p:ext>
            </p:extLst>
          </p:nvPr>
        </p:nvGraphicFramePr>
        <p:xfrm>
          <a:off x="152400" y="1095375"/>
          <a:ext cx="11963400" cy="417273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gridCol w="5410200">
                  <a:extLst>
                    <a:ext uri="{9D8B030D-6E8A-4147-A177-3AD203B41FA5}">
                      <a16:colId xmlns:a16="http://schemas.microsoft.com/office/drawing/2014/main" val="20002"/>
                    </a:ext>
                  </a:extLst>
                </a:gridCol>
              </a:tblGrid>
              <a:tr h="370753">
                <a:tc>
                  <a:txBody>
                    <a:bodyPr/>
                    <a:lstStyle/>
                    <a:p>
                      <a:endParaRPr lang="en-US" sz="1800" dirty="0"/>
                    </a:p>
                  </a:txBody>
                  <a:tcPr marT="45709" marB="45709">
                    <a:solidFill>
                      <a:srgbClr val="00B050"/>
                    </a:solidFill>
                  </a:tcPr>
                </a:tc>
                <a:tc>
                  <a:txBody>
                    <a:bodyPr/>
                    <a:lstStyle/>
                    <a:p>
                      <a:pPr marL="0" marR="0" lvl="0" indent="0" algn="ctr" defTabSz="914400" rtl="0" eaLnBrk="1" fontAlgn="base" latinLnBrk="0" hangingPunct="1">
                        <a:lnSpc>
                          <a:spcPct val="8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34" charset="0"/>
                        </a:rPr>
                        <a:t>WCRF- AICR (2018)</a:t>
                      </a:r>
                    </a:p>
                  </a:txBody>
                  <a:tcPr marT="45710" marB="45710" anchor="ctr" horzOverflow="overflow">
                    <a:solidFill>
                      <a:srgbClr val="00B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Arial" pitchFamily="34" charset="0"/>
                        </a:rPr>
                        <a:t>American Cancer Society (2020/2022)</a:t>
                      </a:r>
                    </a:p>
                  </a:txBody>
                  <a:tcPr marT="45710" marB="45710" horzOverflow="overflow">
                    <a:solidFill>
                      <a:srgbClr val="00B050"/>
                    </a:solidFill>
                  </a:tcPr>
                </a:tc>
                <a:extLst>
                  <a:ext uri="{0D108BD9-81ED-4DB2-BD59-A6C34878D82A}">
                    <a16:rowId xmlns:a16="http://schemas.microsoft.com/office/drawing/2014/main" val="10000"/>
                  </a:ext>
                </a:extLst>
              </a:tr>
              <a:tr h="3150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Weight</a:t>
                      </a:r>
                    </a:p>
                  </a:txBody>
                  <a:tcPr marT="45710" marB="45710" horzOverflow="overflow">
                    <a:solidFill>
                      <a:schemeClr val="accent6">
                        <a:lumMod val="20000"/>
                        <a:lumOff val="80000"/>
                        <a:alpha val="43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Be a healthy weight (avoid weight gain in adulthood)</a:t>
                      </a:r>
                    </a:p>
                  </a:txBody>
                  <a:tcPr marT="45710" marB="45710" horzOverflow="overflow">
                    <a:solidFill>
                      <a:schemeClr val="accent6">
                        <a:lumMod val="20000"/>
                        <a:lumOff val="80000"/>
                        <a:alpha val="43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Achieve &amp; maintain a healthy weight throughout life</a:t>
                      </a:r>
                    </a:p>
                  </a:txBody>
                  <a:tcPr marT="45710" marB="45710" horzOverflow="overflow">
                    <a:solidFill>
                      <a:schemeClr val="accent6">
                        <a:lumMod val="20000"/>
                        <a:lumOff val="80000"/>
                        <a:alpha val="43000"/>
                      </a:schemeClr>
                    </a:solidFill>
                  </a:tcPr>
                </a:tc>
                <a:extLst>
                  <a:ext uri="{0D108BD9-81ED-4DB2-BD59-A6C34878D82A}">
                    <a16:rowId xmlns:a16="http://schemas.microsoft.com/office/drawing/2014/main" val="10001"/>
                  </a:ext>
                </a:extLst>
              </a:tr>
              <a:tr h="2857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Dietary Pattern</a:t>
                      </a:r>
                    </a:p>
                  </a:txBody>
                  <a:tcPr marT="45710" marB="45710" horzOverflow="overflow">
                    <a:solidFill>
                      <a:schemeClr val="accent6">
                        <a:lumMod val="40000"/>
                        <a:lumOff val="60000"/>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600" dirty="0"/>
                        <a:t>Eat a diet rich in whole grains, vegetables, fruits and beans (prudent diet)</a:t>
                      </a: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16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16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lang="en-US" sz="16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mn-lt"/>
                        <a:sym typeface="Wingdings 3"/>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Limit </a:t>
                      </a:r>
                      <a:endParaRPr lang="en-US" sz="1600" b="0" baseline="0" dirty="0">
                        <a:effectLst/>
                        <a:latin typeface="+mn-lt"/>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dirty="0"/>
                        <a:t>Fast foods” and other processed</a:t>
                      </a:r>
                      <a:r>
                        <a:rPr lang="en-US" sz="1600" baseline="0" dirty="0"/>
                        <a:t> foods high in fat, starches or sugars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b="0" baseline="0" dirty="0">
                          <a:effectLst/>
                          <a:latin typeface="+mn-lt"/>
                        </a:rPr>
                        <a:t>Red &amp; processed meats (12-18 oz/week)</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b="0" baseline="0" dirty="0">
                          <a:effectLst/>
                          <a:latin typeface="+mn-lt"/>
                        </a:rPr>
                        <a:t>Sugary drinks</a:t>
                      </a:r>
                    </a:p>
                  </a:txBody>
                  <a:tcPr marT="45710" marB="45710" horzOverflow="overflow">
                    <a:solidFill>
                      <a:schemeClr val="accent6">
                        <a:lumMod val="40000"/>
                        <a:lumOff val="60000"/>
                        <a:alpha val="50000"/>
                      </a:schemeClr>
                    </a:solidFill>
                  </a:tcPr>
                </a:tc>
                <a:tc>
                  <a:txBody>
                    <a:bodyPr/>
                    <a:lstStyle/>
                    <a:p>
                      <a:pPr algn="l" fontAlgn="t">
                        <a:buFont typeface="Arial" panose="020B0604020202020204" pitchFamily="34" charset="0"/>
                        <a:buNone/>
                      </a:pPr>
                      <a:r>
                        <a:rPr lang="en-US" sz="1600" b="0" dirty="0">
                          <a:effectLst/>
                          <a:latin typeface="+mn-lt"/>
                        </a:rPr>
                        <a:t>Follow a healthy eating pattern at</a:t>
                      </a:r>
                      <a:r>
                        <a:rPr lang="en-US" sz="1600" b="0" baseline="0" dirty="0">
                          <a:effectLst/>
                          <a:latin typeface="+mn-lt"/>
                        </a:rPr>
                        <a:t> all ages</a:t>
                      </a:r>
                    </a:p>
                    <a:p>
                      <a:pPr marL="285750" indent="-285750" algn="l" fontAlgn="t">
                        <a:buFont typeface="Arial" panose="020B0604020202020204" pitchFamily="34" charset="0"/>
                        <a:buChar char="•"/>
                      </a:pPr>
                      <a:r>
                        <a:rPr lang="en-US" sz="1600" b="0" dirty="0">
                          <a:effectLst/>
                          <a:latin typeface="+mn-lt"/>
                        </a:rPr>
                        <a:t>High nutrient foods in amts to achieve</a:t>
                      </a:r>
                      <a:r>
                        <a:rPr lang="en-US" sz="1600" b="0" baseline="0" dirty="0">
                          <a:effectLst/>
                          <a:latin typeface="+mn-lt"/>
                        </a:rPr>
                        <a:t> a </a:t>
                      </a:r>
                      <a:r>
                        <a:rPr lang="en-US" sz="1600" b="0" dirty="0">
                          <a:effectLst/>
                          <a:latin typeface="+mn-lt"/>
                        </a:rPr>
                        <a:t>healthy </a:t>
                      </a:r>
                      <a:r>
                        <a:rPr lang="en-US" sz="1600" b="0" dirty="0" err="1">
                          <a:effectLst/>
                          <a:latin typeface="+mn-lt"/>
                        </a:rPr>
                        <a:t>wt</a:t>
                      </a:r>
                      <a:r>
                        <a:rPr lang="en-US" sz="1600" b="0" dirty="0">
                          <a:effectLst/>
                          <a:latin typeface="+mn-lt"/>
                        </a:rPr>
                        <a:t>;</a:t>
                      </a:r>
                    </a:p>
                    <a:p>
                      <a:pPr marL="285750" indent="-285750" algn="l" fontAlgn="t">
                        <a:buFont typeface="Arial" panose="020B0604020202020204" pitchFamily="34" charset="0"/>
                        <a:buChar char="•"/>
                      </a:pPr>
                      <a:r>
                        <a:rPr lang="en-US" sz="1600" b="0" dirty="0">
                          <a:effectLst/>
                          <a:latin typeface="+mn-lt"/>
                        </a:rPr>
                        <a:t>A variety of dark green, orange or red vegetables,</a:t>
                      </a:r>
                      <a:r>
                        <a:rPr lang="en-US" sz="1600" b="0" baseline="0" dirty="0">
                          <a:effectLst/>
                          <a:latin typeface="+mn-lt"/>
                        </a:rPr>
                        <a:t> </a:t>
                      </a:r>
                      <a:r>
                        <a:rPr lang="en-US" sz="1600" b="0" dirty="0">
                          <a:effectLst/>
                          <a:latin typeface="+mn-lt"/>
                        </a:rPr>
                        <a:t>legumes (beans and peas), and others;</a:t>
                      </a:r>
                    </a:p>
                    <a:p>
                      <a:pPr marL="285750" indent="-285750" algn="l" fontAlgn="t">
                        <a:buFont typeface="Arial" panose="020B0604020202020204" pitchFamily="34" charset="0"/>
                        <a:buChar char="•"/>
                      </a:pPr>
                      <a:r>
                        <a:rPr lang="en-US" sz="1600" b="0" dirty="0">
                          <a:effectLst/>
                          <a:latin typeface="+mn-lt"/>
                        </a:rPr>
                        <a:t>Fruits, especially whole fruits in a variety of colors; and</a:t>
                      </a:r>
                    </a:p>
                    <a:p>
                      <a:pPr marL="285750" indent="-285750" algn="l" fontAlgn="t">
                        <a:buFont typeface="Arial" panose="020B0604020202020204" pitchFamily="34" charset="0"/>
                        <a:buChar char="•"/>
                      </a:pPr>
                      <a:r>
                        <a:rPr lang="en-US" sz="1600" b="0" dirty="0">
                          <a:effectLst/>
                          <a:latin typeface="+mn-lt"/>
                        </a:rPr>
                        <a:t>Whole grains.</a:t>
                      </a:r>
                    </a:p>
                    <a:p>
                      <a:pPr marL="0" indent="0" algn="l" fontAlgn="t">
                        <a:buFont typeface="Arial" panose="020B0604020202020204" pitchFamily="34" charset="0"/>
                        <a:buNone/>
                      </a:pPr>
                      <a:endParaRPr lang="en-US" sz="800" b="0" dirty="0">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Limit or avoid</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b="0" dirty="0">
                          <a:effectLst/>
                          <a:latin typeface="+mn-lt"/>
                        </a:rPr>
                        <a:t>Red and processed meats;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b="0" dirty="0">
                          <a:effectLst/>
                          <a:latin typeface="+mn-lt"/>
                        </a:rPr>
                        <a:t>Sugar‐sweetened beverages; or</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600" b="0" dirty="0">
                          <a:effectLst/>
                          <a:latin typeface="+mn-lt"/>
                        </a:rPr>
                        <a:t>Highly processed foods &amp; refined grains</a:t>
                      </a:r>
                      <a:endParaRPr kumimoji="0" lang="en-US" sz="1600" b="0" i="0" u="none" strike="noStrike" cap="none" normalizeH="0" baseline="0" dirty="0">
                        <a:ln>
                          <a:noFill/>
                        </a:ln>
                        <a:solidFill>
                          <a:schemeClr val="tx1"/>
                        </a:solidFill>
                        <a:effectLst/>
                        <a:latin typeface="+mn-lt"/>
                      </a:endParaRPr>
                    </a:p>
                  </a:txBody>
                  <a:tcPr marT="45710" marB="45710" horzOverflow="overflow">
                    <a:solidFill>
                      <a:schemeClr val="accent6">
                        <a:lumMod val="40000"/>
                        <a:lumOff val="60000"/>
                        <a:alpha val="50000"/>
                      </a:schemeClr>
                    </a:solidFill>
                  </a:tcPr>
                </a:tc>
                <a:extLst>
                  <a:ext uri="{0D108BD9-81ED-4DB2-BD59-A6C34878D82A}">
                    <a16:rowId xmlns:a16="http://schemas.microsoft.com/office/drawing/2014/main" val="10002"/>
                  </a:ext>
                </a:extLst>
              </a:tr>
              <a:tr h="4492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rPr>
                        <a:t>Alcohol</a:t>
                      </a:r>
                    </a:p>
                  </a:txBody>
                  <a:tcPr marT="45710" marB="45710" horzOverflow="overflow">
                    <a:solidFill>
                      <a:schemeClr val="accent6">
                        <a:lumMod val="20000"/>
                        <a:lumOff val="80000"/>
                        <a:alpha val="62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Limit alcohol. If drink limit to 1-2 drinks/day</a:t>
                      </a:r>
                    </a:p>
                  </a:txBody>
                  <a:tcPr marT="45710" marB="45710" horzOverflow="overflow">
                    <a:solidFill>
                      <a:schemeClr val="accent6">
                        <a:lumMod val="20000"/>
                        <a:lumOff val="80000"/>
                        <a:alpha val="62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Best not to drink alcohol</a:t>
                      </a:r>
                    </a:p>
                  </a:txBody>
                  <a:tcPr marT="45710" marB="45710" horzOverflow="overflow">
                    <a:solidFill>
                      <a:schemeClr val="accent6">
                        <a:lumMod val="20000"/>
                        <a:lumOff val="80000"/>
                        <a:alpha val="62000"/>
                      </a:schemeClr>
                    </a:solidFill>
                  </a:tcPr>
                </a:tc>
                <a:extLst>
                  <a:ext uri="{0D108BD9-81ED-4DB2-BD59-A6C34878D82A}">
                    <a16:rowId xmlns:a16="http://schemas.microsoft.com/office/drawing/2014/main" val="10003"/>
                  </a:ext>
                </a:extLst>
              </a:tr>
            </a:tbl>
          </a:graphicData>
        </a:graphic>
      </p:graphicFrame>
      <p:sp>
        <p:nvSpPr>
          <p:cNvPr id="46109" name="TextBox 4">
            <a:extLst>
              <a:ext uri="{FF2B5EF4-FFF2-40B4-BE49-F238E27FC236}">
                <a16:creationId xmlns:a16="http://schemas.microsoft.com/office/drawing/2014/main" id="{E173F6D7-6523-4D04-AEF9-648824A7D608}"/>
              </a:ext>
            </a:extLst>
          </p:cNvPr>
          <p:cNvSpPr txBox="1">
            <a:spLocks noChangeArrowheads="1"/>
          </p:cNvSpPr>
          <p:nvPr/>
        </p:nvSpPr>
        <p:spPr bwMode="auto">
          <a:xfrm flipH="1">
            <a:off x="200025" y="5407026"/>
            <a:ext cx="12115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latin typeface="+mn-lt"/>
              </a:rPr>
              <a:t>WCRF-AICR 3</a:t>
            </a:r>
            <a:r>
              <a:rPr lang="en-US" altLang="en-US" sz="1200" baseline="30000" dirty="0">
                <a:latin typeface="+mn-lt"/>
              </a:rPr>
              <a:t>rd</a:t>
            </a:r>
            <a:r>
              <a:rPr lang="en-US" altLang="en-US" sz="1200" dirty="0">
                <a:latin typeface="+mn-lt"/>
              </a:rPr>
              <a:t> Expert Report 2018  </a:t>
            </a:r>
            <a:r>
              <a:rPr lang="en-US" altLang="en-US" sz="1200" dirty="0">
                <a:latin typeface="+mn-lt"/>
                <a:hlinkClick r:id="rId2"/>
              </a:rPr>
              <a:t>https://www.wcrf.org/</a:t>
            </a:r>
            <a:r>
              <a:rPr lang="en-US" altLang="en-US" sz="1200" dirty="0">
                <a:latin typeface="+mn-lt"/>
              </a:rPr>
              <a:t>; </a:t>
            </a:r>
          </a:p>
          <a:p>
            <a:pPr>
              <a:spcBef>
                <a:spcPct val="0"/>
              </a:spcBef>
              <a:buFontTx/>
              <a:buNone/>
            </a:pPr>
            <a:r>
              <a:rPr lang="en-US" altLang="en-US" sz="1200" dirty="0">
                <a:latin typeface="+mn-lt"/>
              </a:rPr>
              <a:t>Rock CL et al. </a:t>
            </a:r>
            <a:r>
              <a:rPr lang="en-US" altLang="en-US" sz="1200" i="1" dirty="0">
                <a:latin typeface="+mn-lt"/>
              </a:rPr>
              <a:t>CA J Clin </a:t>
            </a:r>
            <a:r>
              <a:rPr lang="en-US" altLang="en-US" sz="1200" dirty="0">
                <a:latin typeface="+mn-lt"/>
              </a:rPr>
              <a:t>70: 245-71; 2020;</a:t>
            </a:r>
            <a:r>
              <a:rPr lang="pt-BR" sz="1200" b="0" i="0" dirty="0">
                <a:effectLst/>
                <a:latin typeface="+mn-lt"/>
              </a:rPr>
              <a:t> </a:t>
            </a:r>
            <a:r>
              <a:rPr lang="en-US" altLang="en-US" sz="1200" dirty="0">
                <a:latin typeface="+mn-lt"/>
              </a:rPr>
              <a:t>Rock CL et al. </a:t>
            </a:r>
            <a:r>
              <a:rPr lang="pt-BR" sz="1200" b="0" i="1" dirty="0">
                <a:effectLst/>
                <a:latin typeface="+mn-lt"/>
              </a:rPr>
              <a:t>CA Cancer J Clin</a:t>
            </a:r>
            <a:r>
              <a:rPr lang="pt-BR" sz="1200" b="0" i="0" dirty="0">
                <a:effectLst/>
                <a:latin typeface="+mn-lt"/>
              </a:rPr>
              <a:t>. 2022 Mar 16. doi: 10.3322/caac.21719</a:t>
            </a:r>
            <a:r>
              <a:rPr lang="pt-BR" sz="1000" b="0" i="0" dirty="0">
                <a:solidFill>
                  <a:srgbClr val="4D8055"/>
                </a:solidFill>
                <a:effectLst/>
                <a:latin typeface="BlinkMacSystemFont"/>
              </a:rPr>
              <a:t>. </a:t>
            </a:r>
            <a:r>
              <a:rPr lang="en-US" altLang="en-US" sz="1400" dirty="0"/>
              <a:t>  </a:t>
            </a:r>
          </a:p>
        </p:txBody>
      </p:sp>
      <p:pic>
        <p:nvPicPr>
          <p:cNvPr id="2" name="Picture 1">
            <a:extLst>
              <a:ext uri="{FF2B5EF4-FFF2-40B4-BE49-F238E27FC236}">
                <a16:creationId xmlns:a16="http://schemas.microsoft.com/office/drawing/2014/main" id="{8710CFCB-D1A6-F766-3322-2CF485709E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spTree>
    <p:extLst>
      <p:ext uri="{BB962C8B-B14F-4D97-AF65-F5344CB8AC3E}">
        <p14:creationId xmlns:p14="http://schemas.microsoft.com/office/powerpoint/2010/main" val="3082397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9FFC2-BC8D-9356-D39E-A5159FF44D10}"/>
            </a:ext>
          </a:extLst>
        </p:cNvPr>
        <p:cNvGrpSpPr/>
        <p:nvPr/>
      </p:nvGrpSpPr>
      <p:grpSpPr>
        <a:xfrm>
          <a:off x="0" y="0"/>
          <a:ext cx="0" cy="0"/>
          <a:chOff x="0" y="0"/>
          <a:chExt cx="0" cy="0"/>
        </a:xfrm>
      </p:grpSpPr>
      <p:sp>
        <p:nvSpPr>
          <p:cNvPr id="46082" name="Title 1">
            <a:extLst>
              <a:ext uri="{FF2B5EF4-FFF2-40B4-BE49-F238E27FC236}">
                <a16:creationId xmlns:a16="http://schemas.microsoft.com/office/drawing/2014/main" id="{E956F638-6CB5-329F-3CFB-C48DAF36F1FE}"/>
              </a:ext>
            </a:extLst>
          </p:cNvPr>
          <p:cNvSpPr>
            <a:spLocks noGrp="1" noChangeArrowheads="1"/>
          </p:cNvSpPr>
          <p:nvPr>
            <p:ph type="title"/>
          </p:nvPr>
        </p:nvSpPr>
        <p:spPr>
          <a:xfrm>
            <a:off x="76200" y="0"/>
            <a:ext cx="12039600" cy="1143000"/>
          </a:xfrm>
        </p:spPr>
        <p:txBody>
          <a:bodyPr>
            <a:normAutofit/>
          </a:bodyPr>
          <a:lstStyle/>
          <a:p>
            <a:r>
              <a:rPr lang="en-US" altLang="en-US" b="1" dirty="0"/>
              <a:t>Identified Mechanistic Pathways through which Excess Adiposity promotes Cancer</a:t>
            </a:r>
            <a:endParaRPr lang="en-US" altLang="en-US" dirty="0"/>
          </a:p>
        </p:txBody>
      </p:sp>
      <p:pic>
        <p:nvPicPr>
          <p:cNvPr id="2" name="Picture 1">
            <a:extLst>
              <a:ext uri="{FF2B5EF4-FFF2-40B4-BE49-F238E27FC236}">
                <a16:creationId xmlns:a16="http://schemas.microsoft.com/office/drawing/2014/main" id="{EFB09E52-281F-BB6A-0753-FB5FD72C4F2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8746" y="4665062"/>
            <a:ext cx="1280160" cy="1520190"/>
          </a:xfrm>
          <a:prstGeom prst="rect">
            <a:avLst/>
          </a:prstGeom>
          <a:noFill/>
          <a:ln>
            <a:noFill/>
          </a:ln>
        </p:spPr>
      </p:pic>
      <p:pic>
        <p:nvPicPr>
          <p:cNvPr id="6" name="Picture 1">
            <a:extLst>
              <a:ext uri="{FF2B5EF4-FFF2-40B4-BE49-F238E27FC236}">
                <a16:creationId xmlns:a16="http://schemas.microsoft.com/office/drawing/2014/main" id="{52F87307-F3EE-66BA-D7E3-DB866467D27A}"/>
              </a:ext>
            </a:extLst>
          </p:cNvPr>
          <p:cNvPicPr>
            <a:picLocks noChangeAspect="1" noChangeArrowheads="1"/>
          </p:cNvPicPr>
          <p:nvPr/>
        </p:nvPicPr>
        <p:blipFill>
          <a:blip r:embed="rId3" cstate="print"/>
          <a:srcRect/>
          <a:stretch>
            <a:fillRect/>
          </a:stretch>
        </p:blipFill>
        <p:spPr bwMode="auto">
          <a:xfrm>
            <a:off x="2139350" y="1159351"/>
            <a:ext cx="6558021" cy="4819943"/>
          </a:xfrm>
          <a:prstGeom prst="rect">
            <a:avLst/>
          </a:prstGeom>
          <a:noFill/>
          <a:ln w="9525">
            <a:noFill/>
            <a:miter lim="800000"/>
            <a:headEnd/>
            <a:tailEnd/>
          </a:ln>
        </p:spPr>
      </p:pic>
      <p:sp>
        <p:nvSpPr>
          <p:cNvPr id="7" name="Text Placeholder 6">
            <a:extLst>
              <a:ext uri="{FF2B5EF4-FFF2-40B4-BE49-F238E27FC236}">
                <a16:creationId xmlns:a16="http://schemas.microsoft.com/office/drawing/2014/main" id="{6AA21C11-E7C5-A8CD-4C67-73DA950C389E}"/>
              </a:ext>
            </a:extLst>
          </p:cNvPr>
          <p:cNvSpPr txBox="1">
            <a:spLocks/>
          </p:cNvSpPr>
          <p:nvPr/>
        </p:nvSpPr>
        <p:spPr>
          <a:xfrm>
            <a:off x="-4761696" y="6001712"/>
            <a:ext cx="8775844" cy="4347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900" dirty="0">
                <a:solidFill>
                  <a:schemeClr val="tx1"/>
                </a:solidFill>
                <a:ea typeface="ＭＳ Ｐゴシック" charset="0"/>
              </a:rPr>
              <a:t>Nock NL, Berger NA.  Obesity and Cancer: - NA Berger, Springer 2010</a:t>
            </a:r>
            <a:endParaRPr lang="en-US" sz="900" dirty="0">
              <a:solidFill>
                <a:schemeClr val="tx1"/>
              </a:solidFill>
            </a:endParaRPr>
          </a:p>
        </p:txBody>
      </p:sp>
    </p:spTree>
    <p:extLst>
      <p:ext uri="{BB962C8B-B14F-4D97-AF65-F5344CB8AC3E}">
        <p14:creationId xmlns:p14="http://schemas.microsoft.com/office/powerpoint/2010/main" val="1124629481"/>
      </p:ext>
    </p:extLst>
  </p:cSld>
  <p:clrMapOvr>
    <a:masterClrMapping/>
  </p:clrMapOvr>
</p:sld>
</file>

<file path=ppt/theme/theme1.xml><?xml version="1.0" encoding="utf-8"?>
<a:theme xmlns:a="http://schemas.openxmlformats.org/drawingml/2006/main" name="N25 Ma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b141421-b00d-4060-8b5f-f4ea4e94dd43" xsi:nil="true"/>
    <lcf76f155ced4ddcb4097134ff3c332f xmlns="284db72b-dd99-40fa-a466-60dbd9f53869">
      <Terms xmlns="http://schemas.microsoft.com/office/infopath/2007/PartnerControls"/>
    </lcf76f155ced4ddcb4097134ff3c332f>
    <SharedWithUsers xmlns="fb141421-b00d-4060-8b5f-f4ea4e94dd43">
      <UserInfo>
        <DisplayName>Felicia Price</DisplayName>
        <AccountId>14</AccountId>
        <AccountType/>
      </UserInfo>
      <UserInfo>
        <DisplayName>Amy Gavin</DisplayName>
        <AccountId>16</AccountId>
        <AccountType/>
      </UserInfo>
      <UserInfo>
        <DisplayName>Michelle Crispino</DisplayName>
        <AccountId>15</AccountId>
        <AccountType/>
      </UserInfo>
      <UserInfo>
        <DisplayName>Haylie Kohn</DisplayName>
        <AccountId>26</AccountId>
        <AccountType/>
      </UserInfo>
      <UserInfo>
        <DisplayName>Erica Henze</DisplayName>
        <AccountId>13</AccountId>
        <AccountType/>
      </UserInfo>
      <UserInfo>
        <DisplayName>Gwen Twillman</DisplayName>
        <AccountId>23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DB359321FA13459CBD789B61B6722A" ma:contentTypeVersion="14" ma:contentTypeDescription="Create a new document." ma:contentTypeScope="" ma:versionID="c4b4c787a0cfb6922ea72993e6da7f0a">
  <xsd:schema xmlns:xsd="http://www.w3.org/2001/XMLSchema" xmlns:xs="http://www.w3.org/2001/XMLSchema" xmlns:p="http://schemas.microsoft.com/office/2006/metadata/properties" xmlns:ns2="284db72b-dd99-40fa-a466-60dbd9f53869" xmlns:ns3="fb141421-b00d-4060-8b5f-f4ea4e94dd43" targetNamespace="http://schemas.microsoft.com/office/2006/metadata/properties" ma:root="true" ma:fieldsID="b9d2ffd4c70c12ab0ee1892132c64e50" ns2:_="" ns3:_="">
    <xsd:import namespace="284db72b-dd99-40fa-a466-60dbd9f53869"/>
    <xsd:import namespace="fb141421-b00d-4060-8b5f-f4ea4e94dd4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db72b-dd99-40fa-a466-60dbd9f538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01d8565-bba2-4563-8403-ce5f9a72a6a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141421-b00d-4060-8b5f-f4ea4e94dd4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c3410e9-71b1-4631-9e18-7a737c9c2a93}" ma:internalName="TaxCatchAll" ma:showField="CatchAllData" ma:web="fb141421-b00d-4060-8b5f-f4ea4e94dd4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364E96-9D28-4AF5-915A-961CE16B73BB}">
  <ds:schemaRefs>
    <ds:schemaRef ds:uri="284db72b-dd99-40fa-a466-60dbd9f53869"/>
    <ds:schemaRef ds:uri="fb141421-b00d-4060-8b5f-f4ea4e94dd4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C031749-1E86-4CDD-BFD3-643B3CF8BBE2}">
  <ds:schemaRefs>
    <ds:schemaRef ds:uri="http://schemas.microsoft.com/sharepoint/v3/contenttype/forms"/>
  </ds:schemaRefs>
</ds:datastoreItem>
</file>

<file path=customXml/itemProps3.xml><?xml version="1.0" encoding="utf-8"?>
<ds:datastoreItem xmlns:ds="http://schemas.openxmlformats.org/officeDocument/2006/customXml" ds:itemID="{1FB069B0-983E-4F42-A47C-66DC480B588B}">
  <ds:schemaRefs>
    <ds:schemaRef ds:uri="284db72b-dd99-40fa-a466-60dbd9f53869"/>
    <ds:schemaRef ds:uri="fb141421-b00d-4060-8b5f-f4ea4e94dd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4802</TotalTime>
  <Words>2536</Words>
  <Application>Microsoft Office PowerPoint</Application>
  <PresentationFormat>Widescreen</PresentationFormat>
  <Paragraphs>467</Paragraphs>
  <Slides>30</Slides>
  <Notes>14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43" baseType="lpstr">
      <vt:lpstr>ＭＳ Ｐゴシック</vt:lpstr>
      <vt:lpstr>Aptos</vt:lpstr>
      <vt:lpstr>Arial</vt:lpstr>
      <vt:lpstr>Arial Black</vt:lpstr>
      <vt:lpstr>BlinkMacSystemFont</vt:lpstr>
      <vt:lpstr>Cavolini</vt:lpstr>
      <vt:lpstr>Poppins</vt:lpstr>
      <vt:lpstr>Source Sans Pro</vt:lpstr>
      <vt:lpstr>Times New Roman</vt:lpstr>
      <vt:lpstr>Wingdings 2</vt:lpstr>
      <vt:lpstr>N25 Main</vt:lpstr>
      <vt:lpstr>Chart</vt:lpstr>
      <vt:lpstr>Acrobat Document</vt:lpstr>
      <vt:lpstr>Nutrition in  Cancer Prevention and Survival</vt:lpstr>
      <vt:lpstr>Objectives</vt:lpstr>
      <vt:lpstr>Disclosures</vt:lpstr>
      <vt:lpstr>Estimated number of new cancer cases in the US in 2025</vt:lpstr>
      <vt:lpstr>Trends in five-year relative survival (%), US, 1975-2020</vt:lpstr>
      <vt:lpstr>PowerPoint Presentation</vt:lpstr>
      <vt:lpstr>Cancer Survivorship:  The Bad News</vt:lpstr>
      <vt:lpstr>Dietary for Cancer Prevention &amp; Control</vt:lpstr>
      <vt:lpstr>Identified Mechanistic Pathways through which Excess Adiposity promotes Cancer</vt:lpstr>
      <vt:lpstr>Calorie Restriction Consistently Inhibits Cancer in Preclinical Models</vt:lpstr>
      <vt:lpstr>Obesity and Relative Risk of Cancer</vt:lpstr>
      <vt:lpstr>Evidence that Weight Loss Reduces Cancer Risk</vt:lpstr>
      <vt:lpstr>Obesity and Poor Prognosis</vt:lpstr>
      <vt:lpstr>Obesity and Mortality in Solid Tumors</vt:lpstr>
      <vt:lpstr>Weight Gain and Prognosis After Diagnosis  Results of 2 Meta-Analyses </vt:lpstr>
      <vt:lpstr>PowerPoint Presentation</vt:lpstr>
      <vt:lpstr>Dietary for Cancer Prevention &amp; Control</vt:lpstr>
      <vt:lpstr>How Important is Diet Quality?</vt:lpstr>
      <vt:lpstr>Prudent vs. Western Dietary Patterns  in Cancer Survivors </vt:lpstr>
      <vt:lpstr>PowerPoint Presentation</vt:lpstr>
      <vt:lpstr>Dietary for Cancer Prevention &amp; Control</vt:lpstr>
      <vt:lpstr>Association between Alcohol and Cancer is Linear No amount “safe”</vt:lpstr>
      <vt:lpstr>Adherence of Dietary Guidelines among the General Population and Cancer Survivors</vt:lpstr>
      <vt:lpstr>PowerPoint Presentation</vt:lpstr>
      <vt:lpstr>Cancer can Provide a Teachable Moment</vt:lpstr>
      <vt:lpstr>Seize the Teachable Moment !   </vt:lpstr>
      <vt:lpstr>Brochures can make an impact</vt:lpstr>
      <vt:lpstr>There are online resources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Haylie Kohn</dc:creator>
  <cp:lastModifiedBy>Rental End User</cp:lastModifiedBy>
  <cp:revision>8</cp:revision>
  <dcterms:created xsi:type="dcterms:W3CDTF">2022-03-29T14:35:46Z</dcterms:created>
  <dcterms:modified xsi:type="dcterms:W3CDTF">2025-05-31T15:47:58Z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0x0101008BDB359321FA13459CBD789B61B6722A</vt:lpwstr>
  </property>
  <property fmtid="{D5CDD505-2E9C-101B-9397-08002B2CF9AE}" pid="3" name="MediaServiceImageTags">
    <vt:lpwstr/>
  </property>
  <property fmtid="{D5CDD505-2E9C-101B-9397-08002B2CF9AE}" pid="4" name="MSIP_Label_ae7542bc-63e5-412b-b0a0-d9586028a7d0_Enabled">
    <vt:lpwstr>true</vt:lpwstr>
  </property>
  <property fmtid="{D5CDD505-2E9C-101B-9397-08002B2CF9AE}" pid="5" name="MSIP_Label_ae7542bc-63e5-412b-b0a0-d9586028a7d0_SetDate">
    <vt:lpwstr>2025-04-30T18:45:05Z</vt:lpwstr>
  </property>
  <property fmtid="{D5CDD505-2E9C-101B-9397-08002B2CF9AE}" pid="6" name="MSIP_Label_ae7542bc-63e5-412b-b0a0-d9586028a7d0_Method">
    <vt:lpwstr>Standard</vt:lpwstr>
  </property>
  <property fmtid="{D5CDD505-2E9C-101B-9397-08002B2CF9AE}" pid="7" name="MSIP_Label_ae7542bc-63e5-412b-b0a0-d9586028a7d0_Name">
    <vt:lpwstr>Sensitive</vt:lpwstr>
  </property>
  <property fmtid="{D5CDD505-2E9C-101B-9397-08002B2CF9AE}" pid="8" name="MSIP_Label_ae7542bc-63e5-412b-b0a0-d9586028a7d0_SiteId">
    <vt:lpwstr>d8999fe4-76af-40b3-b435-1d8977abc08c</vt:lpwstr>
  </property>
  <property fmtid="{D5CDD505-2E9C-101B-9397-08002B2CF9AE}" pid="9" name="MSIP_Label_ae7542bc-63e5-412b-b0a0-d9586028a7d0_ActionId">
    <vt:lpwstr>6529026b-ed6e-4def-a5b2-9216ddc039b0</vt:lpwstr>
  </property>
  <property fmtid="{D5CDD505-2E9C-101B-9397-08002B2CF9AE}" pid="10" name="MSIP_Label_ae7542bc-63e5-412b-b0a0-d9586028a7d0_ContentBits">
    <vt:lpwstr>0</vt:lpwstr>
  </property>
  <property fmtid="{D5CDD505-2E9C-101B-9397-08002B2CF9AE}" pid="11" name="MSIP_Label_ae7542bc-63e5-412b-b0a0-d9586028a7d0_Tag">
    <vt:lpwstr>10, 3, 0, 1</vt:lpwstr>
  </property>
</Properties>
</file>