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8" r:id="rId4"/>
    <p:sldId id="260" r:id="rId5"/>
    <p:sldId id="262" r:id="rId6"/>
    <p:sldId id="265" r:id="rId7"/>
    <p:sldId id="266" r:id="rId8"/>
    <p:sldId id="486" r:id="rId9"/>
    <p:sldId id="487" r:id="rId10"/>
    <p:sldId id="684" r:id="rId11"/>
    <p:sldId id="270" r:id="rId12"/>
    <p:sldId id="272" r:id="rId13"/>
    <p:sldId id="264" r:id="rId14"/>
    <p:sldId id="741" r:id="rId15"/>
    <p:sldId id="261" r:id="rId16"/>
    <p:sldId id="267" r:id="rId17"/>
    <p:sldId id="742" r:id="rId18"/>
    <p:sldId id="743" r:id="rId19"/>
    <p:sldId id="271" r:id="rId20"/>
    <p:sldId id="273" r:id="rId21"/>
    <p:sldId id="717" r:id="rId22"/>
    <p:sldId id="274" r:id="rId23"/>
    <p:sldId id="721" r:id="rId24"/>
    <p:sldId id="719" r:id="rId25"/>
    <p:sldId id="722" r:id="rId26"/>
    <p:sldId id="728" r:id="rId27"/>
    <p:sldId id="733" r:id="rId28"/>
    <p:sldId id="732" r:id="rId29"/>
    <p:sldId id="731" r:id="rId30"/>
    <p:sldId id="729" r:id="rId31"/>
    <p:sldId id="730" r:id="rId32"/>
    <p:sldId id="275" r:id="rId33"/>
    <p:sldId id="734" r:id="rId34"/>
    <p:sldId id="736" r:id="rId35"/>
    <p:sldId id="737" r:id="rId36"/>
    <p:sldId id="738" r:id="rId37"/>
    <p:sldId id="739" r:id="rId38"/>
    <p:sldId id="278" r:id="rId39"/>
    <p:sldId id="279" r:id="rId40"/>
  </p:sldIdLst>
  <p:sldSz cx="18288000" cy="10287000"/>
  <p:notesSz cx="6858000" cy="9144000"/>
  <p:embeddedFontLst>
    <p:embeddedFont>
      <p:font typeface="Bricolage Grotesque" panose="020B0604020202020204" charset="0"/>
      <p:regular r:id="rId42"/>
    </p:embeddedFont>
    <p:embeddedFont>
      <p:font typeface="Canva Sans Bold" panose="020B0604020202020204" charset="0"/>
      <p:regular r:id="rId43"/>
      <p:bold r:id="rId44"/>
    </p:embeddedFont>
    <p:embeddedFont>
      <p:font typeface="Kollektif" panose="020B0604020202020204" charset="0"/>
      <p:regular r:id="rId45"/>
    </p:embeddedFont>
    <p:embeddedFont>
      <p:font typeface="Kollektif Bold" panose="020B0604020202020204" charset="0"/>
      <p:regular r:id="rId46"/>
      <p:bold r:id="rId47"/>
    </p:embeddedFont>
    <p:embeddedFont>
      <p:font typeface="Montserrat Classic" panose="020B0604020202020204" charset="0"/>
      <p:regular r:id="rId48"/>
    </p:embeddedFont>
    <p:embeddedFont>
      <p:font typeface="Montserrat Classic Bold" panose="020B0604020202020204"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A. Callahan, MPH, RDN" initials="EAC" lastIdx="1" clrIdx="0">
    <p:extLst>
      <p:ext uri="{19B8F6BF-5375-455C-9EA6-DF929625EA0E}">
        <p15:presenceInfo xmlns:p15="http://schemas.microsoft.com/office/powerpoint/2012/main" userId="Emily A. Callahan, MPH, R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C2"/>
    <a:srgbClr val="F0F5FA"/>
    <a:srgbClr val="FAF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86157" autoAdjust="0"/>
  </p:normalViewPr>
  <p:slideViewPr>
    <p:cSldViewPr>
      <p:cViewPr varScale="1">
        <p:scale>
          <a:sx n="37" d="100"/>
          <a:sy n="37" d="100"/>
        </p:scale>
        <p:origin x="9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ED635-AEF6-407F-AAA4-D6E4F4B27430}"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63D0FF38-1559-43B0-995D-7F14450BC0ED}">
      <dgm:prSet/>
      <dgm:spPr/>
      <dgm:t>
        <a:bodyPr/>
        <a:lstStyle/>
        <a:p>
          <a:r>
            <a:rPr lang="en-US" b="1"/>
            <a:t>Global Obesity Trends</a:t>
          </a:r>
          <a:endParaRPr lang="en-US"/>
        </a:p>
      </dgm:t>
    </dgm:pt>
    <dgm:pt modelId="{D89B2D51-E530-4184-906E-E1E8AA2F02B2}" type="parTrans" cxnId="{941DB8D9-8820-42DD-82F8-08BD968DEC8B}">
      <dgm:prSet/>
      <dgm:spPr/>
      <dgm:t>
        <a:bodyPr/>
        <a:lstStyle/>
        <a:p>
          <a:endParaRPr lang="en-US"/>
        </a:p>
      </dgm:t>
    </dgm:pt>
    <dgm:pt modelId="{4CA036C6-BD9D-4254-99B6-FEB3F1BA896C}" type="sibTrans" cxnId="{941DB8D9-8820-42DD-82F8-08BD968DEC8B}">
      <dgm:prSet/>
      <dgm:spPr/>
      <dgm:t>
        <a:bodyPr/>
        <a:lstStyle/>
        <a:p>
          <a:endParaRPr lang="en-US"/>
        </a:p>
      </dgm:t>
    </dgm:pt>
    <dgm:pt modelId="{0CF87B35-60CB-4C7D-927A-8783CC6D6017}">
      <dgm:prSet/>
      <dgm:spPr/>
      <dgm:t>
        <a:bodyPr/>
        <a:lstStyle/>
        <a:p>
          <a:r>
            <a:rPr lang="en-US"/>
            <a:t>High and rising prevalence attributed to poor dietary patterns and insufficient physical activity.</a:t>
          </a:r>
        </a:p>
      </dgm:t>
    </dgm:pt>
    <dgm:pt modelId="{B8540A80-F778-4830-A933-C2F86AEC21BE}" type="parTrans" cxnId="{61DEB5ED-0767-42FC-A672-12146658C9A2}">
      <dgm:prSet/>
      <dgm:spPr/>
      <dgm:t>
        <a:bodyPr/>
        <a:lstStyle/>
        <a:p>
          <a:endParaRPr lang="en-US"/>
        </a:p>
      </dgm:t>
    </dgm:pt>
    <dgm:pt modelId="{206A9FDD-B60B-4D77-A721-621DE9A8A93A}" type="sibTrans" cxnId="{61DEB5ED-0767-42FC-A672-12146658C9A2}">
      <dgm:prSet/>
      <dgm:spPr/>
      <dgm:t>
        <a:bodyPr/>
        <a:lstStyle/>
        <a:p>
          <a:endParaRPr lang="en-US"/>
        </a:p>
      </dgm:t>
    </dgm:pt>
    <dgm:pt modelId="{95443DC3-F906-4AE1-9E96-C5F339E6988C}">
      <dgm:prSet/>
      <dgm:spPr/>
      <dgm:t>
        <a:bodyPr/>
        <a:lstStyle/>
        <a:p>
          <a:r>
            <a:rPr lang="en-US"/>
            <a:t>Behaviors often learned early and influenced by structural barriers.</a:t>
          </a:r>
        </a:p>
      </dgm:t>
    </dgm:pt>
    <dgm:pt modelId="{0114BF5F-5FB7-4814-9838-43470C324A78}" type="parTrans" cxnId="{38B00152-529F-4B5B-8728-1F28D5F0B572}">
      <dgm:prSet/>
      <dgm:spPr/>
      <dgm:t>
        <a:bodyPr/>
        <a:lstStyle/>
        <a:p>
          <a:endParaRPr lang="en-US"/>
        </a:p>
      </dgm:t>
    </dgm:pt>
    <dgm:pt modelId="{E4553DC8-16F6-47D5-8821-F22E51F9C8F6}" type="sibTrans" cxnId="{38B00152-529F-4B5B-8728-1F28D5F0B572}">
      <dgm:prSet/>
      <dgm:spPr/>
      <dgm:t>
        <a:bodyPr/>
        <a:lstStyle/>
        <a:p>
          <a:endParaRPr lang="en-US"/>
        </a:p>
      </dgm:t>
    </dgm:pt>
    <dgm:pt modelId="{178C0DF3-1A83-47FD-9A36-64840B18FC94}">
      <dgm:prSet/>
      <dgm:spPr/>
      <dgm:t>
        <a:bodyPr/>
        <a:lstStyle/>
        <a:p>
          <a:r>
            <a:rPr lang="en-US" b="1"/>
            <a:t>Energy Expenditure Insights</a:t>
          </a:r>
          <a:endParaRPr lang="en-US"/>
        </a:p>
      </dgm:t>
    </dgm:pt>
    <dgm:pt modelId="{2D309E33-EFAB-4669-A834-B7223FF5F3C3}" type="parTrans" cxnId="{E3265AC3-CCF4-42C3-80B5-AD46F1409817}">
      <dgm:prSet/>
      <dgm:spPr/>
      <dgm:t>
        <a:bodyPr/>
        <a:lstStyle/>
        <a:p>
          <a:endParaRPr lang="en-US"/>
        </a:p>
      </dgm:t>
    </dgm:pt>
    <dgm:pt modelId="{F688EA94-BA16-49C7-9D19-40D3922DF50F}" type="sibTrans" cxnId="{E3265AC3-CCF4-42C3-80B5-AD46F1409817}">
      <dgm:prSet/>
      <dgm:spPr/>
      <dgm:t>
        <a:bodyPr/>
        <a:lstStyle/>
        <a:p>
          <a:endParaRPr lang="en-US"/>
        </a:p>
      </dgm:t>
    </dgm:pt>
    <dgm:pt modelId="{DA908A54-5690-46C0-BF8A-3AE75C9B8DA5}">
      <dgm:prSet/>
      <dgm:spPr/>
      <dgm:t>
        <a:bodyPr/>
        <a:lstStyle/>
        <a:p>
          <a:r>
            <a:rPr lang="en-US" dirty="0"/>
            <a:t>Studies (1981-2017) show increased physical activity energy expenditure but decreased basal metabolic rate.</a:t>
          </a:r>
        </a:p>
      </dgm:t>
    </dgm:pt>
    <dgm:pt modelId="{3E1FF31C-0893-4AEB-A4D4-C64006005798}" type="parTrans" cxnId="{AE6CF6FB-462F-422E-A6F5-31C986D83DFA}">
      <dgm:prSet/>
      <dgm:spPr/>
      <dgm:t>
        <a:bodyPr/>
        <a:lstStyle/>
        <a:p>
          <a:endParaRPr lang="en-US"/>
        </a:p>
      </dgm:t>
    </dgm:pt>
    <dgm:pt modelId="{E8435BB3-19A4-44C4-8349-98071CC29D24}" type="sibTrans" cxnId="{AE6CF6FB-462F-422E-A6F5-31C986D83DFA}">
      <dgm:prSet/>
      <dgm:spPr/>
      <dgm:t>
        <a:bodyPr/>
        <a:lstStyle/>
        <a:p>
          <a:endParaRPr lang="en-US"/>
        </a:p>
      </dgm:t>
    </dgm:pt>
    <dgm:pt modelId="{550FD945-9194-4127-9D78-66B01428AAF9}">
      <dgm:prSet/>
      <dgm:spPr/>
      <dgm:t>
        <a:bodyPr/>
        <a:lstStyle/>
        <a:p>
          <a:r>
            <a:rPr lang="en-US"/>
            <a:t>Suggests dietary composition impacts metabolic rate and obesity risk.</a:t>
          </a:r>
        </a:p>
      </dgm:t>
    </dgm:pt>
    <dgm:pt modelId="{506BE60A-4BD4-41D6-93F8-D23D8CD747EB}" type="parTrans" cxnId="{D34EF3C0-B9EA-4ADB-984E-BD3B729A45C6}">
      <dgm:prSet/>
      <dgm:spPr/>
      <dgm:t>
        <a:bodyPr/>
        <a:lstStyle/>
        <a:p>
          <a:endParaRPr lang="en-US"/>
        </a:p>
      </dgm:t>
    </dgm:pt>
    <dgm:pt modelId="{F6F0ECD9-737F-4720-9122-105BC79CCBDC}" type="sibTrans" cxnId="{D34EF3C0-B9EA-4ADB-984E-BD3B729A45C6}">
      <dgm:prSet/>
      <dgm:spPr/>
      <dgm:t>
        <a:bodyPr/>
        <a:lstStyle/>
        <a:p>
          <a:endParaRPr lang="en-US"/>
        </a:p>
      </dgm:t>
    </dgm:pt>
    <dgm:pt modelId="{10D66D25-0847-43D5-B16F-E26B0BA408F1}">
      <dgm:prSet/>
      <dgm:spPr/>
      <dgm:t>
        <a:bodyPr/>
        <a:lstStyle/>
        <a:p>
          <a:r>
            <a:rPr lang="en-US" b="1"/>
            <a:t>Dietary Quality and Obesity</a:t>
          </a:r>
          <a:endParaRPr lang="en-US"/>
        </a:p>
      </dgm:t>
    </dgm:pt>
    <dgm:pt modelId="{C15DB026-D4E3-45B2-8405-1B87A1BF47D7}" type="parTrans" cxnId="{C5D8826A-DE6E-4C1B-A22C-D299D167D409}">
      <dgm:prSet/>
      <dgm:spPr/>
      <dgm:t>
        <a:bodyPr/>
        <a:lstStyle/>
        <a:p>
          <a:endParaRPr lang="en-US"/>
        </a:p>
      </dgm:t>
    </dgm:pt>
    <dgm:pt modelId="{DA89D2A5-FC82-4999-8D0A-1CEBCA34B3E9}" type="sibTrans" cxnId="{C5D8826A-DE6E-4C1B-A22C-D299D167D409}">
      <dgm:prSet/>
      <dgm:spPr/>
      <dgm:t>
        <a:bodyPr/>
        <a:lstStyle/>
        <a:p>
          <a:endParaRPr lang="en-US"/>
        </a:p>
      </dgm:t>
    </dgm:pt>
    <dgm:pt modelId="{FC3D5180-3935-47E0-BFD5-F980F29CE1AE}">
      <dgm:prSet/>
      <dgm:spPr/>
      <dgm:t>
        <a:bodyPr/>
        <a:lstStyle/>
        <a:p>
          <a:r>
            <a:rPr lang="en-US"/>
            <a:t>Influences metabolic adaptation, resting energy expenditure, microbiome calorie utilization, and epigenetic risk.</a:t>
          </a:r>
        </a:p>
      </dgm:t>
    </dgm:pt>
    <dgm:pt modelId="{AED903E7-5A1E-4291-AFD6-C40FEE9C6943}" type="parTrans" cxnId="{D7070D82-DDF1-4611-AB7E-719D71725544}">
      <dgm:prSet/>
      <dgm:spPr/>
      <dgm:t>
        <a:bodyPr/>
        <a:lstStyle/>
        <a:p>
          <a:endParaRPr lang="en-US"/>
        </a:p>
      </dgm:t>
    </dgm:pt>
    <dgm:pt modelId="{A9F71AE1-E015-4ACB-BA70-DF575454CD4E}" type="sibTrans" cxnId="{D7070D82-DDF1-4611-AB7E-719D71725544}">
      <dgm:prSet/>
      <dgm:spPr/>
      <dgm:t>
        <a:bodyPr/>
        <a:lstStyle/>
        <a:p>
          <a:endParaRPr lang="en-US"/>
        </a:p>
      </dgm:t>
    </dgm:pt>
    <dgm:pt modelId="{159CF884-995E-4451-979D-AD6BED6FB492}">
      <dgm:prSet/>
      <dgm:spPr/>
      <dgm:t>
        <a:bodyPr/>
        <a:lstStyle/>
        <a:p>
          <a:r>
            <a:rPr lang="en-US"/>
            <a:t>High-refined carbohydrate diets can increase obesity risk.</a:t>
          </a:r>
        </a:p>
      </dgm:t>
    </dgm:pt>
    <dgm:pt modelId="{6F112AB1-281D-41D4-98EC-E047BDF39FC1}" type="parTrans" cxnId="{213FF252-AE5E-4676-83F2-E8097F1B2648}">
      <dgm:prSet/>
      <dgm:spPr/>
      <dgm:t>
        <a:bodyPr/>
        <a:lstStyle/>
        <a:p>
          <a:endParaRPr lang="en-US"/>
        </a:p>
      </dgm:t>
    </dgm:pt>
    <dgm:pt modelId="{94BB7594-7883-411E-B827-093C32D74EEE}" type="sibTrans" cxnId="{213FF252-AE5E-4676-83F2-E8097F1B2648}">
      <dgm:prSet/>
      <dgm:spPr/>
      <dgm:t>
        <a:bodyPr/>
        <a:lstStyle/>
        <a:p>
          <a:endParaRPr lang="en-US"/>
        </a:p>
      </dgm:t>
    </dgm:pt>
    <dgm:pt modelId="{AE930A48-2798-4DC7-8F7B-2BF331C7CD13}">
      <dgm:prSet/>
      <dgm:spPr/>
      <dgm:t>
        <a:bodyPr/>
        <a:lstStyle/>
        <a:p>
          <a:r>
            <a:rPr lang="en-US" b="1"/>
            <a:t>Genetic and Lifestyle Influences</a:t>
          </a:r>
          <a:endParaRPr lang="en-US"/>
        </a:p>
      </dgm:t>
    </dgm:pt>
    <dgm:pt modelId="{703FB22E-64C6-43A5-9D2E-E6F66BCB9141}" type="parTrans" cxnId="{6AE36DE9-863D-4DB1-B7F4-31E3EAA750C3}">
      <dgm:prSet/>
      <dgm:spPr/>
      <dgm:t>
        <a:bodyPr/>
        <a:lstStyle/>
        <a:p>
          <a:endParaRPr lang="en-US"/>
        </a:p>
      </dgm:t>
    </dgm:pt>
    <dgm:pt modelId="{80D9C0C4-41A8-451C-8F61-19A75AB8053A}" type="sibTrans" cxnId="{6AE36DE9-863D-4DB1-B7F4-31E3EAA750C3}">
      <dgm:prSet/>
      <dgm:spPr/>
      <dgm:t>
        <a:bodyPr/>
        <a:lstStyle/>
        <a:p>
          <a:endParaRPr lang="en-US"/>
        </a:p>
      </dgm:t>
    </dgm:pt>
    <dgm:pt modelId="{986031B7-E5CC-4E4D-9F5C-0E71C4B2AC9C}">
      <dgm:prSet/>
      <dgm:spPr/>
      <dgm:t>
        <a:bodyPr/>
        <a:lstStyle/>
        <a:p>
          <a:r>
            <a:rPr lang="en-US"/>
            <a:t>Individual risk is modifiable by genetics; population trends are driven by cultural, community, and environmental factors.</a:t>
          </a:r>
        </a:p>
      </dgm:t>
    </dgm:pt>
    <dgm:pt modelId="{6C4E301F-B6DF-4CF8-8811-5863FF76D152}" type="parTrans" cxnId="{C5857756-FA29-45C2-BA18-9353133C2977}">
      <dgm:prSet/>
      <dgm:spPr/>
      <dgm:t>
        <a:bodyPr/>
        <a:lstStyle/>
        <a:p>
          <a:endParaRPr lang="en-US"/>
        </a:p>
      </dgm:t>
    </dgm:pt>
    <dgm:pt modelId="{96FD8C07-9A77-4759-8230-C01B3E29597B}" type="sibTrans" cxnId="{C5857756-FA29-45C2-BA18-9353133C2977}">
      <dgm:prSet/>
      <dgm:spPr/>
      <dgm:t>
        <a:bodyPr/>
        <a:lstStyle/>
        <a:p>
          <a:endParaRPr lang="en-US"/>
        </a:p>
      </dgm:t>
    </dgm:pt>
    <dgm:pt modelId="{46969D77-1A64-4162-A4CB-910ADE2FFF07}">
      <dgm:prSet/>
      <dgm:spPr/>
      <dgm:t>
        <a:bodyPr/>
        <a:lstStyle/>
        <a:p>
          <a:r>
            <a:rPr lang="en-US"/>
            <a:t>Iatrogenic causes include poor diet quality or low physical activity due to medical conditions/medications.</a:t>
          </a:r>
        </a:p>
      </dgm:t>
    </dgm:pt>
    <dgm:pt modelId="{47F94B3B-B9DD-4A0B-A7AA-5B60B53A3635}" type="parTrans" cxnId="{A303DFE1-694D-44E1-B066-3845B1601373}">
      <dgm:prSet/>
      <dgm:spPr/>
      <dgm:t>
        <a:bodyPr/>
        <a:lstStyle/>
        <a:p>
          <a:endParaRPr lang="en-US"/>
        </a:p>
      </dgm:t>
    </dgm:pt>
    <dgm:pt modelId="{2AF8C5C7-285F-4DE8-AE9A-98C99F0D955C}" type="sibTrans" cxnId="{A303DFE1-694D-44E1-B066-3845B1601373}">
      <dgm:prSet/>
      <dgm:spPr/>
      <dgm:t>
        <a:bodyPr/>
        <a:lstStyle/>
        <a:p>
          <a:endParaRPr lang="en-US"/>
        </a:p>
      </dgm:t>
    </dgm:pt>
    <dgm:pt modelId="{C5D8396B-66A0-45A4-BF4D-13D8A8A32DEF}">
      <dgm:prSet/>
      <dgm:spPr/>
      <dgm:t>
        <a:bodyPr/>
        <a:lstStyle/>
        <a:p>
          <a:r>
            <a:rPr lang="en-US" b="1"/>
            <a:t>Lifestyle Modification Programs</a:t>
          </a:r>
          <a:endParaRPr lang="en-US"/>
        </a:p>
      </dgm:t>
    </dgm:pt>
    <dgm:pt modelId="{F5F55091-361C-4D02-8749-03A9CB6D2948}" type="parTrans" cxnId="{549B89B7-AA42-4211-99BC-A0AD51769BA7}">
      <dgm:prSet/>
      <dgm:spPr/>
      <dgm:t>
        <a:bodyPr/>
        <a:lstStyle/>
        <a:p>
          <a:endParaRPr lang="en-US"/>
        </a:p>
      </dgm:t>
    </dgm:pt>
    <dgm:pt modelId="{A83F1DC4-9B2B-4597-A117-5C72876151FC}" type="sibTrans" cxnId="{549B89B7-AA42-4211-99BC-A0AD51769BA7}">
      <dgm:prSet/>
      <dgm:spPr/>
      <dgm:t>
        <a:bodyPr/>
        <a:lstStyle/>
        <a:p>
          <a:endParaRPr lang="en-US"/>
        </a:p>
      </dgm:t>
    </dgm:pt>
    <dgm:pt modelId="{CB2B865D-02E9-49D6-A28C-1D3D8EDCAD3F}">
      <dgm:prSet/>
      <dgm:spPr/>
      <dgm:t>
        <a:bodyPr/>
        <a:lstStyle/>
        <a:p>
          <a:r>
            <a:rPr lang="en-US"/>
            <a:t>Effective in achieving 5-10% weight reduction.</a:t>
          </a:r>
        </a:p>
      </dgm:t>
    </dgm:pt>
    <dgm:pt modelId="{FEDA909B-FAAB-4E7E-B199-888328A778AF}" type="parTrans" cxnId="{C94B9F44-4737-4AA2-9711-3A82C7FAA79D}">
      <dgm:prSet/>
      <dgm:spPr/>
      <dgm:t>
        <a:bodyPr/>
        <a:lstStyle/>
        <a:p>
          <a:endParaRPr lang="en-US"/>
        </a:p>
      </dgm:t>
    </dgm:pt>
    <dgm:pt modelId="{4958DA4F-3185-470F-A378-5288102B66F2}" type="sibTrans" cxnId="{C94B9F44-4737-4AA2-9711-3A82C7FAA79D}">
      <dgm:prSet/>
      <dgm:spPr/>
      <dgm:t>
        <a:bodyPr/>
        <a:lstStyle/>
        <a:p>
          <a:endParaRPr lang="en-US"/>
        </a:p>
      </dgm:t>
    </dgm:pt>
    <dgm:pt modelId="{1891A2E5-7BE3-4894-9038-BAE5B198A7A0}">
      <dgm:prSet/>
      <dgm:spPr/>
      <dgm:t>
        <a:bodyPr/>
        <a:lstStyle/>
        <a:p>
          <a:r>
            <a:rPr lang="en-US"/>
            <a:t>Help maintain healthy body weight despite some uncontrollable factors.</a:t>
          </a:r>
        </a:p>
      </dgm:t>
    </dgm:pt>
    <dgm:pt modelId="{05A48A4A-975D-4047-85B7-BFEF8E787B01}" type="parTrans" cxnId="{3E7305D1-B9C0-482D-9354-2624F19E76D6}">
      <dgm:prSet/>
      <dgm:spPr/>
      <dgm:t>
        <a:bodyPr/>
        <a:lstStyle/>
        <a:p>
          <a:endParaRPr lang="en-US"/>
        </a:p>
      </dgm:t>
    </dgm:pt>
    <dgm:pt modelId="{70DDAE41-503A-48FA-8EA5-DE715E93D675}" type="sibTrans" cxnId="{3E7305D1-B9C0-482D-9354-2624F19E76D6}">
      <dgm:prSet/>
      <dgm:spPr/>
      <dgm:t>
        <a:bodyPr/>
        <a:lstStyle/>
        <a:p>
          <a:endParaRPr lang="en-US"/>
        </a:p>
      </dgm:t>
    </dgm:pt>
    <dgm:pt modelId="{699E61B7-AAA6-4644-B9BB-03EB49688C0C}" type="pres">
      <dgm:prSet presAssocID="{54DED635-AEF6-407F-AAA4-D6E4F4B27430}" presName="cycle" presStyleCnt="0">
        <dgm:presLayoutVars>
          <dgm:dir/>
          <dgm:resizeHandles val="exact"/>
        </dgm:presLayoutVars>
      </dgm:prSet>
      <dgm:spPr/>
    </dgm:pt>
    <dgm:pt modelId="{CDC3E5F8-CDF7-0F42-AB1E-8818071AA4D9}" type="pres">
      <dgm:prSet presAssocID="{63D0FF38-1559-43B0-995D-7F14450BC0ED}" presName="dummy" presStyleCnt="0"/>
      <dgm:spPr/>
    </dgm:pt>
    <dgm:pt modelId="{796092B2-0509-AE49-84C8-B441E7CCF626}" type="pres">
      <dgm:prSet presAssocID="{63D0FF38-1559-43B0-995D-7F14450BC0ED}" presName="node" presStyleLbl="revTx" presStyleIdx="0" presStyleCnt="5">
        <dgm:presLayoutVars>
          <dgm:bulletEnabled val="1"/>
        </dgm:presLayoutVars>
      </dgm:prSet>
      <dgm:spPr/>
    </dgm:pt>
    <dgm:pt modelId="{5AA690BB-2564-8D4C-A96F-BDE33092174C}" type="pres">
      <dgm:prSet presAssocID="{4CA036C6-BD9D-4254-99B6-FEB3F1BA896C}" presName="sibTrans" presStyleLbl="node1" presStyleIdx="0" presStyleCnt="5" custLinFactNeighborX="1333" custLinFactNeighborY="2523"/>
      <dgm:spPr/>
    </dgm:pt>
    <dgm:pt modelId="{7FAA0FC6-D966-684E-8CB2-97CC969023AD}" type="pres">
      <dgm:prSet presAssocID="{178C0DF3-1A83-47FD-9A36-64840B18FC94}" presName="dummy" presStyleCnt="0"/>
      <dgm:spPr/>
    </dgm:pt>
    <dgm:pt modelId="{E7BF6617-FFA3-1B41-BCF2-D0BBAC5FC74D}" type="pres">
      <dgm:prSet presAssocID="{178C0DF3-1A83-47FD-9A36-64840B18FC94}" presName="node" presStyleLbl="revTx" presStyleIdx="1" presStyleCnt="5">
        <dgm:presLayoutVars>
          <dgm:bulletEnabled val="1"/>
        </dgm:presLayoutVars>
      </dgm:prSet>
      <dgm:spPr/>
    </dgm:pt>
    <dgm:pt modelId="{C46199E6-8AD0-344E-954F-C9831EDCDD9E}" type="pres">
      <dgm:prSet presAssocID="{F688EA94-BA16-49C7-9D19-40D3922DF50F}" presName="sibTrans" presStyleLbl="node1" presStyleIdx="1" presStyleCnt="5"/>
      <dgm:spPr/>
    </dgm:pt>
    <dgm:pt modelId="{7965005E-206A-D64F-90C5-68B63E4AA6EC}" type="pres">
      <dgm:prSet presAssocID="{10D66D25-0847-43D5-B16F-E26B0BA408F1}" presName="dummy" presStyleCnt="0"/>
      <dgm:spPr/>
    </dgm:pt>
    <dgm:pt modelId="{F9519098-0B6F-614B-BC5B-4988BD06D607}" type="pres">
      <dgm:prSet presAssocID="{10D66D25-0847-43D5-B16F-E26B0BA408F1}" presName="node" presStyleLbl="revTx" presStyleIdx="2" presStyleCnt="5">
        <dgm:presLayoutVars>
          <dgm:bulletEnabled val="1"/>
        </dgm:presLayoutVars>
      </dgm:prSet>
      <dgm:spPr/>
    </dgm:pt>
    <dgm:pt modelId="{2D0062E9-D324-2F4E-AB5D-20C061BAA1BA}" type="pres">
      <dgm:prSet presAssocID="{DA89D2A5-FC82-4999-8D0A-1CEBCA34B3E9}" presName="sibTrans" presStyleLbl="node1" presStyleIdx="2" presStyleCnt="5"/>
      <dgm:spPr/>
    </dgm:pt>
    <dgm:pt modelId="{17B96421-EDA3-0C40-85B9-1B39C6E896F0}" type="pres">
      <dgm:prSet presAssocID="{AE930A48-2798-4DC7-8F7B-2BF331C7CD13}" presName="dummy" presStyleCnt="0"/>
      <dgm:spPr/>
    </dgm:pt>
    <dgm:pt modelId="{8C645ED8-A4AD-D64D-BFD9-EB1F54BBFDEB}" type="pres">
      <dgm:prSet presAssocID="{AE930A48-2798-4DC7-8F7B-2BF331C7CD13}" presName="node" presStyleLbl="revTx" presStyleIdx="3" presStyleCnt="5">
        <dgm:presLayoutVars>
          <dgm:bulletEnabled val="1"/>
        </dgm:presLayoutVars>
      </dgm:prSet>
      <dgm:spPr/>
    </dgm:pt>
    <dgm:pt modelId="{83B2B460-681C-D545-9E26-0C80D954500A}" type="pres">
      <dgm:prSet presAssocID="{80D9C0C4-41A8-451C-8F61-19A75AB8053A}" presName="sibTrans" presStyleLbl="node1" presStyleIdx="3" presStyleCnt="5"/>
      <dgm:spPr/>
    </dgm:pt>
    <dgm:pt modelId="{33FD817C-18E7-4E49-8A65-E367059522E7}" type="pres">
      <dgm:prSet presAssocID="{C5D8396B-66A0-45A4-BF4D-13D8A8A32DEF}" presName="dummy" presStyleCnt="0"/>
      <dgm:spPr/>
    </dgm:pt>
    <dgm:pt modelId="{DD28BBAF-D3CC-E14A-AA7B-20FAA857C528}" type="pres">
      <dgm:prSet presAssocID="{C5D8396B-66A0-45A4-BF4D-13D8A8A32DEF}" presName="node" presStyleLbl="revTx" presStyleIdx="4" presStyleCnt="5">
        <dgm:presLayoutVars>
          <dgm:bulletEnabled val="1"/>
        </dgm:presLayoutVars>
      </dgm:prSet>
      <dgm:spPr/>
    </dgm:pt>
    <dgm:pt modelId="{CC17028D-1B74-9440-9AB0-BCCFD710ADF5}" type="pres">
      <dgm:prSet presAssocID="{A83F1DC4-9B2B-4597-A117-5C72876151FC}" presName="sibTrans" presStyleLbl="node1" presStyleIdx="4" presStyleCnt="5" custLinFactNeighborX="-543" custLinFactNeighborY="-265"/>
      <dgm:spPr/>
    </dgm:pt>
  </dgm:ptLst>
  <dgm:cxnLst>
    <dgm:cxn modelId="{C94B9F44-4737-4AA2-9711-3A82C7FAA79D}" srcId="{C5D8396B-66A0-45A4-BF4D-13D8A8A32DEF}" destId="{CB2B865D-02E9-49D6-A28C-1D3D8EDCAD3F}" srcOrd="0" destOrd="0" parTransId="{FEDA909B-FAAB-4E7E-B199-888328A778AF}" sibTransId="{4958DA4F-3185-470F-A378-5288102B66F2}"/>
    <dgm:cxn modelId="{3CE16246-18F8-4844-AC44-40DC6ED3F11D}" type="presOf" srcId="{95443DC3-F906-4AE1-9E96-C5F339E6988C}" destId="{796092B2-0509-AE49-84C8-B441E7CCF626}" srcOrd="0" destOrd="2" presId="urn:microsoft.com/office/officeart/2005/8/layout/cycle1"/>
    <dgm:cxn modelId="{C5D8826A-DE6E-4C1B-A22C-D299D167D409}" srcId="{54DED635-AEF6-407F-AAA4-D6E4F4B27430}" destId="{10D66D25-0847-43D5-B16F-E26B0BA408F1}" srcOrd="2" destOrd="0" parTransId="{C15DB026-D4E3-45B2-8405-1B87A1BF47D7}" sibTransId="{DA89D2A5-FC82-4999-8D0A-1CEBCA34B3E9}"/>
    <dgm:cxn modelId="{EFE5A94A-7AA3-3243-A4E7-FED85FBFBF3D}" type="presOf" srcId="{54DED635-AEF6-407F-AAA4-D6E4F4B27430}" destId="{699E61B7-AAA6-4644-B9BB-03EB49688C0C}" srcOrd="0" destOrd="0" presId="urn:microsoft.com/office/officeart/2005/8/layout/cycle1"/>
    <dgm:cxn modelId="{55D4424D-037E-5447-A678-5BB5EB23EF2A}" type="presOf" srcId="{FC3D5180-3935-47E0-BFD5-F980F29CE1AE}" destId="{F9519098-0B6F-614B-BC5B-4988BD06D607}" srcOrd="0" destOrd="1" presId="urn:microsoft.com/office/officeart/2005/8/layout/cycle1"/>
    <dgm:cxn modelId="{38B00152-529F-4B5B-8728-1F28D5F0B572}" srcId="{63D0FF38-1559-43B0-995D-7F14450BC0ED}" destId="{95443DC3-F906-4AE1-9E96-C5F339E6988C}" srcOrd="1" destOrd="0" parTransId="{0114BF5F-5FB7-4814-9838-43470C324A78}" sibTransId="{E4553DC8-16F6-47D5-8821-F22E51F9C8F6}"/>
    <dgm:cxn modelId="{213FF252-AE5E-4676-83F2-E8097F1B2648}" srcId="{10D66D25-0847-43D5-B16F-E26B0BA408F1}" destId="{159CF884-995E-4451-979D-AD6BED6FB492}" srcOrd="1" destOrd="0" parTransId="{6F112AB1-281D-41D4-98EC-E047BDF39FC1}" sibTransId="{94BB7594-7883-411E-B827-093C32D74EEE}"/>
    <dgm:cxn modelId="{51ECAE54-A294-9E4A-B4D0-F2ECA48C43C6}" type="presOf" srcId="{63D0FF38-1559-43B0-995D-7F14450BC0ED}" destId="{796092B2-0509-AE49-84C8-B441E7CCF626}" srcOrd="0" destOrd="0" presId="urn:microsoft.com/office/officeart/2005/8/layout/cycle1"/>
    <dgm:cxn modelId="{C5857756-FA29-45C2-BA18-9353133C2977}" srcId="{AE930A48-2798-4DC7-8F7B-2BF331C7CD13}" destId="{986031B7-E5CC-4E4D-9F5C-0E71C4B2AC9C}" srcOrd="0" destOrd="0" parTransId="{6C4E301F-B6DF-4CF8-8811-5863FF76D152}" sibTransId="{96FD8C07-9A77-4759-8230-C01B3E29597B}"/>
    <dgm:cxn modelId="{6F31117C-340E-1A49-9AD4-4FF4AACC3A00}" type="presOf" srcId="{159CF884-995E-4451-979D-AD6BED6FB492}" destId="{F9519098-0B6F-614B-BC5B-4988BD06D607}" srcOrd="0" destOrd="2" presId="urn:microsoft.com/office/officeart/2005/8/layout/cycle1"/>
    <dgm:cxn modelId="{A554327D-9F82-474A-99B6-98BDFFDC1723}" type="presOf" srcId="{DA908A54-5690-46C0-BF8A-3AE75C9B8DA5}" destId="{E7BF6617-FFA3-1B41-BCF2-D0BBAC5FC74D}" srcOrd="0" destOrd="1" presId="urn:microsoft.com/office/officeart/2005/8/layout/cycle1"/>
    <dgm:cxn modelId="{D7070D82-DDF1-4611-AB7E-719D71725544}" srcId="{10D66D25-0847-43D5-B16F-E26B0BA408F1}" destId="{FC3D5180-3935-47E0-BFD5-F980F29CE1AE}" srcOrd="0" destOrd="0" parTransId="{AED903E7-5A1E-4291-AFD6-C40FEE9C6943}" sibTransId="{A9F71AE1-E015-4ACB-BA70-DF575454CD4E}"/>
    <dgm:cxn modelId="{E9033182-A657-7A46-BC32-BD18025272C6}" type="presOf" srcId="{4CA036C6-BD9D-4254-99B6-FEB3F1BA896C}" destId="{5AA690BB-2564-8D4C-A96F-BDE33092174C}" srcOrd="0" destOrd="0" presId="urn:microsoft.com/office/officeart/2005/8/layout/cycle1"/>
    <dgm:cxn modelId="{4AFD6D86-C1D9-4549-AE27-096523E3BB22}" type="presOf" srcId="{F688EA94-BA16-49C7-9D19-40D3922DF50F}" destId="{C46199E6-8AD0-344E-954F-C9831EDCDD9E}" srcOrd="0" destOrd="0" presId="urn:microsoft.com/office/officeart/2005/8/layout/cycle1"/>
    <dgm:cxn modelId="{EEE2CD97-DAED-164B-BA04-78F0EC179AA9}" type="presOf" srcId="{1891A2E5-7BE3-4894-9038-BAE5B198A7A0}" destId="{DD28BBAF-D3CC-E14A-AA7B-20FAA857C528}" srcOrd="0" destOrd="2" presId="urn:microsoft.com/office/officeart/2005/8/layout/cycle1"/>
    <dgm:cxn modelId="{B62C41AF-2A26-4543-8B93-B8F3789E0913}" type="presOf" srcId="{80D9C0C4-41A8-451C-8F61-19A75AB8053A}" destId="{83B2B460-681C-D545-9E26-0C80D954500A}" srcOrd="0" destOrd="0" presId="urn:microsoft.com/office/officeart/2005/8/layout/cycle1"/>
    <dgm:cxn modelId="{E27CDFAF-59A5-2640-AC9A-26C6C901F254}" type="presOf" srcId="{10D66D25-0847-43D5-B16F-E26B0BA408F1}" destId="{F9519098-0B6F-614B-BC5B-4988BD06D607}" srcOrd="0" destOrd="0" presId="urn:microsoft.com/office/officeart/2005/8/layout/cycle1"/>
    <dgm:cxn modelId="{4CA263B6-3592-F047-B225-C8246C4C390A}" type="presOf" srcId="{178C0DF3-1A83-47FD-9A36-64840B18FC94}" destId="{E7BF6617-FFA3-1B41-BCF2-D0BBAC5FC74D}" srcOrd="0" destOrd="0" presId="urn:microsoft.com/office/officeart/2005/8/layout/cycle1"/>
    <dgm:cxn modelId="{549B89B7-AA42-4211-99BC-A0AD51769BA7}" srcId="{54DED635-AEF6-407F-AAA4-D6E4F4B27430}" destId="{C5D8396B-66A0-45A4-BF4D-13D8A8A32DEF}" srcOrd="4" destOrd="0" parTransId="{F5F55091-361C-4D02-8749-03A9CB6D2948}" sibTransId="{A83F1DC4-9B2B-4597-A117-5C72876151FC}"/>
    <dgm:cxn modelId="{E38942B9-C5DB-DD41-B040-9468FE9B2E45}" type="presOf" srcId="{CB2B865D-02E9-49D6-A28C-1D3D8EDCAD3F}" destId="{DD28BBAF-D3CC-E14A-AA7B-20FAA857C528}" srcOrd="0" destOrd="1" presId="urn:microsoft.com/office/officeart/2005/8/layout/cycle1"/>
    <dgm:cxn modelId="{B994FBBF-A0ED-4F43-AD60-414929412B64}" type="presOf" srcId="{AE930A48-2798-4DC7-8F7B-2BF331C7CD13}" destId="{8C645ED8-A4AD-D64D-BFD9-EB1F54BBFDEB}" srcOrd="0" destOrd="0" presId="urn:microsoft.com/office/officeart/2005/8/layout/cycle1"/>
    <dgm:cxn modelId="{D34EF3C0-B9EA-4ADB-984E-BD3B729A45C6}" srcId="{178C0DF3-1A83-47FD-9A36-64840B18FC94}" destId="{550FD945-9194-4127-9D78-66B01428AAF9}" srcOrd="1" destOrd="0" parTransId="{506BE60A-4BD4-41D6-93F8-D23D8CD747EB}" sibTransId="{F6F0ECD9-737F-4720-9122-105BC79CCBDC}"/>
    <dgm:cxn modelId="{08FB89C2-700B-A84C-9A1B-7DDE9AAEABBF}" type="presOf" srcId="{986031B7-E5CC-4E4D-9F5C-0E71C4B2AC9C}" destId="{8C645ED8-A4AD-D64D-BFD9-EB1F54BBFDEB}" srcOrd="0" destOrd="1" presId="urn:microsoft.com/office/officeart/2005/8/layout/cycle1"/>
    <dgm:cxn modelId="{E3265AC3-CCF4-42C3-80B5-AD46F1409817}" srcId="{54DED635-AEF6-407F-AAA4-D6E4F4B27430}" destId="{178C0DF3-1A83-47FD-9A36-64840B18FC94}" srcOrd="1" destOrd="0" parTransId="{2D309E33-EFAB-4669-A834-B7223FF5F3C3}" sibTransId="{F688EA94-BA16-49C7-9D19-40D3922DF50F}"/>
    <dgm:cxn modelId="{263FCAC8-B5FF-D546-B577-AB0EFFC5DD11}" type="presOf" srcId="{DA89D2A5-FC82-4999-8D0A-1CEBCA34B3E9}" destId="{2D0062E9-D324-2F4E-AB5D-20C061BAA1BA}" srcOrd="0" destOrd="0" presId="urn:microsoft.com/office/officeart/2005/8/layout/cycle1"/>
    <dgm:cxn modelId="{9773ECCF-CE27-2244-B722-0A54EB8406F7}" type="presOf" srcId="{A83F1DC4-9B2B-4597-A117-5C72876151FC}" destId="{CC17028D-1B74-9440-9AB0-BCCFD710ADF5}" srcOrd="0" destOrd="0" presId="urn:microsoft.com/office/officeart/2005/8/layout/cycle1"/>
    <dgm:cxn modelId="{3E7305D1-B9C0-482D-9354-2624F19E76D6}" srcId="{C5D8396B-66A0-45A4-BF4D-13D8A8A32DEF}" destId="{1891A2E5-7BE3-4894-9038-BAE5B198A7A0}" srcOrd="1" destOrd="0" parTransId="{05A48A4A-975D-4047-85B7-BFEF8E787B01}" sibTransId="{70DDAE41-503A-48FA-8EA5-DE715E93D675}"/>
    <dgm:cxn modelId="{941DB8D9-8820-42DD-82F8-08BD968DEC8B}" srcId="{54DED635-AEF6-407F-AAA4-D6E4F4B27430}" destId="{63D0FF38-1559-43B0-995D-7F14450BC0ED}" srcOrd="0" destOrd="0" parTransId="{D89B2D51-E530-4184-906E-E1E8AA2F02B2}" sibTransId="{4CA036C6-BD9D-4254-99B6-FEB3F1BA896C}"/>
    <dgm:cxn modelId="{A303DFE1-694D-44E1-B066-3845B1601373}" srcId="{AE930A48-2798-4DC7-8F7B-2BF331C7CD13}" destId="{46969D77-1A64-4162-A4CB-910ADE2FFF07}" srcOrd="1" destOrd="0" parTransId="{47F94B3B-B9DD-4A0B-A7AA-5B60B53A3635}" sibTransId="{2AF8C5C7-285F-4DE8-AE9A-98C99F0D955C}"/>
    <dgm:cxn modelId="{FAD1BDE7-858D-854C-87BF-3D49E804F336}" type="presOf" srcId="{46969D77-1A64-4162-A4CB-910ADE2FFF07}" destId="{8C645ED8-A4AD-D64D-BFD9-EB1F54BBFDEB}" srcOrd="0" destOrd="2" presId="urn:microsoft.com/office/officeart/2005/8/layout/cycle1"/>
    <dgm:cxn modelId="{6AE36DE9-863D-4DB1-B7F4-31E3EAA750C3}" srcId="{54DED635-AEF6-407F-AAA4-D6E4F4B27430}" destId="{AE930A48-2798-4DC7-8F7B-2BF331C7CD13}" srcOrd="3" destOrd="0" parTransId="{703FB22E-64C6-43A5-9D2E-E6F66BCB9141}" sibTransId="{80D9C0C4-41A8-451C-8F61-19A75AB8053A}"/>
    <dgm:cxn modelId="{71F520EB-9F03-2B4F-92B7-616B4B0F2014}" type="presOf" srcId="{0CF87B35-60CB-4C7D-927A-8783CC6D6017}" destId="{796092B2-0509-AE49-84C8-B441E7CCF626}" srcOrd="0" destOrd="1" presId="urn:microsoft.com/office/officeart/2005/8/layout/cycle1"/>
    <dgm:cxn modelId="{61DEB5ED-0767-42FC-A672-12146658C9A2}" srcId="{63D0FF38-1559-43B0-995D-7F14450BC0ED}" destId="{0CF87B35-60CB-4C7D-927A-8783CC6D6017}" srcOrd="0" destOrd="0" parTransId="{B8540A80-F778-4830-A933-C2F86AEC21BE}" sibTransId="{206A9FDD-B60B-4D77-A721-621DE9A8A93A}"/>
    <dgm:cxn modelId="{277738F6-DC83-FA4B-9DEF-FF98E8D53C6B}" type="presOf" srcId="{C5D8396B-66A0-45A4-BF4D-13D8A8A32DEF}" destId="{DD28BBAF-D3CC-E14A-AA7B-20FAA857C528}" srcOrd="0" destOrd="0" presId="urn:microsoft.com/office/officeart/2005/8/layout/cycle1"/>
    <dgm:cxn modelId="{AE6CF6FB-462F-422E-A6F5-31C986D83DFA}" srcId="{178C0DF3-1A83-47FD-9A36-64840B18FC94}" destId="{DA908A54-5690-46C0-BF8A-3AE75C9B8DA5}" srcOrd="0" destOrd="0" parTransId="{3E1FF31C-0893-4AEB-A4D4-C64006005798}" sibTransId="{E8435BB3-19A4-44C4-8349-98071CC29D24}"/>
    <dgm:cxn modelId="{7A4FD8FE-0B58-C440-9137-0B17C0A9EC14}" type="presOf" srcId="{550FD945-9194-4127-9D78-66B01428AAF9}" destId="{E7BF6617-FFA3-1B41-BCF2-D0BBAC5FC74D}" srcOrd="0" destOrd="2" presId="urn:microsoft.com/office/officeart/2005/8/layout/cycle1"/>
    <dgm:cxn modelId="{DC05AC11-9B2C-A94C-9FC4-D15833BC32C9}" type="presParOf" srcId="{699E61B7-AAA6-4644-B9BB-03EB49688C0C}" destId="{CDC3E5F8-CDF7-0F42-AB1E-8818071AA4D9}" srcOrd="0" destOrd="0" presId="urn:microsoft.com/office/officeart/2005/8/layout/cycle1"/>
    <dgm:cxn modelId="{6CF2CE86-A61A-0146-B6CD-CD67A56A1ABA}" type="presParOf" srcId="{699E61B7-AAA6-4644-B9BB-03EB49688C0C}" destId="{796092B2-0509-AE49-84C8-B441E7CCF626}" srcOrd="1" destOrd="0" presId="urn:microsoft.com/office/officeart/2005/8/layout/cycle1"/>
    <dgm:cxn modelId="{12A975C9-DAF0-A54A-8A58-6A0196C33FBD}" type="presParOf" srcId="{699E61B7-AAA6-4644-B9BB-03EB49688C0C}" destId="{5AA690BB-2564-8D4C-A96F-BDE33092174C}" srcOrd="2" destOrd="0" presId="urn:microsoft.com/office/officeart/2005/8/layout/cycle1"/>
    <dgm:cxn modelId="{055C38BE-790D-754C-A6BC-5597C59AE84E}" type="presParOf" srcId="{699E61B7-AAA6-4644-B9BB-03EB49688C0C}" destId="{7FAA0FC6-D966-684E-8CB2-97CC969023AD}" srcOrd="3" destOrd="0" presId="urn:microsoft.com/office/officeart/2005/8/layout/cycle1"/>
    <dgm:cxn modelId="{F5994E66-8535-5D45-8C4A-DAF9BBBCF4AC}" type="presParOf" srcId="{699E61B7-AAA6-4644-B9BB-03EB49688C0C}" destId="{E7BF6617-FFA3-1B41-BCF2-D0BBAC5FC74D}" srcOrd="4" destOrd="0" presId="urn:microsoft.com/office/officeart/2005/8/layout/cycle1"/>
    <dgm:cxn modelId="{0C75D928-FF88-B748-8F32-BC4BB4A04478}" type="presParOf" srcId="{699E61B7-AAA6-4644-B9BB-03EB49688C0C}" destId="{C46199E6-8AD0-344E-954F-C9831EDCDD9E}" srcOrd="5" destOrd="0" presId="urn:microsoft.com/office/officeart/2005/8/layout/cycle1"/>
    <dgm:cxn modelId="{C3637F8E-F38A-0542-8205-BCA8C92DCE39}" type="presParOf" srcId="{699E61B7-AAA6-4644-B9BB-03EB49688C0C}" destId="{7965005E-206A-D64F-90C5-68B63E4AA6EC}" srcOrd="6" destOrd="0" presId="urn:microsoft.com/office/officeart/2005/8/layout/cycle1"/>
    <dgm:cxn modelId="{72CA178E-291A-7046-88C7-F2F4471D64D7}" type="presParOf" srcId="{699E61B7-AAA6-4644-B9BB-03EB49688C0C}" destId="{F9519098-0B6F-614B-BC5B-4988BD06D607}" srcOrd="7" destOrd="0" presId="urn:microsoft.com/office/officeart/2005/8/layout/cycle1"/>
    <dgm:cxn modelId="{FC47FBB0-1DF1-8B43-80D2-87CBB09DB636}" type="presParOf" srcId="{699E61B7-AAA6-4644-B9BB-03EB49688C0C}" destId="{2D0062E9-D324-2F4E-AB5D-20C061BAA1BA}" srcOrd="8" destOrd="0" presId="urn:microsoft.com/office/officeart/2005/8/layout/cycle1"/>
    <dgm:cxn modelId="{477320F1-0FEB-1445-8D0B-7707F99451D8}" type="presParOf" srcId="{699E61B7-AAA6-4644-B9BB-03EB49688C0C}" destId="{17B96421-EDA3-0C40-85B9-1B39C6E896F0}" srcOrd="9" destOrd="0" presId="urn:microsoft.com/office/officeart/2005/8/layout/cycle1"/>
    <dgm:cxn modelId="{DECEC19E-9B1B-4A4A-855B-09A40E3115FA}" type="presParOf" srcId="{699E61B7-AAA6-4644-B9BB-03EB49688C0C}" destId="{8C645ED8-A4AD-D64D-BFD9-EB1F54BBFDEB}" srcOrd="10" destOrd="0" presId="urn:microsoft.com/office/officeart/2005/8/layout/cycle1"/>
    <dgm:cxn modelId="{38D54308-4A96-9A43-8E33-3EE92237954F}" type="presParOf" srcId="{699E61B7-AAA6-4644-B9BB-03EB49688C0C}" destId="{83B2B460-681C-D545-9E26-0C80D954500A}" srcOrd="11" destOrd="0" presId="urn:microsoft.com/office/officeart/2005/8/layout/cycle1"/>
    <dgm:cxn modelId="{ACD2FD18-1D8D-E14F-B338-F6D7B27F4703}" type="presParOf" srcId="{699E61B7-AAA6-4644-B9BB-03EB49688C0C}" destId="{33FD817C-18E7-4E49-8A65-E367059522E7}" srcOrd="12" destOrd="0" presId="urn:microsoft.com/office/officeart/2005/8/layout/cycle1"/>
    <dgm:cxn modelId="{7CD4EF82-1095-2241-BE34-42EF99C5D4E0}" type="presParOf" srcId="{699E61B7-AAA6-4644-B9BB-03EB49688C0C}" destId="{DD28BBAF-D3CC-E14A-AA7B-20FAA857C528}" srcOrd="13" destOrd="0" presId="urn:microsoft.com/office/officeart/2005/8/layout/cycle1"/>
    <dgm:cxn modelId="{A90AF737-7DA6-6049-8127-0C398BB711CC}" type="presParOf" srcId="{699E61B7-AAA6-4644-B9BB-03EB49688C0C}" destId="{CC17028D-1B74-9440-9AB0-BCCFD710ADF5}"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9D5AF1-E9E3-4DFA-BF8E-DBCA5930B0D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783345B-5C81-4520-A5D9-01DE91927AAA}">
      <dgm:prSet/>
      <dgm:spPr>
        <a:solidFill>
          <a:srgbClr val="00B0F0"/>
        </a:solidFill>
      </dgm:spPr>
      <dgm:t>
        <a:bodyPr/>
        <a:lstStyle/>
        <a:p>
          <a:pPr algn="ctr"/>
          <a:r>
            <a:rPr lang="en-US" b="1"/>
            <a:t>Physical exam</a:t>
          </a:r>
          <a:endParaRPr lang="en-US" dirty="0"/>
        </a:p>
      </dgm:t>
    </dgm:pt>
    <dgm:pt modelId="{3D3AD598-130A-46D3-8779-44852A9D518F}" type="parTrans" cxnId="{06FD1FEC-B00D-4D84-9220-AF77C61BF081}">
      <dgm:prSet/>
      <dgm:spPr/>
      <dgm:t>
        <a:bodyPr/>
        <a:lstStyle/>
        <a:p>
          <a:endParaRPr lang="en-US"/>
        </a:p>
      </dgm:t>
    </dgm:pt>
    <dgm:pt modelId="{265B000C-1934-4541-8F68-84DD3A147958}" type="sibTrans" cxnId="{06FD1FEC-B00D-4D84-9220-AF77C61BF081}">
      <dgm:prSet/>
      <dgm:spPr/>
      <dgm:t>
        <a:bodyPr/>
        <a:lstStyle/>
        <a:p>
          <a:endParaRPr lang="en-US"/>
        </a:p>
      </dgm:t>
    </dgm:pt>
    <dgm:pt modelId="{658989B7-6B0C-434F-B148-554CE2770D0D}">
      <dgm:prSet/>
      <dgm:spPr>
        <a:solidFill>
          <a:srgbClr val="00B0F0"/>
        </a:solidFill>
      </dgm:spPr>
      <dgm:t>
        <a:bodyPr/>
        <a:lstStyle/>
        <a:p>
          <a:pPr algn="l"/>
          <a:r>
            <a:rPr lang="en-US" dirty="0"/>
            <a:t>Comprehensive clinical exam</a:t>
          </a:r>
        </a:p>
      </dgm:t>
    </dgm:pt>
    <dgm:pt modelId="{BB8900E2-D85A-864C-9546-07B9041EB282}" type="parTrans" cxnId="{BC559053-FDA3-C640-B4E4-9B8421DF5112}">
      <dgm:prSet/>
      <dgm:spPr/>
      <dgm:t>
        <a:bodyPr/>
        <a:lstStyle/>
        <a:p>
          <a:endParaRPr lang="en-US"/>
        </a:p>
      </dgm:t>
    </dgm:pt>
    <dgm:pt modelId="{E600556D-E247-E544-8353-F2982B9E2EC4}" type="sibTrans" cxnId="{BC559053-FDA3-C640-B4E4-9B8421DF5112}">
      <dgm:prSet/>
      <dgm:spPr/>
      <dgm:t>
        <a:bodyPr/>
        <a:lstStyle/>
        <a:p>
          <a:endParaRPr lang="en-US"/>
        </a:p>
      </dgm:t>
    </dgm:pt>
    <dgm:pt modelId="{52E65234-15D9-3946-ACC2-D81118B540F9}">
      <dgm:prSet/>
      <dgm:spPr>
        <a:solidFill>
          <a:srgbClr val="00B0F0"/>
        </a:solidFill>
      </dgm:spPr>
      <dgm:t>
        <a:bodyPr/>
        <a:lstStyle/>
        <a:p>
          <a:pPr algn="l"/>
          <a:r>
            <a:rPr lang="en-US" dirty="0"/>
            <a:t>Muscle strength and function (e.g., sit-to-stand, stair climb, timed-up-and-go; consider consultation with an exercise physiologist or strength trainer)</a:t>
          </a:r>
        </a:p>
      </dgm:t>
    </dgm:pt>
    <dgm:pt modelId="{5C63B038-E8D8-CF4E-B4E5-42293C22CC52}" type="parTrans" cxnId="{778CACF1-BA94-2C4B-931F-9EF7E31A0EF1}">
      <dgm:prSet/>
      <dgm:spPr/>
      <dgm:t>
        <a:bodyPr/>
        <a:lstStyle/>
        <a:p>
          <a:endParaRPr lang="en-US"/>
        </a:p>
      </dgm:t>
    </dgm:pt>
    <dgm:pt modelId="{33A9F9AD-39CF-AF44-95BC-63257C0ABA07}" type="sibTrans" cxnId="{778CACF1-BA94-2C4B-931F-9EF7E31A0EF1}">
      <dgm:prSet/>
      <dgm:spPr/>
      <dgm:t>
        <a:bodyPr/>
        <a:lstStyle/>
        <a:p>
          <a:endParaRPr lang="en-US"/>
        </a:p>
      </dgm:t>
    </dgm:pt>
    <dgm:pt modelId="{6B2EC92D-AE00-ED4C-9A07-A543B9A6A822}">
      <dgm:prSet/>
      <dgm:spPr>
        <a:solidFill>
          <a:srgbClr val="00B0F0"/>
        </a:solidFill>
      </dgm:spPr>
      <dgm:t>
        <a:bodyPr/>
        <a:lstStyle/>
        <a:p>
          <a:pPr algn="l"/>
          <a:r>
            <a:rPr lang="en-US" dirty="0"/>
            <a:t>Consider measurement of muscle mass (e.g., bioelectrical impedance analysis, air displacement plethysmography, dual-energy X-ray absorptiometry)</a:t>
          </a:r>
        </a:p>
      </dgm:t>
    </dgm:pt>
    <dgm:pt modelId="{7F012C29-BD41-DD40-A46F-27BAFD8C9D3C}" type="parTrans" cxnId="{127D357A-04E5-C547-809B-3EB93409558C}">
      <dgm:prSet/>
      <dgm:spPr/>
      <dgm:t>
        <a:bodyPr/>
        <a:lstStyle/>
        <a:p>
          <a:endParaRPr lang="en-US"/>
        </a:p>
      </dgm:t>
    </dgm:pt>
    <dgm:pt modelId="{8F6B5502-D8E6-6F42-A094-166D76B77B4D}" type="sibTrans" cxnId="{127D357A-04E5-C547-809B-3EB93409558C}">
      <dgm:prSet/>
      <dgm:spPr/>
      <dgm:t>
        <a:bodyPr/>
        <a:lstStyle/>
        <a:p>
          <a:endParaRPr lang="en-US"/>
        </a:p>
      </dgm:t>
    </dgm:pt>
    <dgm:pt modelId="{976EAB30-5E9F-DD43-BCEB-902FCF21109F}" type="pres">
      <dgm:prSet presAssocID="{E99D5AF1-E9E3-4DFA-BF8E-DBCA5930B0DA}" presName="cycle" presStyleCnt="0">
        <dgm:presLayoutVars>
          <dgm:dir/>
          <dgm:resizeHandles val="exact"/>
        </dgm:presLayoutVars>
      </dgm:prSet>
      <dgm:spPr/>
    </dgm:pt>
    <dgm:pt modelId="{2A5BC1CB-72FA-E544-BE57-D3964E721F27}" type="pres">
      <dgm:prSet presAssocID="{B783345B-5C81-4520-A5D9-01DE91927AAA}" presName="node" presStyleLbl="node1" presStyleIdx="0" presStyleCnt="1" custRadScaleRad="100187">
        <dgm:presLayoutVars>
          <dgm:bulletEnabled val="1"/>
        </dgm:presLayoutVars>
      </dgm:prSet>
      <dgm:spPr/>
    </dgm:pt>
  </dgm:ptLst>
  <dgm:cxnLst>
    <dgm:cxn modelId="{99147C15-6BB3-3B41-AA66-200BC91CDE1A}" type="presOf" srcId="{658989B7-6B0C-434F-B148-554CE2770D0D}" destId="{2A5BC1CB-72FA-E544-BE57-D3964E721F27}" srcOrd="0" destOrd="1" presId="urn:microsoft.com/office/officeart/2005/8/layout/cycle6"/>
    <dgm:cxn modelId="{4648C928-51D5-F946-857E-96E343B0A0D4}" type="presOf" srcId="{B783345B-5C81-4520-A5D9-01DE91927AAA}" destId="{2A5BC1CB-72FA-E544-BE57-D3964E721F27}" srcOrd="0" destOrd="0" presId="urn:microsoft.com/office/officeart/2005/8/layout/cycle6"/>
    <dgm:cxn modelId="{60432E3F-97FA-EB4C-B36A-2D5BC718AF6E}" type="presOf" srcId="{52E65234-15D9-3946-ACC2-D81118B540F9}" destId="{2A5BC1CB-72FA-E544-BE57-D3964E721F27}" srcOrd="0" destOrd="2" presId="urn:microsoft.com/office/officeart/2005/8/layout/cycle6"/>
    <dgm:cxn modelId="{BC559053-FDA3-C640-B4E4-9B8421DF5112}" srcId="{B783345B-5C81-4520-A5D9-01DE91927AAA}" destId="{658989B7-6B0C-434F-B148-554CE2770D0D}" srcOrd="0" destOrd="0" parTransId="{BB8900E2-D85A-864C-9546-07B9041EB282}" sibTransId="{E600556D-E247-E544-8353-F2982B9E2EC4}"/>
    <dgm:cxn modelId="{54972C57-84F4-1A46-817D-63E8AE87A1EE}" type="presOf" srcId="{6B2EC92D-AE00-ED4C-9A07-A543B9A6A822}" destId="{2A5BC1CB-72FA-E544-BE57-D3964E721F27}" srcOrd="0" destOrd="3" presId="urn:microsoft.com/office/officeart/2005/8/layout/cycle6"/>
    <dgm:cxn modelId="{127D357A-04E5-C547-809B-3EB93409558C}" srcId="{B783345B-5C81-4520-A5D9-01DE91927AAA}" destId="{6B2EC92D-AE00-ED4C-9A07-A543B9A6A822}" srcOrd="2" destOrd="0" parTransId="{7F012C29-BD41-DD40-A46F-27BAFD8C9D3C}" sibTransId="{8F6B5502-D8E6-6F42-A094-166D76B77B4D}"/>
    <dgm:cxn modelId="{EDCD46D1-0AA8-1340-B3A1-E083763E9612}" type="presOf" srcId="{E99D5AF1-E9E3-4DFA-BF8E-DBCA5930B0DA}" destId="{976EAB30-5E9F-DD43-BCEB-902FCF21109F}" srcOrd="0" destOrd="0" presId="urn:microsoft.com/office/officeart/2005/8/layout/cycle6"/>
    <dgm:cxn modelId="{06FD1FEC-B00D-4D84-9220-AF77C61BF081}" srcId="{E99D5AF1-E9E3-4DFA-BF8E-DBCA5930B0DA}" destId="{B783345B-5C81-4520-A5D9-01DE91927AAA}" srcOrd="0" destOrd="0" parTransId="{3D3AD598-130A-46D3-8779-44852A9D518F}" sibTransId="{265B000C-1934-4541-8F68-84DD3A147958}"/>
    <dgm:cxn modelId="{778CACF1-BA94-2C4B-931F-9EF7E31A0EF1}" srcId="{B783345B-5C81-4520-A5D9-01DE91927AAA}" destId="{52E65234-15D9-3946-ACC2-D81118B540F9}" srcOrd="1" destOrd="0" parTransId="{5C63B038-E8D8-CF4E-B4E5-42293C22CC52}" sibTransId="{33A9F9AD-39CF-AF44-95BC-63257C0ABA07}"/>
    <dgm:cxn modelId="{D77E0F99-0422-F347-B9B8-4E6790113008}" type="presParOf" srcId="{976EAB30-5E9F-DD43-BCEB-902FCF21109F}" destId="{2A5BC1CB-72FA-E544-BE57-D3964E721F27}"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9D5AF1-E9E3-4DFA-BF8E-DBCA5930B0D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783345B-5C81-4520-A5D9-01DE91927AAA}">
      <dgm:prSet/>
      <dgm:spPr>
        <a:solidFill>
          <a:srgbClr val="92D050"/>
        </a:solidFill>
      </dgm:spPr>
      <dgm:t>
        <a:bodyPr/>
        <a:lstStyle/>
        <a:p>
          <a:pPr algn="ctr"/>
          <a:r>
            <a:rPr lang="en-US" b="1" dirty="0"/>
            <a:t>Social determinants of health</a:t>
          </a:r>
          <a:endParaRPr lang="en-US" dirty="0"/>
        </a:p>
      </dgm:t>
    </dgm:pt>
    <dgm:pt modelId="{3D3AD598-130A-46D3-8779-44852A9D518F}" type="parTrans" cxnId="{06FD1FEC-B00D-4D84-9220-AF77C61BF081}">
      <dgm:prSet/>
      <dgm:spPr/>
      <dgm:t>
        <a:bodyPr/>
        <a:lstStyle/>
        <a:p>
          <a:endParaRPr lang="en-US"/>
        </a:p>
      </dgm:t>
    </dgm:pt>
    <dgm:pt modelId="{265B000C-1934-4541-8F68-84DD3A147958}" type="sibTrans" cxnId="{06FD1FEC-B00D-4D84-9220-AF77C61BF081}">
      <dgm:prSet/>
      <dgm:spPr/>
      <dgm:t>
        <a:bodyPr/>
        <a:lstStyle/>
        <a:p>
          <a:endParaRPr lang="en-US"/>
        </a:p>
      </dgm:t>
    </dgm:pt>
    <dgm:pt modelId="{88B58000-E82F-4D1A-AC69-49B68D032F87}">
      <dgm:prSet/>
      <dgm:spPr>
        <a:solidFill>
          <a:srgbClr val="92D050"/>
        </a:solidFill>
      </dgm:spPr>
      <dgm:t>
        <a:bodyPr/>
        <a:lstStyle/>
        <a:p>
          <a:pPr algn="l"/>
          <a:r>
            <a:rPr lang="en-US" dirty="0"/>
            <a:t>Food insecurity, nutrition insecurity</a:t>
          </a:r>
        </a:p>
      </dgm:t>
    </dgm:pt>
    <dgm:pt modelId="{D8C17B24-CE17-4C17-95BB-82E93F9D00D2}" type="parTrans" cxnId="{C079320A-5663-4B93-B264-CFEF324A851A}">
      <dgm:prSet/>
      <dgm:spPr/>
      <dgm:t>
        <a:bodyPr/>
        <a:lstStyle/>
        <a:p>
          <a:endParaRPr lang="en-US"/>
        </a:p>
      </dgm:t>
    </dgm:pt>
    <dgm:pt modelId="{9AFEB302-FE00-45F9-ABDB-5FB453936F46}" type="sibTrans" cxnId="{C079320A-5663-4B93-B264-CFEF324A851A}">
      <dgm:prSet/>
      <dgm:spPr/>
      <dgm:t>
        <a:bodyPr/>
        <a:lstStyle/>
        <a:p>
          <a:endParaRPr lang="en-US"/>
        </a:p>
      </dgm:t>
    </dgm:pt>
    <dgm:pt modelId="{2F2FFCFB-EF24-435E-9A6F-6A8C6A2E5DEC}">
      <dgm:prSet/>
      <dgm:spPr>
        <a:solidFill>
          <a:srgbClr val="92D050"/>
        </a:solidFill>
      </dgm:spPr>
      <dgm:t>
        <a:bodyPr/>
        <a:lstStyle/>
        <a:p>
          <a:pPr algn="l"/>
          <a:r>
            <a:rPr lang="en-US"/>
            <a:t>Housing or transportation challenges</a:t>
          </a:r>
        </a:p>
      </dgm:t>
    </dgm:pt>
    <dgm:pt modelId="{FB156A1E-A40E-45A5-B212-9E8B0F2D18A6}" type="parTrans" cxnId="{78D2FF9B-7FD1-4DB5-88C2-45E797B334E9}">
      <dgm:prSet/>
      <dgm:spPr/>
      <dgm:t>
        <a:bodyPr/>
        <a:lstStyle/>
        <a:p>
          <a:endParaRPr lang="en-US"/>
        </a:p>
      </dgm:t>
    </dgm:pt>
    <dgm:pt modelId="{FAB22A0B-E20A-42D1-A757-AC75707B832D}" type="sibTrans" cxnId="{78D2FF9B-7FD1-4DB5-88C2-45E797B334E9}">
      <dgm:prSet/>
      <dgm:spPr/>
      <dgm:t>
        <a:bodyPr/>
        <a:lstStyle/>
        <a:p>
          <a:endParaRPr lang="en-US"/>
        </a:p>
      </dgm:t>
    </dgm:pt>
    <dgm:pt modelId="{002102B7-64B6-477A-95FD-0367692E5E2E}">
      <dgm:prSet/>
      <dgm:spPr>
        <a:solidFill>
          <a:srgbClr val="92D050"/>
        </a:solidFill>
      </dgm:spPr>
      <dgm:t>
        <a:bodyPr/>
        <a:lstStyle/>
        <a:p>
          <a:pPr algn="l"/>
          <a:r>
            <a:rPr lang="en-US"/>
            <a:t>Other barriers to healthcare access</a:t>
          </a:r>
        </a:p>
      </dgm:t>
    </dgm:pt>
    <dgm:pt modelId="{62260298-9BD9-4A4F-9D25-8ED9084200F4}" type="parTrans" cxnId="{72D699F8-57BE-452C-9DD3-CBDC5D8A1CC3}">
      <dgm:prSet/>
      <dgm:spPr/>
      <dgm:t>
        <a:bodyPr/>
        <a:lstStyle/>
        <a:p>
          <a:endParaRPr lang="en-US"/>
        </a:p>
      </dgm:t>
    </dgm:pt>
    <dgm:pt modelId="{E177EF5F-0605-4F23-970D-A373D841221C}" type="sibTrans" cxnId="{72D699F8-57BE-452C-9DD3-CBDC5D8A1CC3}">
      <dgm:prSet/>
      <dgm:spPr/>
      <dgm:t>
        <a:bodyPr/>
        <a:lstStyle/>
        <a:p>
          <a:endParaRPr lang="en-US"/>
        </a:p>
      </dgm:t>
    </dgm:pt>
    <dgm:pt modelId="{976EAB30-5E9F-DD43-BCEB-902FCF21109F}" type="pres">
      <dgm:prSet presAssocID="{E99D5AF1-E9E3-4DFA-BF8E-DBCA5930B0DA}" presName="cycle" presStyleCnt="0">
        <dgm:presLayoutVars>
          <dgm:dir/>
          <dgm:resizeHandles val="exact"/>
        </dgm:presLayoutVars>
      </dgm:prSet>
      <dgm:spPr/>
    </dgm:pt>
    <dgm:pt modelId="{2A5BC1CB-72FA-E544-BE57-D3964E721F27}" type="pres">
      <dgm:prSet presAssocID="{B783345B-5C81-4520-A5D9-01DE91927AAA}" presName="node" presStyleLbl="node1" presStyleIdx="0" presStyleCnt="1" custRadScaleRad="100187">
        <dgm:presLayoutVars>
          <dgm:bulletEnabled val="1"/>
        </dgm:presLayoutVars>
      </dgm:prSet>
      <dgm:spPr/>
    </dgm:pt>
  </dgm:ptLst>
  <dgm:cxnLst>
    <dgm:cxn modelId="{C079320A-5663-4B93-B264-CFEF324A851A}" srcId="{B783345B-5C81-4520-A5D9-01DE91927AAA}" destId="{88B58000-E82F-4D1A-AC69-49B68D032F87}" srcOrd="0" destOrd="0" parTransId="{D8C17B24-CE17-4C17-95BB-82E93F9D00D2}" sibTransId="{9AFEB302-FE00-45F9-ABDB-5FB453936F46}"/>
    <dgm:cxn modelId="{4648C928-51D5-F946-857E-96E343B0A0D4}" type="presOf" srcId="{B783345B-5C81-4520-A5D9-01DE91927AAA}" destId="{2A5BC1CB-72FA-E544-BE57-D3964E721F27}" srcOrd="0" destOrd="0" presId="urn:microsoft.com/office/officeart/2005/8/layout/cycle6"/>
    <dgm:cxn modelId="{AE015C50-78B3-1345-9A20-6C85EEE28618}" type="presOf" srcId="{2F2FFCFB-EF24-435E-9A6F-6A8C6A2E5DEC}" destId="{2A5BC1CB-72FA-E544-BE57-D3964E721F27}" srcOrd="0" destOrd="2" presId="urn:microsoft.com/office/officeart/2005/8/layout/cycle6"/>
    <dgm:cxn modelId="{D35AAE81-067B-5E48-AC91-EB42A6D2A961}" type="presOf" srcId="{88B58000-E82F-4D1A-AC69-49B68D032F87}" destId="{2A5BC1CB-72FA-E544-BE57-D3964E721F27}" srcOrd="0" destOrd="1" presId="urn:microsoft.com/office/officeart/2005/8/layout/cycle6"/>
    <dgm:cxn modelId="{78D2FF9B-7FD1-4DB5-88C2-45E797B334E9}" srcId="{B783345B-5C81-4520-A5D9-01DE91927AAA}" destId="{2F2FFCFB-EF24-435E-9A6F-6A8C6A2E5DEC}" srcOrd="1" destOrd="0" parTransId="{FB156A1E-A40E-45A5-B212-9E8B0F2D18A6}" sibTransId="{FAB22A0B-E20A-42D1-A757-AC75707B832D}"/>
    <dgm:cxn modelId="{EDCD46D1-0AA8-1340-B3A1-E083763E9612}" type="presOf" srcId="{E99D5AF1-E9E3-4DFA-BF8E-DBCA5930B0DA}" destId="{976EAB30-5E9F-DD43-BCEB-902FCF21109F}" srcOrd="0" destOrd="0" presId="urn:microsoft.com/office/officeart/2005/8/layout/cycle6"/>
    <dgm:cxn modelId="{34A6A4D4-8D1E-6B4F-98E4-C9E10FC7DE73}" type="presOf" srcId="{002102B7-64B6-477A-95FD-0367692E5E2E}" destId="{2A5BC1CB-72FA-E544-BE57-D3964E721F27}" srcOrd="0" destOrd="3" presId="urn:microsoft.com/office/officeart/2005/8/layout/cycle6"/>
    <dgm:cxn modelId="{06FD1FEC-B00D-4D84-9220-AF77C61BF081}" srcId="{E99D5AF1-E9E3-4DFA-BF8E-DBCA5930B0DA}" destId="{B783345B-5C81-4520-A5D9-01DE91927AAA}" srcOrd="0" destOrd="0" parTransId="{3D3AD598-130A-46D3-8779-44852A9D518F}" sibTransId="{265B000C-1934-4541-8F68-84DD3A147958}"/>
    <dgm:cxn modelId="{72D699F8-57BE-452C-9DD3-CBDC5D8A1CC3}" srcId="{B783345B-5C81-4520-A5D9-01DE91927AAA}" destId="{002102B7-64B6-477A-95FD-0367692E5E2E}" srcOrd="2" destOrd="0" parTransId="{62260298-9BD9-4A4F-9D25-8ED9084200F4}" sibTransId="{E177EF5F-0605-4F23-970D-A373D841221C}"/>
    <dgm:cxn modelId="{D77E0F99-0422-F347-B9B8-4E6790113008}" type="presParOf" srcId="{976EAB30-5E9F-DD43-BCEB-902FCF21109F}" destId="{2A5BC1CB-72FA-E544-BE57-D3964E721F27}"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9D5AF1-E9E3-4DFA-BF8E-DBCA5930B0D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783345B-5C81-4520-A5D9-01DE91927AAA}">
      <dgm:prSet/>
      <dgm:spPr>
        <a:solidFill>
          <a:srgbClr val="00B0F0"/>
        </a:solidFill>
      </dgm:spPr>
      <dgm:t>
        <a:bodyPr/>
        <a:lstStyle/>
        <a:p>
          <a:pPr algn="ctr"/>
          <a:r>
            <a:rPr lang="en-US" b="1" dirty="0">
              <a:solidFill>
                <a:schemeClr val="bg1"/>
              </a:solidFill>
              <a:effectLst/>
              <a:latin typeface="+mn-lt"/>
              <a:ea typeface="+mn-ea"/>
              <a:cs typeface="+mn-cs"/>
            </a:rPr>
            <a:t>Diet history and related assessments (could be conducted by a registered dietitian nutritionist)</a:t>
          </a:r>
          <a:endParaRPr lang="en-US" b="1" dirty="0">
            <a:solidFill>
              <a:schemeClr val="bg1"/>
            </a:solidFill>
          </a:endParaRPr>
        </a:p>
      </dgm:t>
    </dgm:pt>
    <dgm:pt modelId="{3D3AD598-130A-46D3-8779-44852A9D518F}" type="parTrans" cxnId="{06FD1FEC-B00D-4D84-9220-AF77C61BF081}">
      <dgm:prSet/>
      <dgm:spPr/>
      <dgm:t>
        <a:bodyPr/>
        <a:lstStyle/>
        <a:p>
          <a:endParaRPr lang="en-US"/>
        </a:p>
      </dgm:t>
    </dgm:pt>
    <dgm:pt modelId="{265B000C-1934-4541-8F68-84DD3A147958}" type="sibTrans" cxnId="{06FD1FEC-B00D-4D84-9220-AF77C61BF081}">
      <dgm:prSet/>
      <dgm:spPr/>
      <dgm:t>
        <a:bodyPr/>
        <a:lstStyle/>
        <a:p>
          <a:endParaRPr lang="en-US"/>
        </a:p>
      </dgm:t>
    </dgm:pt>
    <dgm:pt modelId="{F7C6EBB5-F764-0C43-A4A7-FF0599B533E0}">
      <dgm:prSet/>
      <dgm:spPr>
        <a:solidFill>
          <a:srgbClr val="00B0F0"/>
        </a:solidFill>
      </dgm:spPr>
      <dgm:t>
        <a:bodyPr/>
        <a:lstStyle/>
        <a:p>
          <a:pPr algn="l"/>
          <a:r>
            <a:rPr lang="en-US" dirty="0">
              <a:solidFill>
                <a:schemeClr val="bg1"/>
              </a:solidFill>
              <a:effectLst/>
              <a:latin typeface="+mn-lt"/>
              <a:ea typeface="+mn-ea"/>
              <a:cs typeface="+mn-cs"/>
            </a:rPr>
            <a:t>Current dietary habits (e.g., meal/snack patterns, intake of food groups, fast foods and processed foods, cultural and household preferences)</a:t>
          </a:r>
        </a:p>
      </dgm:t>
    </dgm:pt>
    <dgm:pt modelId="{4109722A-B9D9-BD41-A99C-2F0A69CB00B0}" type="parTrans" cxnId="{64FA2753-0D22-3145-82B0-84C9DABC1393}">
      <dgm:prSet/>
      <dgm:spPr/>
      <dgm:t>
        <a:bodyPr/>
        <a:lstStyle/>
        <a:p>
          <a:endParaRPr lang="en-US"/>
        </a:p>
      </dgm:t>
    </dgm:pt>
    <dgm:pt modelId="{26034B29-CCE6-D74D-ADCB-4FA2320EE37A}" type="sibTrans" cxnId="{64FA2753-0D22-3145-82B0-84C9DABC1393}">
      <dgm:prSet/>
      <dgm:spPr/>
      <dgm:t>
        <a:bodyPr/>
        <a:lstStyle/>
        <a:p>
          <a:endParaRPr lang="en-US"/>
        </a:p>
      </dgm:t>
    </dgm:pt>
    <dgm:pt modelId="{4F93CE5B-F0A7-9347-8E27-A3102102EB97}">
      <dgm:prSet/>
      <dgm:spPr>
        <a:solidFill>
          <a:srgbClr val="00B0F0"/>
        </a:solidFill>
      </dgm:spPr>
      <dgm:t>
        <a:bodyPr/>
        <a:lstStyle/>
        <a:p>
          <a:pPr algn="l"/>
          <a:r>
            <a:rPr lang="en-US" dirty="0">
              <a:solidFill>
                <a:schemeClr val="bg1"/>
              </a:solidFill>
              <a:effectLst/>
              <a:latin typeface="+mn-lt"/>
              <a:ea typeface="+mn-ea"/>
              <a:cs typeface="+mn-cs"/>
            </a:rPr>
            <a:t>Emotional triggers for off-plan, loss of control, or late-night eating</a:t>
          </a:r>
        </a:p>
      </dgm:t>
    </dgm:pt>
    <dgm:pt modelId="{D61BF0A1-18CF-D949-A0AE-84FEC9352F55}" type="parTrans" cxnId="{AD54EB30-7C68-2B4A-AB03-8D66AAADA492}">
      <dgm:prSet/>
      <dgm:spPr/>
      <dgm:t>
        <a:bodyPr/>
        <a:lstStyle/>
        <a:p>
          <a:endParaRPr lang="en-US"/>
        </a:p>
      </dgm:t>
    </dgm:pt>
    <dgm:pt modelId="{071C4EF0-0C70-7941-88A1-67EA8F421A49}" type="sibTrans" cxnId="{AD54EB30-7C68-2B4A-AB03-8D66AAADA492}">
      <dgm:prSet/>
      <dgm:spPr/>
      <dgm:t>
        <a:bodyPr/>
        <a:lstStyle/>
        <a:p>
          <a:endParaRPr lang="en-US"/>
        </a:p>
      </dgm:t>
    </dgm:pt>
    <dgm:pt modelId="{C180705B-AA94-8E49-921E-CA72F19EDA47}">
      <dgm:prSet/>
      <dgm:spPr>
        <a:solidFill>
          <a:srgbClr val="00B0F0"/>
        </a:solidFill>
      </dgm:spPr>
      <dgm:t>
        <a:bodyPr/>
        <a:lstStyle/>
        <a:p>
          <a:pPr algn="l"/>
          <a:r>
            <a:rPr lang="en-US" dirty="0">
              <a:solidFill>
                <a:schemeClr val="bg1"/>
              </a:solidFill>
              <a:effectLst/>
              <a:latin typeface="+mn-lt"/>
              <a:ea typeface="+mn-ea"/>
              <a:cs typeface="+mn-cs"/>
            </a:rPr>
            <a:t>Food allergies, intolerances, sensitivities</a:t>
          </a:r>
        </a:p>
      </dgm:t>
    </dgm:pt>
    <dgm:pt modelId="{24277AF9-5C5F-364C-BBA4-7C3EF47EBF5C}" type="parTrans" cxnId="{DB589EAC-7986-9041-864E-8D6B8214F172}">
      <dgm:prSet/>
      <dgm:spPr/>
      <dgm:t>
        <a:bodyPr/>
        <a:lstStyle/>
        <a:p>
          <a:endParaRPr lang="en-US"/>
        </a:p>
      </dgm:t>
    </dgm:pt>
    <dgm:pt modelId="{70E0EC32-2F00-274B-972B-105B5622AE9C}" type="sibTrans" cxnId="{DB589EAC-7986-9041-864E-8D6B8214F172}">
      <dgm:prSet/>
      <dgm:spPr/>
      <dgm:t>
        <a:bodyPr/>
        <a:lstStyle/>
        <a:p>
          <a:endParaRPr lang="en-US"/>
        </a:p>
      </dgm:t>
    </dgm:pt>
    <dgm:pt modelId="{BAFA1F56-10B1-5541-B09A-280010A4E44F}">
      <dgm:prSet/>
      <dgm:spPr>
        <a:solidFill>
          <a:srgbClr val="00B0F0"/>
        </a:solidFill>
      </dgm:spPr>
      <dgm:t>
        <a:bodyPr/>
        <a:lstStyle/>
        <a:p>
          <a:pPr algn="l"/>
          <a:r>
            <a:rPr lang="en-US" dirty="0">
              <a:solidFill>
                <a:schemeClr val="bg1"/>
              </a:solidFill>
              <a:effectLst/>
              <a:latin typeface="+mn-lt"/>
              <a:ea typeface="+mn-ea"/>
              <a:cs typeface="+mn-cs"/>
            </a:rPr>
            <a:t>Conditions that may influence nutrition needs (e.g., smoking, history of kidney stones, use of certain medications)</a:t>
          </a:r>
        </a:p>
      </dgm:t>
    </dgm:pt>
    <dgm:pt modelId="{09351EA3-6648-CC4F-8B66-05DAAA0161C3}" type="parTrans" cxnId="{E9A4443A-5CF6-3F41-8AEC-37399ABFD797}">
      <dgm:prSet/>
      <dgm:spPr/>
      <dgm:t>
        <a:bodyPr/>
        <a:lstStyle/>
        <a:p>
          <a:endParaRPr lang="en-US"/>
        </a:p>
      </dgm:t>
    </dgm:pt>
    <dgm:pt modelId="{0828257D-B97F-AE45-91C5-A4CC6E8104A6}" type="sibTrans" cxnId="{E9A4443A-5CF6-3F41-8AEC-37399ABFD797}">
      <dgm:prSet/>
      <dgm:spPr/>
      <dgm:t>
        <a:bodyPr/>
        <a:lstStyle/>
        <a:p>
          <a:endParaRPr lang="en-US"/>
        </a:p>
      </dgm:t>
    </dgm:pt>
    <dgm:pt modelId="{826530DD-0179-A446-9473-1EB7CF31CDF0}">
      <dgm:prSet/>
      <dgm:spPr>
        <a:solidFill>
          <a:srgbClr val="00B0F0"/>
        </a:solidFill>
      </dgm:spPr>
      <dgm:t>
        <a:bodyPr/>
        <a:lstStyle/>
        <a:p>
          <a:pPr algn="l"/>
          <a:r>
            <a:rPr lang="en-US" dirty="0">
              <a:solidFill>
                <a:schemeClr val="bg1"/>
              </a:solidFill>
              <a:effectLst/>
              <a:latin typeface="+mn-lt"/>
              <a:ea typeface="+mn-ea"/>
              <a:cs typeface="+mn-cs"/>
            </a:rPr>
            <a:t>Previously attempted weight interventions (e.g., diet or lifestyle approaches or interventions, medications, or metabolic procedures including devices and surgeries)</a:t>
          </a:r>
          <a:r>
            <a:rPr lang="en-US" i="1" baseline="30000" dirty="0">
              <a:solidFill>
                <a:schemeClr val="bg1"/>
              </a:solidFill>
              <a:effectLst/>
              <a:latin typeface="+mn-lt"/>
              <a:ea typeface="+mn-ea"/>
              <a:cs typeface="+mn-cs"/>
            </a:rPr>
            <a:t> </a:t>
          </a:r>
          <a:r>
            <a:rPr lang="en-US" i="0" baseline="30000" dirty="0">
              <a:solidFill>
                <a:schemeClr val="bg1"/>
              </a:solidFill>
              <a:effectLst/>
              <a:latin typeface="+mn-lt"/>
              <a:ea typeface="+mn-ea"/>
              <a:cs typeface="+mn-cs"/>
            </a:rPr>
            <a:t>2</a:t>
          </a:r>
          <a:endParaRPr lang="en-US" i="0" dirty="0">
            <a:solidFill>
              <a:schemeClr val="bg1"/>
            </a:solidFill>
            <a:effectLst/>
            <a:latin typeface="+mn-lt"/>
            <a:ea typeface="+mn-ea"/>
            <a:cs typeface="+mn-cs"/>
          </a:endParaRPr>
        </a:p>
      </dgm:t>
    </dgm:pt>
    <dgm:pt modelId="{93450DD5-4F66-2C43-AD83-314A6205531F}" type="parTrans" cxnId="{83F307D0-0215-0C40-A460-A06AE8AE2EAA}">
      <dgm:prSet/>
      <dgm:spPr/>
      <dgm:t>
        <a:bodyPr/>
        <a:lstStyle/>
        <a:p>
          <a:endParaRPr lang="en-US"/>
        </a:p>
      </dgm:t>
    </dgm:pt>
    <dgm:pt modelId="{3301FC1C-AF66-E340-93C9-0402E8D7177F}" type="sibTrans" cxnId="{83F307D0-0215-0C40-A460-A06AE8AE2EAA}">
      <dgm:prSet/>
      <dgm:spPr/>
      <dgm:t>
        <a:bodyPr/>
        <a:lstStyle/>
        <a:p>
          <a:endParaRPr lang="en-US"/>
        </a:p>
      </dgm:t>
    </dgm:pt>
    <dgm:pt modelId="{976EAB30-5E9F-DD43-BCEB-902FCF21109F}" type="pres">
      <dgm:prSet presAssocID="{E99D5AF1-E9E3-4DFA-BF8E-DBCA5930B0DA}" presName="cycle" presStyleCnt="0">
        <dgm:presLayoutVars>
          <dgm:dir/>
          <dgm:resizeHandles val="exact"/>
        </dgm:presLayoutVars>
      </dgm:prSet>
      <dgm:spPr/>
    </dgm:pt>
    <dgm:pt modelId="{2A5BC1CB-72FA-E544-BE57-D3964E721F27}" type="pres">
      <dgm:prSet presAssocID="{B783345B-5C81-4520-A5D9-01DE91927AAA}" presName="node" presStyleLbl="node1" presStyleIdx="0" presStyleCnt="1" custRadScaleRad="100187">
        <dgm:presLayoutVars>
          <dgm:bulletEnabled val="1"/>
        </dgm:presLayoutVars>
      </dgm:prSet>
      <dgm:spPr/>
    </dgm:pt>
  </dgm:ptLst>
  <dgm:cxnLst>
    <dgm:cxn modelId="{4648C928-51D5-F946-857E-96E343B0A0D4}" type="presOf" srcId="{B783345B-5C81-4520-A5D9-01DE91927AAA}" destId="{2A5BC1CB-72FA-E544-BE57-D3964E721F27}" srcOrd="0" destOrd="0" presId="urn:microsoft.com/office/officeart/2005/8/layout/cycle6"/>
    <dgm:cxn modelId="{AD54EB30-7C68-2B4A-AB03-8D66AAADA492}" srcId="{B783345B-5C81-4520-A5D9-01DE91927AAA}" destId="{4F93CE5B-F0A7-9347-8E27-A3102102EB97}" srcOrd="1" destOrd="0" parTransId="{D61BF0A1-18CF-D949-A0AE-84FEC9352F55}" sibTransId="{071C4EF0-0C70-7941-88A1-67EA8F421A49}"/>
    <dgm:cxn modelId="{E9A4443A-5CF6-3F41-8AEC-37399ABFD797}" srcId="{B783345B-5C81-4520-A5D9-01DE91927AAA}" destId="{BAFA1F56-10B1-5541-B09A-280010A4E44F}" srcOrd="3" destOrd="0" parTransId="{09351EA3-6648-CC4F-8B66-05DAAA0161C3}" sibTransId="{0828257D-B97F-AE45-91C5-A4CC6E8104A6}"/>
    <dgm:cxn modelId="{64FA2753-0D22-3145-82B0-84C9DABC1393}" srcId="{B783345B-5C81-4520-A5D9-01DE91927AAA}" destId="{F7C6EBB5-F764-0C43-A4A7-FF0599B533E0}" srcOrd="0" destOrd="0" parTransId="{4109722A-B9D9-BD41-A99C-2F0A69CB00B0}" sibTransId="{26034B29-CCE6-D74D-ADCB-4FA2320EE37A}"/>
    <dgm:cxn modelId="{47F97F7E-EEDF-4B46-BA05-634CC94751DC}" type="presOf" srcId="{F7C6EBB5-F764-0C43-A4A7-FF0599B533E0}" destId="{2A5BC1CB-72FA-E544-BE57-D3964E721F27}" srcOrd="0" destOrd="1" presId="urn:microsoft.com/office/officeart/2005/8/layout/cycle6"/>
    <dgm:cxn modelId="{9B41748C-354B-FA4B-A9AD-53D0475BB042}" type="presOf" srcId="{826530DD-0179-A446-9473-1EB7CF31CDF0}" destId="{2A5BC1CB-72FA-E544-BE57-D3964E721F27}" srcOrd="0" destOrd="5" presId="urn:microsoft.com/office/officeart/2005/8/layout/cycle6"/>
    <dgm:cxn modelId="{75924F8D-FD73-5948-9528-6EC5493D3E87}" type="presOf" srcId="{BAFA1F56-10B1-5541-B09A-280010A4E44F}" destId="{2A5BC1CB-72FA-E544-BE57-D3964E721F27}" srcOrd="0" destOrd="4" presId="urn:microsoft.com/office/officeart/2005/8/layout/cycle6"/>
    <dgm:cxn modelId="{DCF6168F-A4E0-9443-84FB-9F5122FE983D}" type="presOf" srcId="{C180705B-AA94-8E49-921E-CA72F19EDA47}" destId="{2A5BC1CB-72FA-E544-BE57-D3964E721F27}" srcOrd="0" destOrd="3" presId="urn:microsoft.com/office/officeart/2005/8/layout/cycle6"/>
    <dgm:cxn modelId="{F46A3E93-189C-F34C-8865-05C70CAF4A5E}" type="presOf" srcId="{4F93CE5B-F0A7-9347-8E27-A3102102EB97}" destId="{2A5BC1CB-72FA-E544-BE57-D3964E721F27}" srcOrd="0" destOrd="2" presId="urn:microsoft.com/office/officeart/2005/8/layout/cycle6"/>
    <dgm:cxn modelId="{DB589EAC-7986-9041-864E-8D6B8214F172}" srcId="{B783345B-5C81-4520-A5D9-01DE91927AAA}" destId="{C180705B-AA94-8E49-921E-CA72F19EDA47}" srcOrd="2" destOrd="0" parTransId="{24277AF9-5C5F-364C-BBA4-7C3EF47EBF5C}" sibTransId="{70E0EC32-2F00-274B-972B-105B5622AE9C}"/>
    <dgm:cxn modelId="{83F307D0-0215-0C40-A460-A06AE8AE2EAA}" srcId="{B783345B-5C81-4520-A5D9-01DE91927AAA}" destId="{826530DD-0179-A446-9473-1EB7CF31CDF0}" srcOrd="4" destOrd="0" parTransId="{93450DD5-4F66-2C43-AD83-314A6205531F}" sibTransId="{3301FC1C-AF66-E340-93C9-0402E8D7177F}"/>
    <dgm:cxn modelId="{EDCD46D1-0AA8-1340-B3A1-E083763E9612}" type="presOf" srcId="{E99D5AF1-E9E3-4DFA-BF8E-DBCA5930B0DA}" destId="{976EAB30-5E9F-DD43-BCEB-902FCF21109F}" srcOrd="0" destOrd="0" presId="urn:microsoft.com/office/officeart/2005/8/layout/cycle6"/>
    <dgm:cxn modelId="{06FD1FEC-B00D-4D84-9220-AF77C61BF081}" srcId="{E99D5AF1-E9E3-4DFA-BF8E-DBCA5930B0DA}" destId="{B783345B-5C81-4520-A5D9-01DE91927AAA}" srcOrd="0" destOrd="0" parTransId="{3D3AD598-130A-46D3-8779-44852A9D518F}" sibTransId="{265B000C-1934-4541-8F68-84DD3A147958}"/>
    <dgm:cxn modelId="{D77E0F99-0422-F347-B9B8-4E6790113008}" type="presParOf" srcId="{976EAB30-5E9F-DD43-BCEB-902FCF21109F}" destId="{2A5BC1CB-72FA-E544-BE57-D3964E721F27}"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9D5AF1-E9E3-4DFA-BF8E-DBCA5930B0D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783345B-5C81-4520-A5D9-01DE91927AAA}">
      <dgm:prSet/>
      <dgm:spPr>
        <a:solidFill>
          <a:srgbClr val="92D050"/>
        </a:solidFill>
      </dgm:spPr>
      <dgm:t>
        <a:bodyPr/>
        <a:lstStyle/>
        <a:p>
          <a:pPr algn="ctr"/>
          <a:r>
            <a:rPr lang="en-US" b="1" dirty="0">
              <a:solidFill>
                <a:schemeClr val="bg1"/>
              </a:solidFill>
              <a:effectLst/>
              <a:latin typeface="+mn-lt"/>
              <a:ea typeface="+mn-ea"/>
              <a:cs typeface="+mn-cs"/>
            </a:rPr>
            <a:t>Lifestyle behaviors </a:t>
          </a:r>
          <a:endParaRPr lang="en-US" b="1" dirty="0">
            <a:solidFill>
              <a:schemeClr val="bg1"/>
            </a:solidFill>
          </a:endParaRPr>
        </a:p>
      </dgm:t>
    </dgm:pt>
    <dgm:pt modelId="{3D3AD598-130A-46D3-8779-44852A9D518F}" type="parTrans" cxnId="{06FD1FEC-B00D-4D84-9220-AF77C61BF081}">
      <dgm:prSet/>
      <dgm:spPr/>
      <dgm:t>
        <a:bodyPr/>
        <a:lstStyle/>
        <a:p>
          <a:endParaRPr lang="en-US"/>
        </a:p>
      </dgm:t>
    </dgm:pt>
    <dgm:pt modelId="{265B000C-1934-4541-8F68-84DD3A147958}" type="sibTrans" cxnId="{06FD1FEC-B00D-4D84-9220-AF77C61BF081}">
      <dgm:prSet/>
      <dgm:spPr/>
      <dgm:t>
        <a:bodyPr/>
        <a:lstStyle/>
        <a:p>
          <a:endParaRPr lang="en-US"/>
        </a:p>
      </dgm:t>
    </dgm:pt>
    <dgm:pt modelId="{4C2F30EE-B6CC-604D-B95D-6574EEEA8CE2}">
      <dgm:prSet/>
      <dgm:spPr/>
      <dgm:t>
        <a:bodyPr/>
        <a:lstStyle/>
        <a:p>
          <a:pPr algn="l"/>
          <a:r>
            <a:rPr lang="en-US" dirty="0">
              <a:solidFill>
                <a:schemeClr val="bg1"/>
              </a:solidFill>
              <a:effectLst/>
              <a:latin typeface="+mn-lt"/>
              <a:ea typeface="+mn-ea"/>
              <a:cs typeface="+mn-cs"/>
            </a:rPr>
            <a:t>Physical activity including resistance training, with referral to exercise physiologist or physical therapy where appropriate</a:t>
          </a:r>
        </a:p>
      </dgm:t>
    </dgm:pt>
    <dgm:pt modelId="{70D700F2-EF9C-E243-9163-CD9DB7732B08}" type="parTrans" cxnId="{EBCF6C90-59CA-544E-A574-F9E8EAA27B23}">
      <dgm:prSet/>
      <dgm:spPr/>
      <dgm:t>
        <a:bodyPr/>
        <a:lstStyle/>
        <a:p>
          <a:endParaRPr lang="en-US"/>
        </a:p>
      </dgm:t>
    </dgm:pt>
    <dgm:pt modelId="{F3CE5822-9834-5A48-AD87-557CF83C3498}" type="sibTrans" cxnId="{EBCF6C90-59CA-544E-A574-F9E8EAA27B23}">
      <dgm:prSet/>
      <dgm:spPr/>
      <dgm:t>
        <a:bodyPr/>
        <a:lstStyle/>
        <a:p>
          <a:endParaRPr lang="en-US"/>
        </a:p>
      </dgm:t>
    </dgm:pt>
    <dgm:pt modelId="{C0CAC900-E827-8743-A558-8C7E21055361}">
      <dgm:prSet/>
      <dgm:spPr/>
      <dgm:t>
        <a:bodyPr/>
        <a:lstStyle/>
        <a:p>
          <a:pPr algn="l"/>
          <a:r>
            <a:rPr lang="en-US" dirty="0">
              <a:solidFill>
                <a:schemeClr val="bg1"/>
              </a:solidFill>
              <a:effectLst/>
              <a:latin typeface="+mn-lt"/>
              <a:ea typeface="+mn-ea"/>
              <a:cs typeface="+mn-cs"/>
            </a:rPr>
            <a:t>Sleep habits, with referral to sleep specialist where appropriate</a:t>
          </a:r>
        </a:p>
      </dgm:t>
    </dgm:pt>
    <dgm:pt modelId="{10E41703-F009-B84A-8094-43302DBBCBB7}" type="parTrans" cxnId="{73792CB3-A773-0E4C-BF6A-F988131EDBC9}">
      <dgm:prSet/>
      <dgm:spPr/>
      <dgm:t>
        <a:bodyPr/>
        <a:lstStyle/>
        <a:p>
          <a:endParaRPr lang="en-US"/>
        </a:p>
      </dgm:t>
    </dgm:pt>
    <dgm:pt modelId="{57492F32-AC81-074B-B73D-83CC03CF57E0}" type="sibTrans" cxnId="{73792CB3-A773-0E4C-BF6A-F988131EDBC9}">
      <dgm:prSet/>
      <dgm:spPr/>
      <dgm:t>
        <a:bodyPr/>
        <a:lstStyle/>
        <a:p>
          <a:endParaRPr lang="en-US"/>
        </a:p>
      </dgm:t>
    </dgm:pt>
    <dgm:pt modelId="{BEDD0956-CDE6-9943-9E09-417BCCE993BF}">
      <dgm:prSet/>
      <dgm:spPr/>
      <dgm:t>
        <a:bodyPr/>
        <a:lstStyle/>
        <a:p>
          <a:pPr algn="l"/>
          <a:r>
            <a:rPr lang="en-US" dirty="0">
              <a:solidFill>
                <a:schemeClr val="bg1"/>
              </a:solidFill>
              <a:effectLst/>
              <a:latin typeface="+mn-lt"/>
              <a:ea typeface="+mn-ea"/>
              <a:cs typeface="+mn-cs"/>
            </a:rPr>
            <a:t>Mental stress management, with referral for cognitive-behavioral therapy or mindfulness-based stress reduction where appropriate</a:t>
          </a:r>
        </a:p>
      </dgm:t>
    </dgm:pt>
    <dgm:pt modelId="{A00500AB-5DD4-8D4B-A5E0-C0C53F158E47}" type="parTrans" cxnId="{2361AE6A-8A09-534E-B4C5-D401AABB133D}">
      <dgm:prSet/>
      <dgm:spPr/>
      <dgm:t>
        <a:bodyPr/>
        <a:lstStyle/>
        <a:p>
          <a:endParaRPr lang="en-US"/>
        </a:p>
      </dgm:t>
    </dgm:pt>
    <dgm:pt modelId="{283445FA-CF11-A142-9868-EA490BFC5816}" type="sibTrans" cxnId="{2361AE6A-8A09-534E-B4C5-D401AABB133D}">
      <dgm:prSet/>
      <dgm:spPr/>
      <dgm:t>
        <a:bodyPr/>
        <a:lstStyle/>
        <a:p>
          <a:endParaRPr lang="en-US"/>
        </a:p>
      </dgm:t>
    </dgm:pt>
    <dgm:pt modelId="{BC8C100B-3F03-8C4F-B4B9-6A318DD89D09}">
      <dgm:prSet/>
      <dgm:spPr/>
      <dgm:t>
        <a:bodyPr/>
        <a:lstStyle/>
        <a:p>
          <a:pPr algn="l"/>
          <a:r>
            <a:rPr lang="en-US" dirty="0">
              <a:solidFill>
                <a:schemeClr val="bg1"/>
              </a:solidFill>
              <a:effectLst/>
              <a:latin typeface="+mn-lt"/>
              <a:ea typeface="+mn-ea"/>
              <a:cs typeface="+mn-cs"/>
            </a:rPr>
            <a:t>Substance use, with referral for cessation or counseling services where appropriate</a:t>
          </a:r>
        </a:p>
      </dgm:t>
    </dgm:pt>
    <dgm:pt modelId="{6F68D0C3-B751-EA4A-95F6-FEC2442C8F37}" type="parTrans" cxnId="{9985A226-CE91-6B49-A444-44FDB3CB4123}">
      <dgm:prSet/>
      <dgm:spPr/>
      <dgm:t>
        <a:bodyPr/>
        <a:lstStyle/>
        <a:p>
          <a:endParaRPr lang="en-US"/>
        </a:p>
      </dgm:t>
    </dgm:pt>
    <dgm:pt modelId="{5561EF4E-D033-7641-8DB4-DB67AE981424}" type="sibTrans" cxnId="{9985A226-CE91-6B49-A444-44FDB3CB4123}">
      <dgm:prSet/>
      <dgm:spPr/>
      <dgm:t>
        <a:bodyPr/>
        <a:lstStyle/>
        <a:p>
          <a:endParaRPr lang="en-US"/>
        </a:p>
      </dgm:t>
    </dgm:pt>
    <dgm:pt modelId="{BE9A5913-B4D3-9C44-8118-78F63CA849A5}">
      <dgm:prSet/>
      <dgm:spPr/>
      <dgm:t>
        <a:bodyPr/>
        <a:lstStyle/>
        <a:p>
          <a:pPr algn="l"/>
          <a:r>
            <a:rPr lang="en-US" dirty="0">
              <a:solidFill>
                <a:schemeClr val="bg1"/>
              </a:solidFill>
              <a:effectLst/>
              <a:latin typeface="+mn-lt"/>
              <a:ea typeface="+mn-ea"/>
              <a:cs typeface="+mn-cs"/>
            </a:rPr>
            <a:t>Social connections, consider group medical visits, shared medical appointments, weight management or peer-support groups, and addressing barriers to social engagement</a:t>
          </a:r>
        </a:p>
      </dgm:t>
    </dgm:pt>
    <dgm:pt modelId="{10EA7C1D-1F75-A44D-9E8E-3E95C0F40391}" type="parTrans" cxnId="{F5E3D28F-3E45-F949-A87B-0BD1EF3733FE}">
      <dgm:prSet/>
      <dgm:spPr/>
      <dgm:t>
        <a:bodyPr/>
        <a:lstStyle/>
        <a:p>
          <a:endParaRPr lang="en-US"/>
        </a:p>
      </dgm:t>
    </dgm:pt>
    <dgm:pt modelId="{B4F8F9A3-EEDF-4042-94F8-13F06FEA2D8A}" type="sibTrans" cxnId="{F5E3D28F-3E45-F949-A87B-0BD1EF3733FE}">
      <dgm:prSet/>
      <dgm:spPr/>
      <dgm:t>
        <a:bodyPr/>
        <a:lstStyle/>
        <a:p>
          <a:endParaRPr lang="en-US"/>
        </a:p>
      </dgm:t>
    </dgm:pt>
    <dgm:pt modelId="{976EAB30-5E9F-DD43-BCEB-902FCF21109F}" type="pres">
      <dgm:prSet presAssocID="{E99D5AF1-E9E3-4DFA-BF8E-DBCA5930B0DA}" presName="cycle" presStyleCnt="0">
        <dgm:presLayoutVars>
          <dgm:dir/>
          <dgm:resizeHandles val="exact"/>
        </dgm:presLayoutVars>
      </dgm:prSet>
      <dgm:spPr/>
    </dgm:pt>
    <dgm:pt modelId="{2A5BC1CB-72FA-E544-BE57-D3964E721F27}" type="pres">
      <dgm:prSet presAssocID="{B783345B-5C81-4520-A5D9-01DE91927AAA}" presName="node" presStyleLbl="node1" presStyleIdx="0" presStyleCnt="1" custRadScaleRad="100187">
        <dgm:presLayoutVars>
          <dgm:bulletEnabled val="1"/>
        </dgm:presLayoutVars>
      </dgm:prSet>
      <dgm:spPr/>
    </dgm:pt>
  </dgm:ptLst>
  <dgm:cxnLst>
    <dgm:cxn modelId="{B1B1A016-9192-D34D-9FDD-268101920A0A}" type="presOf" srcId="{BE9A5913-B4D3-9C44-8118-78F63CA849A5}" destId="{2A5BC1CB-72FA-E544-BE57-D3964E721F27}" srcOrd="0" destOrd="5" presId="urn:microsoft.com/office/officeart/2005/8/layout/cycle6"/>
    <dgm:cxn modelId="{9985A226-CE91-6B49-A444-44FDB3CB4123}" srcId="{B783345B-5C81-4520-A5D9-01DE91927AAA}" destId="{BC8C100B-3F03-8C4F-B4B9-6A318DD89D09}" srcOrd="3" destOrd="0" parTransId="{6F68D0C3-B751-EA4A-95F6-FEC2442C8F37}" sibTransId="{5561EF4E-D033-7641-8DB4-DB67AE981424}"/>
    <dgm:cxn modelId="{4648C928-51D5-F946-857E-96E343B0A0D4}" type="presOf" srcId="{B783345B-5C81-4520-A5D9-01DE91927AAA}" destId="{2A5BC1CB-72FA-E544-BE57-D3964E721F27}" srcOrd="0" destOrd="0" presId="urn:microsoft.com/office/officeart/2005/8/layout/cycle6"/>
    <dgm:cxn modelId="{2361AE6A-8A09-534E-B4C5-D401AABB133D}" srcId="{B783345B-5C81-4520-A5D9-01DE91927AAA}" destId="{BEDD0956-CDE6-9943-9E09-417BCCE993BF}" srcOrd="2" destOrd="0" parTransId="{A00500AB-5DD4-8D4B-A5E0-C0C53F158E47}" sibTransId="{283445FA-CF11-A142-9868-EA490BFC5816}"/>
    <dgm:cxn modelId="{1E21C955-8AED-384D-A1F1-0761D2C8C502}" type="presOf" srcId="{BEDD0956-CDE6-9943-9E09-417BCCE993BF}" destId="{2A5BC1CB-72FA-E544-BE57-D3964E721F27}" srcOrd="0" destOrd="3" presId="urn:microsoft.com/office/officeart/2005/8/layout/cycle6"/>
    <dgm:cxn modelId="{F5E3D28F-3E45-F949-A87B-0BD1EF3733FE}" srcId="{B783345B-5C81-4520-A5D9-01DE91927AAA}" destId="{BE9A5913-B4D3-9C44-8118-78F63CA849A5}" srcOrd="4" destOrd="0" parTransId="{10EA7C1D-1F75-A44D-9E8E-3E95C0F40391}" sibTransId="{B4F8F9A3-EEDF-4042-94F8-13F06FEA2D8A}"/>
    <dgm:cxn modelId="{EBCF6C90-59CA-544E-A574-F9E8EAA27B23}" srcId="{B783345B-5C81-4520-A5D9-01DE91927AAA}" destId="{4C2F30EE-B6CC-604D-B95D-6574EEEA8CE2}" srcOrd="0" destOrd="0" parTransId="{70D700F2-EF9C-E243-9163-CD9DB7732B08}" sibTransId="{F3CE5822-9834-5A48-AD87-557CF83C3498}"/>
    <dgm:cxn modelId="{73792CB3-A773-0E4C-BF6A-F988131EDBC9}" srcId="{B783345B-5C81-4520-A5D9-01DE91927AAA}" destId="{C0CAC900-E827-8743-A558-8C7E21055361}" srcOrd="1" destOrd="0" parTransId="{10E41703-F009-B84A-8094-43302DBBCBB7}" sibTransId="{57492F32-AC81-074B-B73D-83CC03CF57E0}"/>
    <dgm:cxn modelId="{29E1CEB3-06BA-D643-9BA6-D0E64B2C23CE}" type="presOf" srcId="{4C2F30EE-B6CC-604D-B95D-6574EEEA8CE2}" destId="{2A5BC1CB-72FA-E544-BE57-D3964E721F27}" srcOrd="0" destOrd="1" presId="urn:microsoft.com/office/officeart/2005/8/layout/cycle6"/>
    <dgm:cxn modelId="{C0E225B4-5539-9C45-AD21-E4EA461F6544}" type="presOf" srcId="{C0CAC900-E827-8743-A558-8C7E21055361}" destId="{2A5BC1CB-72FA-E544-BE57-D3964E721F27}" srcOrd="0" destOrd="2" presId="urn:microsoft.com/office/officeart/2005/8/layout/cycle6"/>
    <dgm:cxn modelId="{833C6BB5-5017-294F-A7A8-7E31AE416B5E}" type="presOf" srcId="{BC8C100B-3F03-8C4F-B4B9-6A318DD89D09}" destId="{2A5BC1CB-72FA-E544-BE57-D3964E721F27}" srcOrd="0" destOrd="4" presId="urn:microsoft.com/office/officeart/2005/8/layout/cycle6"/>
    <dgm:cxn modelId="{EDCD46D1-0AA8-1340-B3A1-E083763E9612}" type="presOf" srcId="{E99D5AF1-E9E3-4DFA-BF8E-DBCA5930B0DA}" destId="{976EAB30-5E9F-DD43-BCEB-902FCF21109F}" srcOrd="0" destOrd="0" presId="urn:microsoft.com/office/officeart/2005/8/layout/cycle6"/>
    <dgm:cxn modelId="{06FD1FEC-B00D-4D84-9220-AF77C61BF081}" srcId="{E99D5AF1-E9E3-4DFA-BF8E-DBCA5930B0DA}" destId="{B783345B-5C81-4520-A5D9-01DE91927AAA}" srcOrd="0" destOrd="0" parTransId="{3D3AD598-130A-46D3-8779-44852A9D518F}" sibTransId="{265B000C-1934-4541-8F68-84DD3A147958}"/>
    <dgm:cxn modelId="{D77E0F99-0422-F347-B9B8-4E6790113008}" type="presParOf" srcId="{976EAB30-5E9F-DD43-BCEB-902FCF21109F}" destId="{2A5BC1CB-72FA-E544-BE57-D3964E721F27}"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92EF1D-613E-4F09-A60C-38BE916550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18FC07-B2DD-40F8-A8AD-023B76A9EC2C}">
      <dgm:prSet/>
      <dgm:spPr>
        <a:solidFill>
          <a:srgbClr val="00B0F0"/>
        </a:solidFill>
      </dgm:spPr>
      <dgm:t>
        <a:bodyPr/>
        <a:lstStyle/>
        <a:p>
          <a:r>
            <a:rPr lang="en-US" b="1"/>
            <a:t>Video Visits</a:t>
          </a:r>
          <a:endParaRPr lang="en-US"/>
        </a:p>
      </dgm:t>
    </dgm:pt>
    <dgm:pt modelId="{3442391C-A0DB-41D9-BB1F-379FDD2FBDFE}" type="parTrans" cxnId="{8C82226D-745F-4A74-99BA-3747C0B77174}">
      <dgm:prSet/>
      <dgm:spPr/>
      <dgm:t>
        <a:bodyPr/>
        <a:lstStyle/>
        <a:p>
          <a:endParaRPr lang="en-US"/>
        </a:p>
      </dgm:t>
    </dgm:pt>
    <dgm:pt modelId="{F53AA1EC-1499-42C8-94EE-13DED578C9D9}" type="sibTrans" cxnId="{8C82226D-745F-4A74-99BA-3747C0B77174}">
      <dgm:prSet/>
      <dgm:spPr/>
      <dgm:t>
        <a:bodyPr/>
        <a:lstStyle/>
        <a:p>
          <a:endParaRPr lang="en-US"/>
        </a:p>
      </dgm:t>
    </dgm:pt>
    <dgm:pt modelId="{01BFABD1-DE96-4DC7-95DA-5DF1FD2FE669}">
      <dgm:prSet/>
      <dgm:spPr/>
      <dgm:t>
        <a:bodyPr/>
        <a:lstStyle/>
        <a:p>
          <a:r>
            <a:rPr lang="en-US" dirty="0"/>
            <a:t>Synchronous video visits with physicians, other practitioners, registered dietitian nutritionists (RDNs), exercise physiologists, and clinical psychologists can support both initial evaluation and for ongoing follow-up.</a:t>
          </a:r>
        </a:p>
      </dgm:t>
    </dgm:pt>
    <dgm:pt modelId="{090A4D60-4AF1-422C-B935-3812B1976BA7}" type="parTrans" cxnId="{918D5CA8-B788-4A0F-8C47-C39B8B924A15}">
      <dgm:prSet/>
      <dgm:spPr/>
      <dgm:t>
        <a:bodyPr/>
        <a:lstStyle/>
        <a:p>
          <a:endParaRPr lang="en-US"/>
        </a:p>
      </dgm:t>
    </dgm:pt>
    <dgm:pt modelId="{35A2CC29-F6F4-42DD-BF3D-E21FAAB9D4AF}" type="sibTrans" cxnId="{918D5CA8-B788-4A0F-8C47-C39B8B924A15}">
      <dgm:prSet/>
      <dgm:spPr/>
      <dgm:t>
        <a:bodyPr/>
        <a:lstStyle/>
        <a:p>
          <a:endParaRPr lang="en-US"/>
        </a:p>
      </dgm:t>
    </dgm:pt>
    <dgm:pt modelId="{03DDF409-2121-4D68-8768-22555320E825}">
      <dgm:prSet/>
      <dgm:spPr/>
      <dgm:t>
        <a:bodyPr/>
        <a:lstStyle/>
        <a:p>
          <a:r>
            <a:rPr lang="en-US"/>
            <a:t>Such visits can improve adherence and motivation; identify, address, and provide timely feedback to manage side effects; adjust therapy including medication and goals of care; determine when in-person visits are indicated for testing or other evaluation; and increase appointment attendance rates and patient engagement. </a:t>
          </a:r>
        </a:p>
      </dgm:t>
    </dgm:pt>
    <dgm:pt modelId="{4491D7F7-2128-4AA2-9D33-03CBE32333CC}" type="parTrans" cxnId="{862FDD39-B8D6-48FA-9671-F05718D15CAE}">
      <dgm:prSet/>
      <dgm:spPr/>
      <dgm:t>
        <a:bodyPr/>
        <a:lstStyle/>
        <a:p>
          <a:endParaRPr lang="en-US"/>
        </a:p>
      </dgm:t>
    </dgm:pt>
    <dgm:pt modelId="{9E667662-37A8-4E99-8EAE-76A87CF7D1B2}" type="sibTrans" cxnId="{862FDD39-B8D6-48FA-9671-F05718D15CAE}">
      <dgm:prSet/>
      <dgm:spPr/>
      <dgm:t>
        <a:bodyPr/>
        <a:lstStyle/>
        <a:p>
          <a:endParaRPr lang="en-US"/>
        </a:p>
      </dgm:t>
    </dgm:pt>
    <dgm:pt modelId="{49DA2671-D8E8-C74A-8500-3F3D9F3762F9}" type="pres">
      <dgm:prSet presAssocID="{3692EF1D-613E-4F09-A60C-38BE9165506F}" presName="linear" presStyleCnt="0">
        <dgm:presLayoutVars>
          <dgm:animLvl val="lvl"/>
          <dgm:resizeHandles val="exact"/>
        </dgm:presLayoutVars>
      </dgm:prSet>
      <dgm:spPr/>
    </dgm:pt>
    <dgm:pt modelId="{7F92E35F-E3C3-2F43-A914-81754C02FE4D}" type="pres">
      <dgm:prSet presAssocID="{9018FC07-B2DD-40F8-A8AD-023B76A9EC2C}" presName="parentText" presStyleLbl="node1" presStyleIdx="0" presStyleCnt="1">
        <dgm:presLayoutVars>
          <dgm:chMax val="0"/>
          <dgm:bulletEnabled val="1"/>
        </dgm:presLayoutVars>
      </dgm:prSet>
      <dgm:spPr/>
    </dgm:pt>
    <dgm:pt modelId="{B0023D5C-8E34-9E47-81A6-463587FC695D}" type="pres">
      <dgm:prSet presAssocID="{9018FC07-B2DD-40F8-A8AD-023B76A9EC2C}" presName="childText" presStyleLbl="revTx" presStyleIdx="0" presStyleCnt="1">
        <dgm:presLayoutVars>
          <dgm:bulletEnabled val="1"/>
        </dgm:presLayoutVars>
      </dgm:prSet>
      <dgm:spPr/>
    </dgm:pt>
  </dgm:ptLst>
  <dgm:cxnLst>
    <dgm:cxn modelId="{862FDD39-B8D6-48FA-9671-F05718D15CAE}" srcId="{9018FC07-B2DD-40F8-A8AD-023B76A9EC2C}" destId="{03DDF409-2121-4D68-8768-22555320E825}" srcOrd="1" destOrd="0" parTransId="{4491D7F7-2128-4AA2-9D33-03CBE32333CC}" sibTransId="{9E667662-37A8-4E99-8EAE-76A87CF7D1B2}"/>
    <dgm:cxn modelId="{8C82226D-745F-4A74-99BA-3747C0B77174}" srcId="{3692EF1D-613E-4F09-A60C-38BE9165506F}" destId="{9018FC07-B2DD-40F8-A8AD-023B76A9EC2C}" srcOrd="0" destOrd="0" parTransId="{3442391C-A0DB-41D9-BB1F-379FDD2FBDFE}" sibTransId="{F53AA1EC-1499-42C8-94EE-13DED578C9D9}"/>
    <dgm:cxn modelId="{B03A2B95-807C-F64C-B7AA-DB6850BFED50}" type="presOf" srcId="{01BFABD1-DE96-4DC7-95DA-5DF1FD2FE669}" destId="{B0023D5C-8E34-9E47-81A6-463587FC695D}" srcOrd="0" destOrd="0" presId="urn:microsoft.com/office/officeart/2005/8/layout/vList2"/>
    <dgm:cxn modelId="{87D4A59C-E36B-4248-960D-EEC4FA98B991}" type="presOf" srcId="{3692EF1D-613E-4F09-A60C-38BE9165506F}" destId="{49DA2671-D8E8-C74A-8500-3F3D9F3762F9}" srcOrd="0" destOrd="0" presId="urn:microsoft.com/office/officeart/2005/8/layout/vList2"/>
    <dgm:cxn modelId="{918D5CA8-B788-4A0F-8C47-C39B8B924A15}" srcId="{9018FC07-B2DD-40F8-A8AD-023B76A9EC2C}" destId="{01BFABD1-DE96-4DC7-95DA-5DF1FD2FE669}" srcOrd="0" destOrd="0" parTransId="{090A4D60-4AF1-422C-B935-3812B1976BA7}" sibTransId="{35A2CC29-F6F4-42DD-BF3D-E21FAAB9D4AF}"/>
    <dgm:cxn modelId="{A219BAC6-65B1-3E47-904A-AD8EE8CA24B2}" type="presOf" srcId="{9018FC07-B2DD-40F8-A8AD-023B76A9EC2C}" destId="{7F92E35F-E3C3-2F43-A914-81754C02FE4D}" srcOrd="0" destOrd="0" presId="urn:microsoft.com/office/officeart/2005/8/layout/vList2"/>
    <dgm:cxn modelId="{B58365F1-486B-0F48-B12B-0636FD365613}" type="presOf" srcId="{03DDF409-2121-4D68-8768-22555320E825}" destId="{B0023D5C-8E34-9E47-81A6-463587FC695D}" srcOrd="0" destOrd="1" presId="urn:microsoft.com/office/officeart/2005/8/layout/vList2"/>
    <dgm:cxn modelId="{F8422AE1-38C5-1842-816F-B5402D66C72F}" type="presParOf" srcId="{49DA2671-D8E8-C74A-8500-3F3D9F3762F9}" destId="{7F92E35F-E3C3-2F43-A914-81754C02FE4D}" srcOrd="0" destOrd="0" presId="urn:microsoft.com/office/officeart/2005/8/layout/vList2"/>
    <dgm:cxn modelId="{B9F555C7-2BCF-D24A-A2AD-858F295B3635}" type="presParOf" srcId="{49DA2671-D8E8-C74A-8500-3F3D9F3762F9}" destId="{B0023D5C-8E34-9E47-81A6-463587FC695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92EF1D-613E-4F09-A60C-38BE916550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18FC07-B2DD-40F8-A8AD-023B76A9EC2C}">
      <dgm:prSet/>
      <dgm:spPr>
        <a:solidFill>
          <a:srgbClr val="92D050"/>
        </a:solidFill>
      </dgm:spPr>
      <dgm:t>
        <a:bodyPr/>
        <a:lstStyle/>
        <a:p>
          <a:r>
            <a:rPr lang="en-US" b="1" dirty="0"/>
            <a:t>Remote Patient Monitoring</a:t>
          </a:r>
          <a:endParaRPr lang="en-US" dirty="0"/>
        </a:p>
      </dgm:t>
    </dgm:pt>
    <dgm:pt modelId="{3442391C-A0DB-41D9-BB1F-379FDD2FBDFE}" type="parTrans" cxnId="{8C82226D-745F-4A74-99BA-3747C0B77174}">
      <dgm:prSet/>
      <dgm:spPr/>
      <dgm:t>
        <a:bodyPr/>
        <a:lstStyle/>
        <a:p>
          <a:endParaRPr lang="en-US"/>
        </a:p>
      </dgm:t>
    </dgm:pt>
    <dgm:pt modelId="{F53AA1EC-1499-42C8-94EE-13DED578C9D9}" type="sibTrans" cxnId="{8C82226D-745F-4A74-99BA-3747C0B77174}">
      <dgm:prSet/>
      <dgm:spPr/>
      <dgm:t>
        <a:bodyPr/>
        <a:lstStyle/>
        <a:p>
          <a:endParaRPr lang="en-US"/>
        </a:p>
      </dgm:t>
    </dgm:pt>
    <dgm:pt modelId="{01BFABD1-DE96-4DC7-95DA-5DF1FD2FE669}">
      <dgm:prSet/>
      <dgm:spPr/>
      <dgm:t>
        <a:bodyPr/>
        <a:lstStyle/>
        <a:p>
          <a:r>
            <a:rPr lang="en-US">
              <a:effectLst/>
              <a:latin typeface="+mj-lt"/>
              <a:ea typeface="Calibri" panose="020F0502020204030204" pitchFamily="34" charset="0"/>
              <a:cs typeface="Arial" panose="020B0604020202020204" pitchFamily="34" charset="0"/>
            </a:rPr>
            <a:t>Offer or refer adults with obesity to intensive, multicomponent behavioral interventions. This includes weight reduction and weight reduction maintenance interventions with components that focus on nutrition, physical activity, self-monitoring, identifying barriers, problem solving, peer support, and relapse prevention (B recommendation)</a:t>
          </a:r>
          <a:endParaRPr lang="en-US" dirty="0"/>
        </a:p>
      </dgm:t>
    </dgm:pt>
    <dgm:pt modelId="{090A4D60-4AF1-422C-B935-3812B1976BA7}" type="parTrans" cxnId="{918D5CA8-B788-4A0F-8C47-C39B8B924A15}">
      <dgm:prSet/>
      <dgm:spPr/>
      <dgm:t>
        <a:bodyPr/>
        <a:lstStyle/>
        <a:p>
          <a:endParaRPr lang="en-US"/>
        </a:p>
      </dgm:t>
    </dgm:pt>
    <dgm:pt modelId="{35A2CC29-F6F4-42DD-BF3D-E21FAAB9D4AF}" type="sibTrans" cxnId="{918D5CA8-B788-4A0F-8C47-C39B8B924A15}">
      <dgm:prSet/>
      <dgm:spPr/>
      <dgm:t>
        <a:bodyPr/>
        <a:lstStyle/>
        <a:p>
          <a:endParaRPr lang="en-US"/>
        </a:p>
      </dgm:t>
    </dgm:pt>
    <dgm:pt modelId="{49DA2671-D8E8-C74A-8500-3F3D9F3762F9}" type="pres">
      <dgm:prSet presAssocID="{3692EF1D-613E-4F09-A60C-38BE9165506F}" presName="linear" presStyleCnt="0">
        <dgm:presLayoutVars>
          <dgm:animLvl val="lvl"/>
          <dgm:resizeHandles val="exact"/>
        </dgm:presLayoutVars>
      </dgm:prSet>
      <dgm:spPr/>
    </dgm:pt>
    <dgm:pt modelId="{7F92E35F-E3C3-2F43-A914-81754C02FE4D}" type="pres">
      <dgm:prSet presAssocID="{9018FC07-B2DD-40F8-A8AD-023B76A9EC2C}" presName="parentText" presStyleLbl="node1" presStyleIdx="0" presStyleCnt="1" custLinFactNeighborX="-40025" custLinFactNeighborY="-1418">
        <dgm:presLayoutVars>
          <dgm:chMax val="0"/>
          <dgm:bulletEnabled val="1"/>
        </dgm:presLayoutVars>
      </dgm:prSet>
      <dgm:spPr/>
    </dgm:pt>
    <dgm:pt modelId="{B0023D5C-8E34-9E47-81A6-463587FC695D}" type="pres">
      <dgm:prSet presAssocID="{9018FC07-B2DD-40F8-A8AD-023B76A9EC2C}" presName="childText" presStyleLbl="revTx" presStyleIdx="0" presStyleCnt="1">
        <dgm:presLayoutVars>
          <dgm:bulletEnabled val="1"/>
        </dgm:presLayoutVars>
      </dgm:prSet>
      <dgm:spPr/>
    </dgm:pt>
  </dgm:ptLst>
  <dgm:cxnLst>
    <dgm:cxn modelId="{8C82226D-745F-4A74-99BA-3747C0B77174}" srcId="{3692EF1D-613E-4F09-A60C-38BE9165506F}" destId="{9018FC07-B2DD-40F8-A8AD-023B76A9EC2C}" srcOrd="0" destOrd="0" parTransId="{3442391C-A0DB-41D9-BB1F-379FDD2FBDFE}" sibTransId="{F53AA1EC-1499-42C8-94EE-13DED578C9D9}"/>
    <dgm:cxn modelId="{B03A2B95-807C-F64C-B7AA-DB6850BFED50}" type="presOf" srcId="{01BFABD1-DE96-4DC7-95DA-5DF1FD2FE669}" destId="{B0023D5C-8E34-9E47-81A6-463587FC695D}" srcOrd="0" destOrd="0" presId="urn:microsoft.com/office/officeart/2005/8/layout/vList2"/>
    <dgm:cxn modelId="{87D4A59C-E36B-4248-960D-EEC4FA98B991}" type="presOf" srcId="{3692EF1D-613E-4F09-A60C-38BE9165506F}" destId="{49DA2671-D8E8-C74A-8500-3F3D9F3762F9}" srcOrd="0" destOrd="0" presId="urn:microsoft.com/office/officeart/2005/8/layout/vList2"/>
    <dgm:cxn modelId="{918D5CA8-B788-4A0F-8C47-C39B8B924A15}" srcId="{9018FC07-B2DD-40F8-A8AD-023B76A9EC2C}" destId="{01BFABD1-DE96-4DC7-95DA-5DF1FD2FE669}" srcOrd="0" destOrd="0" parTransId="{090A4D60-4AF1-422C-B935-3812B1976BA7}" sibTransId="{35A2CC29-F6F4-42DD-BF3D-E21FAAB9D4AF}"/>
    <dgm:cxn modelId="{A219BAC6-65B1-3E47-904A-AD8EE8CA24B2}" type="presOf" srcId="{9018FC07-B2DD-40F8-A8AD-023B76A9EC2C}" destId="{7F92E35F-E3C3-2F43-A914-81754C02FE4D}" srcOrd="0" destOrd="0" presId="urn:microsoft.com/office/officeart/2005/8/layout/vList2"/>
    <dgm:cxn modelId="{F8422AE1-38C5-1842-816F-B5402D66C72F}" type="presParOf" srcId="{49DA2671-D8E8-C74A-8500-3F3D9F3762F9}" destId="{7F92E35F-E3C3-2F43-A914-81754C02FE4D}" srcOrd="0" destOrd="0" presId="urn:microsoft.com/office/officeart/2005/8/layout/vList2"/>
    <dgm:cxn modelId="{B9F555C7-2BCF-D24A-A2AD-858F295B3635}" type="presParOf" srcId="{49DA2671-D8E8-C74A-8500-3F3D9F3762F9}" destId="{B0023D5C-8E34-9E47-81A6-463587FC695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92EF1D-613E-4F09-A60C-38BE916550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18FC07-B2DD-40F8-A8AD-023B76A9EC2C}">
      <dgm:prSet/>
      <dgm:spPr>
        <a:solidFill>
          <a:srgbClr val="00B0F0"/>
        </a:solidFill>
      </dgm:spPr>
      <dgm:t>
        <a:bodyPr/>
        <a:lstStyle/>
        <a:p>
          <a:r>
            <a:rPr lang="en-US" b="1" dirty="0"/>
            <a:t>Dietary Guidance and Tracking</a:t>
          </a:r>
          <a:endParaRPr lang="en-US" dirty="0"/>
        </a:p>
      </dgm:t>
    </dgm:pt>
    <dgm:pt modelId="{3442391C-A0DB-41D9-BB1F-379FDD2FBDFE}" type="parTrans" cxnId="{8C82226D-745F-4A74-99BA-3747C0B77174}">
      <dgm:prSet/>
      <dgm:spPr/>
      <dgm:t>
        <a:bodyPr/>
        <a:lstStyle/>
        <a:p>
          <a:endParaRPr lang="en-US"/>
        </a:p>
      </dgm:t>
    </dgm:pt>
    <dgm:pt modelId="{F53AA1EC-1499-42C8-94EE-13DED578C9D9}" type="sibTrans" cxnId="{8C82226D-745F-4A74-99BA-3747C0B77174}">
      <dgm:prSet/>
      <dgm:spPr/>
      <dgm:t>
        <a:bodyPr/>
        <a:lstStyle/>
        <a:p>
          <a:endParaRPr lang="en-US"/>
        </a:p>
      </dgm:t>
    </dgm:pt>
    <dgm:pt modelId="{01BFABD1-DE96-4DC7-95DA-5DF1FD2FE669}">
      <dgm:prSet/>
      <dgm:spPr/>
      <dgm:t>
        <a:bodyPr/>
        <a:lstStyle/>
        <a:p>
          <a:r>
            <a:rPr lang="en-US" dirty="0">
              <a:solidFill>
                <a:schemeClr val="dk1"/>
              </a:solidFill>
              <a:effectLst/>
              <a:latin typeface="+mj-lt"/>
              <a:ea typeface="+mn-ea"/>
              <a:cs typeface="+mn-cs"/>
            </a:rPr>
            <a:t>Dietary-tracking apps can help primary care, specialty obesity care, and telehealth medical groups and platforms monitor nutritional habits against individualized nutritional goals. </a:t>
          </a:r>
          <a:endParaRPr lang="en-US" dirty="0"/>
        </a:p>
      </dgm:t>
    </dgm:pt>
    <dgm:pt modelId="{090A4D60-4AF1-422C-B935-3812B1976BA7}" type="parTrans" cxnId="{918D5CA8-B788-4A0F-8C47-C39B8B924A15}">
      <dgm:prSet/>
      <dgm:spPr/>
      <dgm:t>
        <a:bodyPr/>
        <a:lstStyle/>
        <a:p>
          <a:endParaRPr lang="en-US"/>
        </a:p>
      </dgm:t>
    </dgm:pt>
    <dgm:pt modelId="{35A2CC29-F6F4-42DD-BF3D-E21FAAB9D4AF}" type="sibTrans" cxnId="{918D5CA8-B788-4A0F-8C47-C39B8B924A15}">
      <dgm:prSet/>
      <dgm:spPr/>
      <dgm:t>
        <a:bodyPr/>
        <a:lstStyle/>
        <a:p>
          <a:endParaRPr lang="en-US"/>
        </a:p>
      </dgm:t>
    </dgm:pt>
    <dgm:pt modelId="{FA17CD2F-1095-A54A-876C-2A5DE22B8845}">
      <dgm:prSet/>
      <dgm:spPr/>
      <dgm:t>
        <a:bodyPr/>
        <a:lstStyle/>
        <a:p>
          <a:r>
            <a:rPr lang="en-US" dirty="0">
              <a:solidFill>
                <a:schemeClr val="dk1"/>
              </a:solidFill>
              <a:effectLst/>
              <a:latin typeface="+mj-lt"/>
              <a:ea typeface="+mn-ea"/>
              <a:cs typeface="+mn-cs"/>
            </a:rPr>
            <a:t>Specialized features such as automated nutrient deficiency alerts, AI-powered meal recommendations, and integration with wearables can help identify nutritional gaps in real time.</a:t>
          </a:r>
        </a:p>
      </dgm:t>
    </dgm:pt>
    <dgm:pt modelId="{0C5C5563-7617-764B-A9AE-4B8B55F87DED}" type="parTrans" cxnId="{588BA306-7B6C-F34F-919D-9062BBF30C53}">
      <dgm:prSet/>
      <dgm:spPr/>
      <dgm:t>
        <a:bodyPr/>
        <a:lstStyle/>
        <a:p>
          <a:endParaRPr lang="en-US"/>
        </a:p>
      </dgm:t>
    </dgm:pt>
    <dgm:pt modelId="{38E9092B-5602-BB48-B862-E7EFD16820AE}" type="sibTrans" cxnId="{588BA306-7B6C-F34F-919D-9062BBF30C53}">
      <dgm:prSet/>
      <dgm:spPr/>
      <dgm:t>
        <a:bodyPr/>
        <a:lstStyle/>
        <a:p>
          <a:endParaRPr lang="en-US"/>
        </a:p>
      </dgm:t>
    </dgm:pt>
    <dgm:pt modelId="{49DA2671-D8E8-C74A-8500-3F3D9F3762F9}" type="pres">
      <dgm:prSet presAssocID="{3692EF1D-613E-4F09-A60C-38BE9165506F}" presName="linear" presStyleCnt="0">
        <dgm:presLayoutVars>
          <dgm:animLvl val="lvl"/>
          <dgm:resizeHandles val="exact"/>
        </dgm:presLayoutVars>
      </dgm:prSet>
      <dgm:spPr/>
    </dgm:pt>
    <dgm:pt modelId="{7F92E35F-E3C3-2F43-A914-81754C02FE4D}" type="pres">
      <dgm:prSet presAssocID="{9018FC07-B2DD-40F8-A8AD-023B76A9EC2C}" presName="parentText" presStyleLbl="node1" presStyleIdx="0" presStyleCnt="1" custLinFactNeighborX="-70867" custLinFactNeighborY="-5677">
        <dgm:presLayoutVars>
          <dgm:chMax val="0"/>
          <dgm:bulletEnabled val="1"/>
        </dgm:presLayoutVars>
      </dgm:prSet>
      <dgm:spPr/>
    </dgm:pt>
    <dgm:pt modelId="{B0023D5C-8E34-9E47-81A6-463587FC695D}" type="pres">
      <dgm:prSet presAssocID="{9018FC07-B2DD-40F8-A8AD-023B76A9EC2C}" presName="childText" presStyleLbl="revTx" presStyleIdx="0" presStyleCnt="1">
        <dgm:presLayoutVars>
          <dgm:bulletEnabled val="1"/>
        </dgm:presLayoutVars>
      </dgm:prSet>
      <dgm:spPr/>
    </dgm:pt>
  </dgm:ptLst>
  <dgm:cxnLst>
    <dgm:cxn modelId="{588BA306-7B6C-F34F-919D-9062BBF30C53}" srcId="{9018FC07-B2DD-40F8-A8AD-023B76A9EC2C}" destId="{FA17CD2F-1095-A54A-876C-2A5DE22B8845}" srcOrd="1" destOrd="0" parTransId="{0C5C5563-7617-764B-A9AE-4B8B55F87DED}" sibTransId="{38E9092B-5602-BB48-B862-E7EFD16820AE}"/>
    <dgm:cxn modelId="{8C82226D-745F-4A74-99BA-3747C0B77174}" srcId="{3692EF1D-613E-4F09-A60C-38BE9165506F}" destId="{9018FC07-B2DD-40F8-A8AD-023B76A9EC2C}" srcOrd="0" destOrd="0" parTransId="{3442391C-A0DB-41D9-BB1F-379FDD2FBDFE}" sibTransId="{F53AA1EC-1499-42C8-94EE-13DED578C9D9}"/>
    <dgm:cxn modelId="{B03A2B95-807C-F64C-B7AA-DB6850BFED50}" type="presOf" srcId="{01BFABD1-DE96-4DC7-95DA-5DF1FD2FE669}" destId="{B0023D5C-8E34-9E47-81A6-463587FC695D}" srcOrd="0" destOrd="0" presId="urn:microsoft.com/office/officeart/2005/8/layout/vList2"/>
    <dgm:cxn modelId="{87D4A59C-E36B-4248-960D-EEC4FA98B991}" type="presOf" srcId="{3692EF1D-613E-4F09-A60C-38BE9165506F}" destId="{49DA2671-D8E8-C74A-8500-3F3D9F3762F9}" srcOrd="0" destOrd="0" presId="urn:microsoft.com/office/officeart/2005/8/layout/vList2"/>
    <dgm:cxn modelId="{918D5CA8-B788-4A0F-8C47-C39B8B924A15}" srcId="{9018FC07-B2DD-40F8-A8AD-023B76A9EC2C}" destId="{01BFABD1-DE96-4DC7-95DA-5DF1FD2FE669}" srcOrd="0" destOrd="0" parTransId="{090A4D60-4AF1-422C-B935-3812B1976BA7}" sibTransId="{35A2CC29-F6F4-42DD-BF3D-E21FAAB9D4AF}"/>
    <dgm:cxn modelId="{AEE1C5AB-543B-3740-9E6F-F3730CD40CBD}" type="presOf" srcId="{FA17CD2F-1095-A54A-876C-2A5DE22B8845}" destId="{B0023D5C-8E34-9E47-81A6-463587FC695D}" srcOrd="0" destOrd="1" presId="urn:microsoft.com/office/officeart/2005/8/layout/vList2"/>
    <dgm:cxn modelId="{A219BAC6-65B1-3E47-904A-AD8EE8CA24B2}" type="presOf" srcId="{9018FC07-B2DD-40F8-A8AD-023B76A9EC2C}" destId="{7F92E35F-E3C3-2F43-A914-81754C02FE4D}" srcOrd="0" destOrd="0" presId="urn:microsoft.com/office/officeart/2005/8/layout/vList2"/>
    <dgm:cxn modelId="{F8422AE1-38C5-1842-816F-B5402D66C72F}" type="presParOf" srcId="{49DA2671-D8E8-C74A-8500-3F3D9F3762F9}" destId="{7F92E35F-E3C3-2F43-A914-81754C02FE4D}" srcOrd="0" destOrd="0" presId="urn:microsoft.com/office/officeart/2005/8/layout/vList2"/>
    <dgm:cxn modelId="{B9F555C7-2BCF-D24A-A2AD-858F295B3635}" type="presParOf" srcId="{49DA2671-D8E8-C74A-8500-3F3D9F3762F9}" destId="{B0023D5C-8E34-9E47-81A6-463587FC695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92EF1D-613E-4F09-A60C-38BE916550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18FC07-B2DD-40F8-A8AD-023B76A9EC2C}">
      <dgm:prSet/>
      <dgm:spPr>
        <a:solidFill>
          <a:srgbClr val="92D050"/>
        </a:solidFill>
      </dgm:spPr>
      <dgm:t>
        <a:bodyPr/>
        <a:lstStyle/>
        <a:p>
          <a:r>
            <a:rPr lang="en-US" b="1" dirty="0"/>
            <a:t>Education and Behavioral Support</a:t>
          </a:r>
          <a:endParaRPr lang="en-US" dirty="0"/>
        </a:p>
      </dgm:t>
    </dgm:pt>
    <dgm:pt modelId="{3442391C-A0DB-41D9-BB1F-379FDD2FBDFE}" type="parTrans" cxnId="{8C82226D-745F-4A74-99BA-3747C0B77174}">
      <dgm:prSet/>
      <dgm:spPr/>
      <dgm:t>
        <a:bodyPr/>
        <a:lstStyle/>
        <a:p>
          <a:endParaRPr lang="en-US"/>
        </a:p>
      </dgm:t>
    </dgm:pt>
    <dgm:pt modelId="{F53AA1EC-1499-42C8-94EE-13DED578C9D9}" type="sibTrans" cxnId="{8C82226D-745F-4A74-99BA-3747C0B77174}">
      <dgm:prSet/>
      <dgm:spPr/>
      <dgm:t>
        <a:bodyPr/>
        <a:lstStyle/>
        <a:p>
          <a:endParaRPr lang="en-US"/>
        </a:p>
      </dgm:t>
    </dgm:pt>
    <dgm:pt modelId="{01BFABD1-DE96-4DC7-95DA-5DF1FD2FE669}">
      <dgm:prSet/>
      <dgm:spPr/>
      <dgm:t>
        <a:bodyPr/>
        <a:lstStyle/>
        <a:p>
          <a:r>
            <a:rPr lang="en-US" dirty="0">
              <a:solidFill>
                <a:schemeClr val="dk1"/>
              </a:solidFill>
              <a:effectLst/>
              <a:latin typeface="+mj-lt"/>
              <a:ea typeface="+mn-ea"/>
              <a:cs typeface="+mn-cs"/>
            </a:rPr>
            <a:t>Virtual education modules and coaching sessions can teach individuals how to incorporate minimally processed, nutrient-dense foods, manage gastrointestinal side effects, and implement sustainable dietary habits.</a:t>
          </a:r>
          <a:endParaRPr lang="en-US" dirty="0"/>
        </a:p>
      </dgm:t>
    </dgm:pt>
    <dgm:pt modelId="{090A4D60-4AF1-422C-B935-3812B1976BA7}" type="parTrans" cxnId="{918D5CA8-B788-4A0F-8C47-C39B8B924A15}">
      <dgm:prSet/>
      <dgm:spPr/>
      <dgm:t>
        <a:bodyPr/>
        <a:lstStyle/>
        <a:p>
          <a:endParaRPr lang="en-US"/>
        </a:p>
      </dgm:t>
    </dgm:pt>
    <dgm:pt modelId="{35A2CC29-F6F4-42DD-BF3D-E21FAAB9D4AF}" type="sibTrans" cxnId="{918D5CA8-B788-4A0F-8C47-C39B8B924A15}">
      <dgm:prSet/>
      <dgm:spPr/>
      <dgm:t>
        <a:bodyPr/>
        <a:lstStyle/>
        <a:p>
          <a:endParaRPr lang="en-US"/>
        </a:p>
      </dgm:t>
    </dgm:pt>
    <dgm:pt modelId="{C1486A30-6683-C748-B885-5A577F9280D6}">
      <dgm:prSet/>
      <dgm:spPr/>
      <dgm:t>
        <a:bodyPr/>
        <a:lstStyle/>
        <a:p>
          <a:r>
            <a:rPr lang="en-US">
              <a:solidFill>
                <a:schemeClr val="dk1"/>
              </a:solidFill>
              <a:effectLst/>
              <a:latin typeface="+mj-lt"/>
              <a:ea typeface="+mn-ea"/>
              <a:cs typeface="+mn-cs"/>
            </a:rPr>
            <a:t>These can further reinforce SMART (specific, measurable, achievable, realistic, timely) goals to ensure optimized nutrient therapy, physical activity, and behavioral modification alongside medical monitoring. </a:t>
          </a:r>
          <a:endParaRPr lang="en-US" dirty="0">
            <a:solidFill>
              <a:schemeClr val="dk1"/>
            </a:solidFill>
            <a:effectLst/>
            <a:latin typeface="+mj-lt"/>
            <a:ea typeface="+mn-ea"/>
            <a:cs typeface="+mn-cs"/>
          </a:endParaRPr>
        </a:p>
      </dgm:t>
    </dgm:pt>
    <dgm:pt modelId="{9D31363C-087C-884E-B03E-438DCBA8DF75}" type="parTrans" cxnId="{90F82178-59A1-1A43-9226-4E40EB151E61}">
      <dgm:prSet/>
      <dgm:spPr/>
      <dgm:t>
        <a:bodyPr/>
        <a:lstStyle/>
        <a:p>
          <a:endParaRPr lang="en-US"/>
        </a:p>
      </dgm:t>
    </dgm:pt>
    <dgm:pt modelId="{C4BAF388-5DDD-384D-A082-5151F8E92900}" type="sibTrans" cxnId="{90F82178-59A1-1A43-9226-4E40EB151E61}">
      <dgm:prSet/>
      <dgm:spPr/>
      <dgm:t>
        <a:bodyPr/>
        <a:lstStyle/>
        <a:p>
          <a:endParaRPr lang="en-US"/>
        </a:p>
      </dgm:t>
    </dgm:pt>
    <dgm:pt modelId="{7A6DFE04-F9CD-0C47-8DBE-B1054726D732}">
      <dgm:prSet/>
      <dgm:spPr/>
      <dgm:t>
        <a:bodyPr/>
        <a:lstStyle/>
        <a:p>
          <a:r>
            <a:rPr lang="en-US" dirty="0">
              <a:solidFill>
                <a:schemeClr val="dk1"/>
              </a:solidFill>
              <a:effectLst/>
              <a:latin typeface="+mj-lt"/>
              <a:ea typeface="+mn-ea"/>
              <a:cs typeface="+mn-cs"/>
            </a:rPr>
            <a:t>Modules and coaching can be both synchronous and asynchronous, increasing flexibility for both clinicians and patients.</a:t>
          </a:r>
        </a:p>
      </dgm:t>
    </dgm:pt>
    <dgm:pt modelId="{6A392B95-0FCE-4342-9899-6E073188EC7F}" type="parTrans" cxnId="{ADD97BC4-2915-2F4E-A165-E9A0E9ED1E06}">
      <dgm:prSet/>
      <dgm:spPr/>
      <dgm:t>
        <a:bodyPr/>
        <a:lstStyle/>
        <a:p>
          <a:endParaRPr lang="en-US"/>
        </a:p>
      </dgm:t>
    </dgm:pt>
    <dgm:pt modelId="{0C50C59F-A1B9-1141-8ADB-E3D845FAEC89}" type="sibTrans" cxnId="{ADD97BC4-2915-2F4E-A165-E9A0E9ED1E06}">
      <dgm:prSet/>
      <dgm:spPr/>
      <dgm:t>
        <a:bodyPr/>
        <a:lstStyle/>
        <a:p>
          <a:endParaRPr lang="en-US"/>
        </a:p>
      </dgm:t>
    </dgm:pt>
    <dgm:pt modelId="{49DA2671-D8E8-C74A-8500-3F3D9F3762F9}" type="pres">
      <dgm:prSet presAssocID="{3692EF1D-613E-4F09-A60C-38BE9165506F}" presName="linear" presStyleCnt="0">
        <dgm:presLayoutVars>
          <dgm:animLvl val="lvl"/>
          <dgm:resizeHandles val="exact"/>
        </dgm:presLayoutVars>
      </dgm:prSet>
      <dgm:spPr/>
    </dgm:pt>
    <dgm:pt modelId="{7F92E35F-E3C3-2F43-A914-81754C02FE4D}" type="pres">
      <dgm:prSet presAssocID="{9018FC07-B2DD-40F8-A8AD-023B76A9EC2C}" presName="parentText" presStyleLbl="node1" presStyleIdx="0" presStyleCnt="1" custLinFactNeighborX="-70867" custLinFactNeighborY="-5677">
        <dgm:presLayoutVars>
          <dgm:chMax val="0"/>
          <dgm:bulletEnabled val="1"/>
        </dgm:presLayoutVars>
      </dgm:prSet>
      <dgm:spPr/>
    </dgm:pt>
    <dgm:pt modelId="{B0023D5C-8E34-9E47-81A6-463587FC695D}" type="pres">
      <dgm:prSet presAssocID="{9018FC07-B2DD-40F8-A8AD-023B76A9EC2C}" presName="childText" presStyleLbl="revTx" presStyleIdx="0" presStyleCnt="1">
        <dgm:presLayoutVars>
          <dgm:bulletEnabled val="1"/>
        </dgm:presLayoutVars>
      </dgm:prSet>
      <dgm:spPr/>
    </dgm:pt>
  </dgm:ptLst>
  <dgm:cxnLst>
    <dgm:cxn modelId="{03725F39-2EC9-5B48-850D-519D17A6A6CB}" type="presOf" srcId="{7A6DFE04-F9CD-0C47-8DBE-B1054726D732}" destId="{B0023D5C-8E34-9E47-81A6-463587FC695D}" srcOrd="0" destOrd="2" presId="urn:microsoft.com/office/officeart/2005/8/layout/vList2"/>
    <dgm:cxn modelId="{8C82226D-745F-4A74-99BA-3747C0B77174}" srcId="{3692EF1D-613E-4F09-A60C-38BE9165506F}" destId="{9018FC07-B2DD-40F8-A8AD-023B76A9EC2C}" srcOrd="0" destOrd="0" parTransId="{3442391C-A0DB-41D9-BB1F-379FDD2FBDFE}" sibTransId="{F53AA1EC-1499-42C8-94EE-13DED578C9D9}"/>
    <dgm:cxn modelId="{90F82178-59A1-1A43-9226-4E40EB151E61}" srcId="{9018FC07-B2DD-40F8-A8AD-023B76A9EC2C}" destId="{C1486A30-6683-C748-B885-5A577F9280D6}" srcOrd="1" destOrd="0" parTransId="{9D31363C-087C-884E-B03E-438DCBA8DF75}" sibTransId="{C4BAF388-5DDD-384D-A082-5151F8E92900}"/>
    <dgm:cxn modelId="{B03A2B95-807C-F64C-B7AA-DB6850BFED50}" type="presOf" srcId="{01BFABD1-DE96-4DC7-95DA-5DF1FD2FE669}" destId="{B0023D5C-8E34-9E47-81A6-463587FC695D}" srcOrd="0" destOrd="0" presId="urn:microsoft.com/office/officeart/2005/8/layout/vList2"/>
    <dgm:cxn modelId="{87D4A59C-E36B-4248-960D-EEC4FA98B991}" type="presOf" srcId="{3692EF1D-613E-4F09-A60C-38BE9165506F}" destId="{49DA2671-D8E8-C74A-8500-3F3D9F3762F9}" srcOrd="0" destOrd="0" presId="urn:microsoft.com/office/officeart/2005/8/layout/vList2"/>
    <dgm:cxn modelId="{918D5CA8-B788-4A0F-8C47-C39B8B924A15}" srcId="{9018FC07-B2DD-40F8-A8AD-023B76A9EC2C}" destId="{01BFABD1-DE96-4DC7-95DA-5DF1FD2FE669}" srcOrd="0" destOrd="0" parTransId="{090A4D60-4AF1-422C-B935-3812B1976BA7}" sibTransId="{35A2CC29-F6F4-42DD-BF3D-E21FAAB9D4AF}"/>
    <dgm:cxn modelId="{ADD97BC4-2915-2F4E-A165-E9A0E9ED1E06}" srcId="{9018FC07-B2DD-40F8-A8AD-023B76A9EC2C}" destId="{7A6DFE04-F9CD-0C47-8DBE-B1054726D732}" srcOrd="2" destOrd="0" parTransId="{6A392B95-0FCE-4342-9899-6E073188EC7F}" sibTransId="{0C50C59F-A1B9-1141-8ADB-E3D845FAEC89}"/>
    <dgm:cxn modelId="{A219BAC6-65B1-3E47-904A-AD8EE8CA24B2}" type="presOf" srcId="{9018FC07-B2DD-40F8-A8AD-023B76A9EC2C}" destId="{7F92E35F-E3C3-2F43-A914-81754C02FE4D}" srcOrd="0" destOrd="0" presId="urn:microsoft.com/office/officeart/2005/8/layout/vList2"/>
    <dgm:cxn modelId="{2ABD25D3-F9C4-3146-91C9-35E44B3430E7}" type="presOf" srcId="{C1486A30-6683-C748-B885-5A577F9280D6}" destId="{B0023D5C-8E34-9E47-81A6-463587FC695D}" srcOrd="0" destOrd="1" presId="urn:microsoft.com/office/officeart/2005/8/layout/vList2"/>
    <dgm:cxn modelId="{F8422AE1-38C5-1842-816F-B5402D66C72F}" type="presParOf" srcId="{49DA2671-D8E8-C74A-8500-3F3D9F3762F9}" destId="{7F92E35F-E3C3-2F43-A914-81754C02FE4D}" srcOrd="0" destOrd="0" presId="urn:microsoft.com/office/officeart/2005/8/layout/vList2"/>
    <dgm:cxn modelId="{B9F555C7-2BCF-D24A-A2AD-858F295B3635}" type="presParOf" srcId="{49DA2671-D8E8-C74A-8500-3F3D9F3762F9}" destId="{B0023D5C-8E34-9E47-81A6-463587FC695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92EF1D-613E-4F09-A60C-38BE916550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018FC07-B2DD-40F8-A8AD-023B76A9EC2C}">
      <dgm:prSet/>
      <dgm:spPr>
        <a:solidFill>
          <a:srgbClr val="92D050"/>
        </a:solidFill>
      </dgm:spPr>
      <dgm:t>
        <a:bodyPr/>
        <a:lstStyle/>
        <a:p>
          <a:r>
            <a:rPr lang="en-US" b="1" dirty="0"/>
            <a:t>Equity and Accessibility</a:t>
          </a:r>
          <a:endParaRPr lang="en-US" dirty="0"/>
        </a:p>
      </dgm:t>
    </dgm:pt>
    <dgm:pt modelId="{3442391C-A0DB-41D9-BB1F-379FDD2FBDFE}" type="parTrans" cxnId="{8C82226D-745F-4A74-99BA-3747C0B77174}">
      <dgm:prSet/>
      <dgm:spPr/>
      <dgm:t>
        <a:bodyPr/>
        <a:lstStyle/>
        <a:p>
          <a:endParaRPr lang="en-US"/>
        </a:p>
      </dgm:t>
    </dgm:pt>
    <dgm:pt modelId="{F53AA1EC-1499-42C8-94EE-13DED578C9D9}" type="sibTrans" cxnId="{8C82226D-745F-4A74-99BA-3747C0B77174}">
      <dgm:prSet/>
      <dgm:spPr/>
      <dgm:t>
        <a:bodyPr/>
        <a:lstStyle/>
        <a:p>
          <a:endParaRPr lang="en-US"/>
        </a:p>
      </dgm:t>
    </dgm:pt>
    <dgm:pt modelId="{01BFABD1-DE96-4DC7-95DA-5DF1FD2FE669}">
      <dgm:prSet/>
      <dgm:spPr/>
      <dgm:t>
        <a:bodyPr/>
        <a:lstStyle/>
        <a:p>
          <a:r>
            <a:rPr lang="en-US" dirty="0">
              <a:solidFill>
                <a:schemeClr val="dk1"/>
              </a:solidFill>
              <a:effectLst/>
              <a:latin typeface="+mj-lt"/>
              <a:ea typeface="+mn-ea"/>
              <a:cs typeface="+mn-cs"/>
            </a:rPr>
            <a:t>Telehealth and digital platforms reduce geographic and other logistical barriers to quality care, for example for individuals who live in rural or underserved areas or have limited time, physical mobility, or transportation, which can reduce health disparities.</a:t>
          </a:r>
          <a:endParaRPr lang="en-US" dirty="0"/>
        </a:p>
      </dgm:t>
    </dgm:pt>
    <dgm:pt modelId="{090A4D60-4AF1-422C-B935-3812B1976BA7}" type="parTrans" cxnId="{918D5CA8-B788-4A0F-8C47-C39B8B924A15}">
      <dgm:prSet/>
      <dgm:spPr/>
      <dgm:t>
        <a:bodyPr/>
        <a:lstStyle/>
        <a:p>
          <a:endParaRPr lang="en-US"/>
        </a:p>
      </dgm:t>
    </dgm:pt>
    <dgm:pt modelId="{35A2CC29-F6F4-42DD-BF3D-E21FAAB9D4AF}" type="sibTrans" cxnId="{918D5CA8-B788-4A0F-8C47-C39B8B924A15}">
      <dgm:prSet/>
      <dgm:spPr/>
      <dgm:t>
        <a:bodyPr/>
        <a:lstStyle/>
        <a:p>
          <a:endParaRPr lang="en-US"/>
        </a:p>
      </dgm:t>
    </dgm:pt>
    <dgm:pt modelId="{49DA2671-D8E8-C74A-8500-3F3D9F3762F9}" type="pres">
      <dgm:prSet presAssocID="{3692EF1D-613E-4F09-A60C-38BE9165506F}" presName="linear" presStyleCnt="0">
        <dgm:presLayoutVars>
          <dgm:animLvl val="lvl"/>
          <dgm:resizeHandles val="exact"/>
        </dgm:presLayoutVars>
      </dgm:prSet>
      <dgm:spPr/>
    </dgm:pt>
    <dgm:pt modelId="{7F92E35F-E3C3-2F43-A914-81754C02FE4D}" type="pres">
      <dgm:prSet presAssocID="{9018FC07-B2DD-40F8-A8AD-023B76A9EC2C}" presName="parentText" presStyleLbl="node1" presStyleIdx="0" presStyleCnt="1" custLinFactNeighborX="-70867" custLinFactNeighborY="-5677">
        <dgm:presLayoutVars>
          <dgm:chMax val="0"/>
          <dgm:bulletEnabled val="1"/>
        </dgm:presLayoutVars>
      </dgm:prSet>
      <dgm:spPr/>
    </dgm:pt>
    <dgm:pt modelId="{B0023D5C-8E34-9E47-81A6-463587FC695D}" type="pres">
      <dgm:prSet presAssocID="{9018FC07-B2DD-40F8-A8AD-023B76A9EC2C}" presName="childText" presStyleLbl="revTx" presStyleIdx="0" presStyleCnt="1">
        <dgm:presLayoutVars>
          <dgm:bulletEnabled val="1"/>
        </dgm:presLayoutVars>
      </dgm:prSet>
      <dgm:spPr/>
    </dgm:pt>
  </dgm:ptLst>
  <dgm:cxnLst>
    <dgm:cxn modelId="{8C82226D-745F-4A74-99BA-3747C0B77174}" srcId="{3692EF1D-613E-4F09-A60C-38BE9165506F}" destId="{9018FC07-B2DD-40F8-A8AD-023B76A9EC2C}" srcOrd="0" destOrd="0" parTransId="{3442391C-A0DB-41D9-BB1F-379FDD2FBDFE}" sibTransId="{F53AA1EC-1499-42C8-94EE-13DED578C9D9}"/>
    <dgm:cxn modelId="{B03A2B95-807C-F64C-B7AA-DB6850BFED50}" type="presOf" srcId="{01BFABD1-DE96-4DC7-95DA-5DF1FD2FE669}" destId="{B0023D5C-8E34-9E47-81A6-463587FC695D}" srcOrd="0" destOrd="0" presId="urn:microsoft.com/office/officeart/2005/8/layout/vList2"/>
    <dgm:cxn modelId="{87D4A59C-E36B-4248-960D-EEC4FA98B991}" type="presOf" srcId="{3692EF1D-613E-4F09-A60C-38BE9165506F}" destId="{49DA2671-D8E8-C74A-8500-3F3D9F3762F9}" srcOrd="0" destOrd="0" presId="urn:microsoft.com/office/officeart/2005/8/layout/vList2"/>
    <dgm:cxn modelId="{918D5CA8-B788-4A0F-8C47-C39B8B924A15}" srcId="{9018FC07-B2DD-40F8-A8AD-023B76A9EC2C}" destId="{01BFABD1-DE96-4DC7-95DA-5DF1FD2FE669}" srcOrd="0" destOrd="0" parTransId="{090A4D60-4AF1-422C-B935-3812B1976BA7}" sibTransId="{35A2CC29-F6F4-42DD-BF3D-E21FAAB9D4AF}"/>
    <dgm:cxn modelId="{A219BAC6-65B1-3E47-904A-AD8EE8CA24B2}" type="presOf" srcId="{9018FC07-B2DD-40F8-A8AD-023B76A9EC2C}" destId="{7F92E35F-E3C3-2F43-A914-81754C02FE4D}" srcOrd="0" destOrd="0" presId="urn:microsoft.com/office/officeart/2005/8/layout/vList2"/>
    <dgm:cxn modelId="{F8422AE1-38C5-1842-816F-B5402D66C72F}" type="presParOf" srcId="{49DA2671-D8E8-C74A-8500-3F3D9F3762F9}" destId="{7F92E35F-E3C3-2F43-A914-81754C02FE4D}" srcOrd="0" destOrd="0" presId="urn:microsoft.com/office/officeart/2005/8/layout/vList2"/>
    <dgm:cxn modelId="{B9F555C7-2BCF-D24A-A2AD-858F295B3635}" type="presParOf" srcId="{49DA2671-D8E8-C74A-8500-3F3D9F3762F9}" destId="{B0023D5C-8E34-9E47-81A6-463587FC695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CAAC6-0048-435A-9373-71FF8CE18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B03792-3C43-48E2-93F7-9246CADB7D7D}">
      <dgm:prSet/>
      <dgm:spPr/>
      <dgm:t>
        <a:bodyPr/>
        <a:lstStyle/>
        <a:p>
          <a:pPr algn="ctr"/>
          <a:r>
            <a:rPr lang="en-US" b="1" dirty="0"/>
            <a:t>Management of Gastrointestinal Side Effects in Obesity Treatment</a:t>
          </a:r>
          <a:endParaRPr lang="en-US" dirty="0"/>
        </a:p>
      </dgm:t>
    </dgm:pt>
    <dgm:pt modelId="{9C7DC129-0809-4B67-90E5-9462C1EA4A54}" type="parTrans" cxnId="{37AC353D-6AC5-41BF-AEE1-CE5C4F1BB029}">
      <dgm:prSet/>
      <dgm:spPr/>
      <dgm:t>
        <a:bodyPr/>
        <a:lstStyle/>
        <a:p>
          <a:endParaRPr lang="en-US"/>
        </a:p>
      </dgm:t>
    </dgm:pt>
    <dgm:pt modelId="{73146126-C365-4DFE-8153-7D29AFC424C9}" type="sibTrans" cxnId="{37AC353D-6AC5-41BF-AEE1-CE5C4F1BB029}">
      <dgm:prSet/>
      <dgm:spPr/>
      <dgm:t>
        <a:bodyPr/>
        <a:lstStyle/>
        <a:p>
          <a:endParaRPr lang="en-US"/>
        </a:p>
      </dgm:t>
    </dgm:pt>
    <dgm:pt modelId="{42D22D5A-84AA-4C7F-85F4-06E80D98F5D2}">
      <dgm:prSet/>
      <dgm:spPr/>
      <dgm:t>
        <a:bodyPr/>
        <a:lstStyle/>
        <a:p>
          <a:r>
            <a:rPr lang="en-US" b="1"/>
            <a:t>Challenges and Importance</a:t>
          </a:r>
          <a:endParaRPr lang="en-US"/>
        </a:p>
      </dgm:t>
    </dgm:pt>
    <dgm:pt modelId="{77D15116-A13A-431D-921B-EBDF4CF7F95F}" type="parTrans" cxnId="{3D645975-A218-404A-9663-C45CB0B71BA1}">
      <dgm:prSet/>
      <dgm:spPr/>
      <dgm:t>
        <a:bodyPr/>
        <a:lstStyle/>
        <a:p>
          <a:endParaRPr lang="en-US"/>
        </a:p>
      </dgm:t>
    </dgm:pt>
    <dgm:pt modelId="{2EC6DDC5-58CB-4BF9-A464-1A05396C80FF}" type="sibTrans" cxnId="{3D645975-A218-404A-9663-C45CB0B71BA1}">
      <dgm:prSet/>
      <dgm:spPr/>
      <dgm:t>
        <a:bodyPr/>
        <a:lstStyle/>
        <a:p>
          <a:endParaRPr lang="en-US"/>
        </a:p>
      </dgm:t>
    </dgm:pt>
    <dgm:pt modelId="{8566E7E3-8B11-4046-A7C2-86CDC96F0188}">
      <dgm:prSet/>
      <dgm:spPr/>
      <dgm:t>
        <a:bodyPr/>
        <a:lstStyle/>
        <a:p>
          <a:r>
            <a:rPr lang="en-US"/>
            <a:t>Nausea, vomiting, constipation, and diarrhea affect compliance and outcomes.</a:t>
          </a:r>
        </a:p>
      </dgm:t>
    </dgm:pt>
    <dgm:pt modelId="{F65F2623-5C95-4E0A-B3C0-5092C0F2ADF0}" type="parTrans" cxnId="{F4399A3B-80BE-4548-89BD-4CAB63C6360E}">
      <dgm:prSet/>
      <dgm:spPr/>
      <dgm:t>
        <a:bodyPr/>
        <a:lstStyle/>
        <a:p>
          <a:endParaRPr lang="en-US"/>
        </a:p>
      </dgm:t>
    </dgm:pt>
    <dgm:pt modelId="{C4D7454E-E391-447D-A6F3-791D9F06FFA9}" type="sibTrans" cxnId="{F4399A3B-80BE-4548-89BD-4CAB63C6360E}">
      <dgm:prSet/>
      <dgm:spPr/>
      <dgm:t>
        <a:bodyPr/>
        <a:lstStyle/>
        <a:p>
          <a:endParaRPr lang="en-US"/>
        </a:p>
      </dgm:t>
    </dgm:pt>
    <dgm:pt modelId="{F7CDC825-71BB-479A-8037-60674AF12DEE}">
      <dgm:prSet/>
      <dgm:spPr/>
      <dgm:t>
        <a:bodyPr/>
        <a:lstStyle/>
        <a:p>
          <a:r>
            <a:rPr lang="en-US" dirty="0"/>
            <a:t>Benefits of obesity treatment often outweigh temporary GI challenges.</a:t>
          </a:r>
        </a:p>
      </dgm:t>
    </dgm:pt>
    <dgm:pt modelId="{991378AF-9F6C-4C2B-8304-7767BCE5232D}" type="parTrans" cxnId="{58049779-6D85-4AC2-802C-68C7637CCDE2}">
      <dgm:prSet/>
      <dgm:spPr/>
      <dgm:t>
        <a:bodyPr/>
        <a:lstStyle/>
        <a:p>
          <a:endParaRPr lang="en-US"/>
        </a:p>
      </dgm:t>
    </dgm:pt>
    <dgm:pt modelId="{AB438AA2-ED6E-4125-9D8A-99958ED0059F}" type="sibTrans" cxnId="{58049779-6D85-4AC2-802C-68C7637CCDE2}">
      <dgm:prSet/>
      <dgm:spPr/>
      <dgm:t>
        <a:bodyPr/>
        <a:lstStyle/>
        <a:p>
          <a:endParaRPr lang="en-US"/>
        </a:p>
      </dgm:t>
    </dgm:pt>
    <dgm:pt modelId="{0F7C59CC-28A2-44A7-B915-A17075FEC285}">
      <dgm:prSet/>
      <dgm:spPr/>
      <dgm:t>
        <a:bodyPr/>
        <a:lstStyle/>
        <a:p>
          <a:r>
            <a:rPr lang="en-US"/>
            <a:t>Proactive prevention and effective support are crucial during therapy adjustments.</a:t>
          </a:r>
        </a:p>
      </dgm:t>
    </dgm:pt>
    <dgm:pt modelId="{01044DED-40AE-4B0A-A7E0-DDC25F615B14}" type="parTrans" cxnId="{6F8B09CD-36DE-46B3-82D8-0895EEDE2130}">
      <dgm:prSet/>
      <dgm:spPr/>
      <dgm:t>
        <a:bodyPr/>
        <a:lstStyle/>
        <a:p>
          <a:endParaRPr lang="en-US"/>
        </a:p>
      </dgm:t>
    </dgm:pt>
    <dgm:pt modelId="{2F0FC797-AC6C-49BF-8092-8FC980254A77}" type="sibTrans" cxnId="{6F8B09CD-36DE-46B3-82D8-0895EEDE2130}">
      <dgm:prSet/>
      <dgm:spPr/>
      <dgm:t>
        <a:bodyPr/>
        <a:lstStyle/>
        <a:p>
          <a:endParaRPr lang="en-US"/>
        </a:p>
      </dgm:t>
    </dgm:pt>
    <dgm:pt modelId="{4269B1CD-743F-4F67-9EA7-CFA48873057A}">
      <dgm:prSet/>
      <dgm:spPr/>
      <dgm:t>
        <a:bodyPr/>
        <a:lstStyle/>
        <a:p>
          <a:r>
            <a:rPr lang="en-US" b="1"/>
            <a:t>Strategies for Minimizing GI Symptoms</a:t>
          </a:r>
          <a:endParaRPr lang="en-US"/>
        </a:p>
      </dgm:t>
    </dgm:pt>
    <dgm:pt modelId="{058AE80A-5BCA-404B-BF23-34BBDB85FD12}" type="parTrans" cxnId="{5641400B-4FE8-4D8E-86EC-F88187FB84B2}">
      <dgm:prSet/>
      <dgm:spPr/>
      <dgm:t>
        <a:bodyPr/>
        <a:lstStyle/>
        <a:p>
          <a:endParaRPr lang="en-US"/>
        </a:p>
      </dgm:t>
    </dgm:pt>
    <dgm:pt modelId="{E69DF655-5A23-4DB6-89C9-35CA872448C9}" type="sibTrans" cxnId="{5641400B-4FE8-4D8E-86EC-F88187FB84B2}">
      <dgm:prSet/>
      <dgm:spPr/>
      <dgm:t>
        <a:bodyPr/>
        <a:lstStyle/>
        <a:p>
          <a:endParaRPr lang="en-US"/>
        </a:p>
      </dgm:t>
    </dgm:pt>
    <dgm:pt modelId="{8036591C-7F02-4D49-BAC7-1CD5068EE773}">
      <dgm:prSet/>
      <dgm:spPr/>
      <dgm:t>
        <a:bodyPr/>
        <a:lstStyle/>
        <a:p>
          <a:r>
            <a:rPr lang="en-US"/>
            <a:t>Gradual dose escalation to minimize GI symptoms.</a:t>
          </a:r>
        </a:p>
      </dgm:t>
    </dgm:pt>
    <dgm:pt modelId="{C35BC311-BA63-4394-AD76-7DD6CA38D205}" type="parTrans" cxnId="{CE51B30C-00C6-4520-B576-B7F2904A7071}">
      <dgm:prSet/>
      <dgm:spPr/>
      <dgm:t>
        <a:bodyPr/>
        <a:lstStyle/>
        <a:p>
          <a:endParaRPr lang="en-US"/>
        </a:p>
      </dgm:t>
    </dgm:pt>
    <dgm:pt modelId="{FEC765A6-1D30-4426-B859-D17119879AC5}" type="sibTrans" cxnId="{CE51B30C-00C6-4520-B576-B7F2904A7071}">
      <dgm:prSet/>
      <dgm:spPr/>
      <dgm:t>
        <a:bodyPr/>
        <a:lstStyle/>
        <a:p>
          <a:endParaRPr lang="en-US"/>
        </a:p>
      </dgm:t>
    </dgm:pt>
    <dgm:pt modelId="{CEC2F3CB-C2A5-415E-A55A-E2FC92CC7E74}">
      <dgm:prSet/>
      <dgm:spPr/>
      <dgm:t>
        <a:bodyPr/>
        <a:lstStyle/>
        <a:p>
          <a:r>
            <a:rPr lang="en-US" dirty="0"/>
            <a:t>Allow up to 8 weeks at a GLP-1 dose during escalation.</a:t>
          </a:r>
        </a:p>
      </dgm:t>
    </dgm:pt>
    <dgm:pt modelId="{F47A6EFC-6790-4D4F-9A27-43E3DE50FF90}" type="parTrans" cxnId="{7971BBFC-EF36-461C-A38A-8303BB5E75C3}">
      <dgm:prSet/>
      <dgm:spPr/>
      <dgm:t>
        <a:bodyPr/>
        <a:lstStyle/>
        <a:p>
          <a:endParaRPr lang="en-US"/>
        </a:p>
      </dgm:t>
    </dgm:pt>
    <dgm:pt modelId="{8D804066-1ECF-4C1C-AD7B-DA8C205AE811}" type="sibTrans" cxnId="{7971BBFC-EF36-461C-A38A-8303BB5E75C3}">
      <dgm:prSet/>
      <dgm:spPr/>
      <dgm:t>
        <a:bodyPr/>
        <a:lstStyle/>
        <a:p>
          <a:endParaRPr lang="en-US"/>
        </a:p>
      </dgm:t>
    </dgm:pt>
    <dgm:pt modelId="{1F15B81E-09E2-4716-9A65-2A5595457ECE}">
      <dgm:prSet/>
      <dgm:spPr/>
      <dgm:t>
        <a:bodyPr/>
        <a:lstStyle/>
        <a:p>
          <a:r>
            <a:rPr lang="en-US" dirty="0"/>
            <a:t>Maintain at the lowest effective dose, escalating only as needed.</a:t>
          </a:r>
        </a:p>
      </dgm:t>
    </dgm:pt>
    <dgm:pt modelId="{7B06530C-4B22-449D-8197-8D800E231DD8}" type="parTrans" cxnId="{2A2E000C-6A4E-4E60-A0EC-9164F2D3D9E2}">
      <dgm:prSet/>
      <dgm:spPr/>
      <dgm:t>
        <a:bodyPr/>
        <a:lstStyle/>
        <a:p>
          <a:endParaRPr lang="en-US"/>
        </a:p>
      </dgm:t>
    </dgm:pt>
    <dgm:pt modelId="{D8D83B2B-6E47-4736-BB40-40EF7A788B54}" type="sibTrans" cxnId="{2A2E000C-6A4E-4E60-A0EC-9164F2D3D9E2}">
      <dgm:prSet/>
      <dgm:spPr/>
      <dgm:t>
        <a:bodyPr/>
        <a:lstStyle/>
        <a:p>
          <a:endParaRPr lang="en-US"/>
        </a:p>
      </dgm:t>
    </dgm:pt>
    <dgm:pt modelId="{042F91F9-7AD2-4F3A-91AE-4D6A2CDD8165}">
      <dgm:prSet/>
      <dgm:spPr/>
      <dgm:t>
        <a:bodyPr/>
        <a:lstStyle/>
        <a:p>
          <a:r>
            <a:rPr lang="en-US" dirty="0"/>
            <a:t>Consider medication shortages and insurance coverage limitations.</a:t>
          </a:r>
        </a:p>
      </dgm:t>
    </dgm:pt>
    <dgm:pt modelId="{AF54BECA-0B44-4F26-B2DB-866878B61421}" type="parTrans" cxnId="{BCED5B00-1777-4CF1-BAA8-32A0B7CB00E2}">
      <dgm:prSet/>
      <dgm:spPr/>
      <dgm:t>
        <a:bodyPr/>
        <a:lstStyle/>
        <a:p>
          <a:endParaRPr lang="en-US"/>
        </a:p>
      </dgm:t>
    </dgm:pt>
    <dgm:pt modelId="{90B871D2-DC9E-474A-A180-F0ECB554ADE7}" type="sibTrans" cxnId="{BCED5B00-1777-4CF1-BAA8-32A0B7CB00E2}">
      <dgm:prSet/>
      <dgm:spPr/>
      <dgm:t>
        <a:bodyPr/>
        <a:lstStyle/>
        <a:p>
          <a:endParaRPr lang="en-US"/>
        </a:p>
      </dgm:t>
    </dgm:pt>
    <dgm:pt modelId="{9473B284-F54B-428C-BCF4-26293B11BF45}">
      <dgm:prSet/>
      <dgm:spPr/>
      <dgm:t>
        <a:bodyPr/>
        <a:lstStyle/>
        <a:p>
          <a:r>
            <a:rPr lang="en-US" b="1"/>
            <a:t>Communication and Mitigation</a:t>
          </a:r>
          <a:endParaRPr lang="en-US"/>
        </a:p>
      </dgm:t>
    </dgm:pt>
    <dgm:pt modelId="{7BA89DD0-2172-4637-B3DD-5C595D4F2278}" type="parTrans" cxnId="{EB7344CF-82C2-48F3-A43F-725BE3CD1355}">
      <dgm:prSet/>
      <dgm:spPr/>
      <dgm:t>
        <a:bodyPr/>
        <a:lstStyle/>
        <a:p>
          <a:endParaRPr lang="en-US"/>
        </a:p>
      </dgm:t>
    </dgm:pt>
    <dgm:pt modelId="{92722553-8A71-413F-9615-CD4864A64D8E}" type="sibTrans" cxnId="{EB7344CF-82C2-48F3-A43F-725BE3CD1355}">
      <dgm:prSet/>
      <dgm:spPr/>
      <dgm:t>
        <a:bodyPr/>
        <a:lstStyle/>
        <a:p>
          <a:endParaRPr lang="en-US"/>
        </a:p>
      </dgm:t>
    </dgm:pt>
    <dgm:pt modelId="{72C20F9B-1F52-4ED7-92C8-0C6D63675440}">
      <dgm:prSet/>
      <dgm:spPr/>
      <dgm:t>
        <a:bodyPr/>
        <a:lstStyle/>
        <a:p>
          <a:r>
            <a:rPr lang="en-US"/>
            <a:t>Clinicians should detail potential GI side effects before therapy.</a:t>
          </a:r>
        </a:p>
      </dgm:t>
    </dgm:pt>
    <dgm:pt modelId="{DC1764FD-4A93-466A-AF7F-EEC3910B873C}" type="parTrans" cxnId="{2842A61A-628C-4ABA-8014-FF209127A154}">
      <dgm:prSet/>
      <dgm:spPr/>
      <dgm:t>
        <a:bodyPr/>
        <a:lstStyle/>
        <a:p>
          <a:endParaRPr lang="en-US"/>
        </a:p>
      </dgm:t>
    </dgm:pt>
    <dgm:pt modelId="{5A9C463C-11AD-42C2-A423-8A3ABCF76B35}" type="sibTrans" cxnId="{2842A61A-628C-4ABA-8014-FF209127A154}">
      <dgm:prSet/>
      <dgm:spPr/>
      <dgm:t>
        <a:bodyPr/>
        <a:lstStyle/>
        <a:p>
          <a:endParaRPr lang="en-US"/>
        </a:p>
      </dgm:t>
    </dgm:pt>
    <dgm:pt modelId="{F4C9287F-6725-4A5A-991E-13E9EC48FC6D}">
      <dgm:prSet/>
      <dgm:spPr/>
      <dgm:t>
        <a:bodyPr/>
        <a:lstStyle/>
        <a:p>
          <a:r>
            <a:rPr lang="en-US"/>
            <a:t>Encourage early contact if side effects develop.</a:t>
          </a:r>
        </a:p>
      </dgm:t>
    </dgm:pt>
    <dgm:pt modelId="{580E6EAE-B266-4348-9670-9D0989EC2CB3}" type="parTrans" cxnId="{EDF0A97F-DBE8-4C7D-B65B-BB06B03B4AA7}">
      <dgm:prSet/>
      <dgm:spPr/>
      <dgm:t>
        <a:bodyPr/>
        <a:lstStyle/>
        <a:p>
          <a:endParaRPr lang="en-US"/>
        </a:p>
      </dgm:t>
    </dgm:pt>
    <dgm:pt modelId="{80A4B44B-E082-46D4-A817-24216EFF9B26}" type="sibTrans" cxnId="{EDF0A97F-DBE8-4C7D-B65B-BB06B03B4AA7}">
      <dgm:prSet/>
      <dgm:spPr/>
      <dgm:t>
        <a:bodyPr/>
        <a:lstStyle/>
        <a:p>
          <a:endParaRPr lang="en-US"/>
        </a:p>
      </dgm:t>
    </dgm:pt>
    <dgm:pt modelId="{B343B0D5-20FD-435A-AB2C-CC4AC22C1841}">
      <dgm:prSet/>
      <dgm:spPr/>
      <dgm:t>
        <a:bodyPr/>
        <a:lstStyle/>
        <a:p>
          <a:r>
            <a:rPr lang="en-US"/>
            <a:t>Provide strategies: Smaller, frequent meals; avoid fatty/high fiber foods initially.</a:t>
          </a:r>
        </a:p>
      </dgm:t>
    </dgm:pt>
    <dgm:pt modelId="{C5E38D9C-3C41-439B-8933-A1E17BC4CC41}" type="parTrans" cxnId="{14F82419-D543-4E69-8150-2623AB80C927}">
      <dgm:prSet/>
      <dgm:spPr/>
      <dgm:t>
        <a:bodyPr/>
        <a:lstStyle/>
        <a:p>
          <a:endParaRPr lang="en-US"/>
        </a:p>
      </dgm:t>
    </dgm:pt>
    <dgm:pt modelId="{C67E7F20-64E3-40FD-997A-691FEE99BFB8}" type="sibTrans" cxnId="{14F82419-D543-4E69-8150-2623AB80C927}">
      <dgm:prSet/>
      <dgm:spPr/>
      <dgm:t>
        <a:bodyPr/>
        <a:lstStyle/>
        <a:p>
          <a:endParaRPr lang="en-US"/>
        </a:p>
      </dgm:t>
    </dgm:pt>
    <dgm:pt modelId="{D1080EC8-5671-D440-B23D-A9826A1F4F25}" type="pres">
      <dgm:prSet presAssocID="{895CAAC6-0048-435A-9373-71FF8CE18375}" presName="linear" presStyleCnt="0">
        <dgm:presLayoutVars>
          <dgm:animLvl val="lvl"/>
          <dgm:resizeHandles val="exact"/>
        </dgm:presLayoutVars>
      </dgm:prSet>
      <dgm:spPr/>
    </dgm:pt>
    <dgm:pt modelId="{31C6958A-EFD7-3D43-B60D-2D23F2C21166}" type="pres">
      <dgm:prSet presAssocID="{27B03792-3C43-48E2-93F7-9246CADB7D7D}" presName="parentText" presStyleLbl="node1" presStyleIdx="0" presStyleCnt="4" custLinFactY="-21739" custLinFactNeighborX="-36463" custLinFactNeighborY="-100000">
        <dgm:presLayoutVars>
          <dgm:chMax val="0"/>
          <dgm:bulletEnabled val="1"/>
        </dgm:presLayoutVars>
      </dgm:prSet>
      <dgm:spPr/>
    </dgm:pt>
    <dgm:pt modelId="{EC4CA357-B1F5-F345-B803-6650C73D3D3B}" type="pres">
      <dgm:prSet presAssocID="{73146126-C365-4DFE-8153-7D29AFC424C9}" presName="spacer" presStyleCnt="0"/>
      <dgm:spPr/>
    </dgm:pt>
    <dgm:pt modelId="{E9DC2404-BE5B-F747-917E-3C2904E27E73}" type="pres">
      <dgm:prSet presAssocID="{42D22D5A-84AA-4C7F-85F4-06E80D98F5D2}" presName="parentText" presStyleLbl="node1" presStyleIdx="1" presStyleCnt="4">
        <dgm:presLayoutVars>
          <dgm:chMax val="0"/>
          <dgm:bulletEnabled val="1"/>
        </dgm:presLayoutVars>
      </dgm:prSet>
      <dgm:spPr/>
    </dgm:pt>
    <dgm:pt modelId="{F954C581-EF0D-5E4E-B3AF-AB62FA85F353}" type="pres">
      <dgm:prSet presAssocID="{42D22D5A-84AA-4C7F-85F4-06E80D98F5D2}" presName="childText" presStyleLbl="revTx" presStyleIdx="0" presStyleCnt="3">
        <dgm:presLayoutVars>
          <dgm:bulletEnabled val="1"/>
        </dgm:presLayoutVars>
      </dgm:prSet>
      <dgm:spPr/>
    </dgm:pt>
    <dgm:pt modelId="{2BBEF276-8B10-1942-96E3-2A0E2D80435A}" type="pres">
      <dgm:prSet presAssocID="{4269B1CD-743F-4F67-9EA7-CFA48873057A}" presName="parentText" presStyleLbl="node1" presStyleIdx="2" presStyleCnt="4">
        <dgm:presLayoutVars>
          <dgm:chMax val="0"/>
          <dgm:bulletEnabled val="1"/>
        </dgm:presLayoutVars>
      </dgm:prSet>
      <dgm:spPr/>
    </dgm:pt>
    <dgm:pt modelId="{9F0C42ED-DD13-3644-A482-1B5612430888}" type="pres">
      <dgm:prSet presAssocID="{4269B1CD-743F-4F67-9EA7-CFA48873057A}" presName="childText" presStyleLbl="revTx" presStyleIdx="1" presStyleCnt="3">
        <dgm:presLayoutVars>
          <dgm:bulletEnabled val="1"/>
        </dgm:presLayoutVars>
      </dgm:prSet>
      <dgm:spPr/>
    </dgm:pt>
    <dgm:pt modelId="{8DDB39E4-4ADE-A244-A7C2-817826D52592}" type="pres">
      <dgm:prSet presAssocID="{9473B284-F54B-428C-BCF4-26293B11BF45}" presName="parentText" presStyleLbl="node1" presStyleIdx="3" presStyleCnt="4">
        <dgm:presLayoutVars>
          <dgm:chMax val="0"/>
          <dgm:bulletEnabled val="1"/>
        </dgm:presLayoutVars>
      </dgm:prSet>
      <dgm:spPr/>
    </dgm:pt>
    <dgm:pt modelId="{6E76E77C-3387-4845-BD63-EC1D2F8C852D}" type="pres">
      <dgm:prSet presAssocID="{9473B284-F54B-428C-BCF4-26293B11BF45}" presName="childText" presStyleLbl="revTx" presStyleIdx="2" presStyleCnt="3">
        <dgm:presLayoutVars>
          <dgm:bulletEnabled val="1"/>
        </dgm:presLayoutVars>
      </dgm:prSet>
      <dgm:spPr/>
    </dgm:pt>
  </dgm:ptLst>
  <dgm:cxnLst>
    <dgm:cxn modelId="{BCED5B00-1777-4CF1-BAA8-32A0B7CB00E2}" srcId="{4269B1CD-743F-4F67-9EA7-CFA48873057A}" destId="{042F91F9-7AD2-4F3A-91AE-4D6A2CDD8165}" srcOrd="3" destOrd="0" parTransId="{AF54BECA-0B44-4F26-B2DB-866878B61421}" sibTransId="{90B871D2-DC9E-474A-A180-F0ECB554ADE7}"/>
    <dgm:cxn modelId="{F014220A-9A8B-054A-9716-D7AA836056C5}" type="presOf" srcId="{9473B284-F54B-428C-BCF4-26293B11BF45}" destId="{8DDB39E4-4ADE-A244-A7C2-817826D52592}" srcOrd="0" destOrd="0" presId="urn:microsoft.com/office/officeart/2005/8/layout/vList2"/>
    <dgm:cxn modelId="{7F7DD00A-FC87-7E45-BB1B-0C981C0CCDC1}" type="presOf" srcId="{8566E7E3-8B11-4046-A7C2-86CDC96F0188}" destId="{F954C581-EF0D-5E4E-B3AF-AB62FA85F353}" srcOrd="0" destOrd="0" presId="urn:microsoft.com/office/officeart/2005/8/layout/vList2"/>
    <dgm:cxn modelId="{5641400B-4FE8-4D8E-86EC-F88187FB84B2}" srcId="{895CAAC6-0048-435A-9373-71FF8CE18375}" destId="{4269B1CD-743F-4F67-9EA7-CFA48873057A}" srcOrd="2" destOrd="0" parTransId="{058AE80A-5BCA-404B-BF23-34BBDB85FD12}" sibTransId="{E69DF655-5A23-4DB6-89C9-35CA872448C9}"/>
    <dgm:cxn modelId="{2A2E000C-6A4E-4E60-A0EC-9164F2D3D9E2}" srcId="{4269B1CD-743F-4F67-9EA7-CFA48873057A}" destId="{1F15B81E-09E2-4716-9A65-2A5595457ECE}" srcOrd="2" destOrd="0" parTransId="{7B06530C-4B22-449D-8197-8D800E231DD8}" sibTransId="{D8D83B2B-6E47-4736-BB40-40EF7A788B54}"/>
    <dgm:cxn modelId="{CE51B30C-00C6-4520-B576-B7F2904A7071}" srcId="{4269B1CD-743F-4F67-9EA7-CFA48873057A}" destId="{8036591C-7F02-4D49-BAC7-1CD5068EE773}" srcOrd="0" destOrd="0" parTransId="{C35BC311-BA63-4394-AD76-7DD6CA38D205}" sibTransId="{FEC765A6-1D30-4426-B859-D17119879AC5}"/>
    <dgm:cxn modelId="{14F82419-D543-4E69-8150-2623AB80C927}" srcId="{9473B284-F54B-428C-BCF4-26293B11BF45}" destId="{B343B0D5-20FD-435A-AB2C-CC4AC22C1841}" srcOrd="2" destOrd="0" parTransId="{C5E38D9C-3C41-439B-8933-A1E17BC4CC41}" sibTransId="{C67E7F20-64E3-40FD-997A-691FEE99BFB8}"/>
    <dgm:cxn modelId="{2842A61A-628C-4ABA-8014-FF209127A154}" srcId="{9473B284-F54B-428C-BCF4-26293B11BF45}" destId="{72C20F9B-1F52-4ED7-92C8-0C6D63675440}" srcOrd="0" destOrd="0" parTransId="{DC1764FD-4A93-466A-AF7F-EEC3910B873C}" sibTransId="{5A9C463C-11AD-42C2-A423-8A3ABCF76B35}"/>
    <dgm:cxn modelId="{F4399A3B-80BE-4548-89BD-4CAB63C6360E}" srcId="{42D22D5A-84AA-4C7F-85F4-06E80D98F5D2}" destId="{8566E7E3-8B11-4046-A7C2-86CDC96F0188}" srcOrd="0" destOrd="0" parTransId="{F65F2623-5C95-4E0A-B3C0-5092C0F2ADF0}" sibTransId="{C4D7454E-E391-447D-A6F3-791D9F06FFA9}"/>
    <dgm:cxn modelId="{37AC353D-6AC5-41BF-AEE1-CE5C4F1BB029}" srcId="{895CAAC6-0048-435A-9373-71FF8CE18375}" destId="{27B03792-3C43-48E2-93F7-9246CADB7D7D}" srcOrd="0" destOrd="0" parTransId="{9C7DC129-0809-4B67-90E5-9462C1EA4A54}" sibTransId="{73146126-C365-4DFE-8153-7D29AFC424C9}"/>
    <dgm:cxn modelId="{4E5F465B-C8EB-7E40-A3E0-B1B158FA935D}" type="presOf" srcId="{4269B1CD-743F-4F67-9EA7-CFA48873057A}" destId="{2BBEF276-8B10-1942-96E3-2A0E2D80435A}" srcOrd="0" destOrd="0" presId="urn:microsoft.com/office/officeart/2005/8/layout/vList2"/>
    <dgm:cxn modelId="{3D645975-A218-404A-9663-C45CB0B71BA1}" srcId="{895CAAC6-0048-435A-9373-71FF8CE18375}" destId="{42D22D5A-84AA-4C7F-85F4-06E80D98F5D2}" srcOrd="1" destOrd="0" parTransId="{77D15116-A13A-431D-921B-EBDF4CF7F95F}" sibTransId="{2EC6DDC5-58CB-4BF9-A464-1A05396C80FF}"/>
    <dgm:cxn modelId="{24A41C76-A0B2-B24C-8911-80CBEDFFD646}" type="presOf" srcId="{F7CDC825-71BB-479A-8037-60674AF12DEE}" destId="{F954C581-EF0D-5E4E-B3AF-AB62FA85F353}" srcOrd="0" destOrd="1" presId="urn:microsoft.com/office/officeart/2005/8/layout/vList2"/>
    <dgm:cxn modelId="{7FEE7657-9C8E-B14F-BB00-D52E07CE5FE9}" type="presOf" srcId="{1F15B81E-09E2-4716-9A65-2A5595457ECE}" destId="{9F0C42ED-DD13-3644-A482-1B5612430888}" srcOrd="0" destOrd="2" presId="urn:microsoft.com/office/officeart/2005/8/layout/vList2"/>
    <dgm:cxn modelId="{58049779-6D85-4AC2-802C-68C7637CCDE2}" srcId="{42D22D5A-84AA-4C7F-85F4-06E80D98F5D2}" destId="{F7CDC825-71BB-479A-8037-60674AF12DEE}" srcOrd="1" destOrd="0" parTransId="{991378AF-9F6C-4C2B-8304-7767BCE5232D}" sibTransId="{AB438AA2-ED6E-4125-9D8A-99958ED0059F}"/>
    <dgm:cxn modelId="{F078C479-5447-4046-BB33-7F7B79B80EBF}" type="presOf" srcId="{F4C9287F-6725-4A5A-991E-13E9EC48FC6D}" destId="{6E76E77C-3387-4845-BD63-EC1D2F8C852D}" srcOrd="0" destOrd="1" presId="urn:microsoft.com/office/officeart/2005/8/layout/vList2"/>
    <dgm:cxn modelId="{4127297E-145B-F540-9840-06C89BE61CCE}" type="presOf" srcId="{042F91F9-7AD2-4F3A-91AE-4D6A2CDD8165}" destId="{9F0C42ED-DD13-3644-A482-1B5612430888}" srcOrd="0" destOrd="3" presId="urn:microsoft.com/office/officeart/2005/8/layout/vList2"/>
    <dgm:cxn modelId="{EDF0A97F-DBE8-4C7D-B65B-BB06B03B4AA7}" srcId="{9473B284-F54B-428C-BCF4-26293B11BF45}" destId="{F4C9287F-6725-4A5A-991E-13E9EC48FC6D}" srcOrd="1" destOrd="0" parTransId="{580E6EAE-B266-4348-9670-9D0989EC2CB3}" sibTransId="{80A4B44B-E082-46D4-A817-24216EFF9B26}"/>
    <dgm:cxn modelId="{2D7BA086-8A2B-6743-BEF5-DEB01458B85E}" type="presOf" srcId="{CEC2F3CB-C2A5-415E-A55A-E2FC92CC7E74}" destId="{9F0C42ED-DD13-3644-A482-1B5612430888}" srcOrd="0" destOrd="1" presId="urn:microsoft.com/office/officeart/2005/8/layout/vList2"/>
    <dgm:cxn modelId="{32FD579E-88B8-9B40-839A-2AC483866A1C}" type="presOf" srcId="{42D22D5A-84AA-4C7F-85F4-06E80D98F5D2}" destId="{E9DC2404-BE5B-F747-917E-3C2904E27E73}" srcOrd="0" destOrd="0" presId="urn:microsoft.com/office/officeart/2005/8/layout/vList2"/>
    <dgm:cxn modelId="{962511A4-2651-6A45-B025-0411FB902D47}" type="presOf" srcId="{0F7C59CC-28A2-44A7-B915-A17075FEC285}" destId="{F954C581-EF0D-5E4E-B3AF-AB62FA85F353}" srcOrd="0" destOrd="2" presId="urn:microsoft.com/office/officeart/2005/8/layout/vList2"/>
    <dgm:cxn modelId="{FAF871B1-60E5-584D-8A8E-77DF50F30285}" type="presOf" srcId="{72C20F9B-1F52-4ED7-92C8-0C6D63675440}" destId="{6E76E77C-3387-4845-BD63-EC1D2F8C852D}" srcOrd="0" destOrd="0" presId="urn:microsoft.com/office/officeart/2005/8/layout/vList2"/>
    <dgm:cxn modelId="{6EF259B4-B373-254E-9395-CDE30F0B8D9E}" type="presOf" srcId="{8036591C-7F02-4D49-BAC7-1CD5068EE773}" destId="{9F0C42ED-DD13-3644-A482-1B5612430888}" srcOrd="0" destOrd="0" presId="urn:microsoft.com/office/officeart/2005/8/layout/vList2"/>
    <dgm:cxn modelId="{6F8B09CD-36DE-46B3-82D8-0895EEDE2130}" srcId="{42D22D5A-84AA-4C7F-85F4-06E80D98F5D2}" destId="{0F7C59CC-28A2-44A7-B915-A17075FEC285}" srcOrd="2" destOrd="0" parTransId="{01044DED-40AE-4B0A-A7E0-DDC25F615B14}" sibTransId="{2F0FC797-AC6C-49BF-8092-8FC980254A77}"/>
    <dgm:cxn modelId="{EB7344CF-82C2-48F3-A43F-725BE3CD1355}" srcId="{895CAAC6-0048-435A-9373-71FF8CE18375}" destId="{9473B284-F54B-428C-BCF4-26293B11BF45}" srcOrd="3" destOrd="0" parTransId="{7BA89DD0-2172-4637-B3DD-5C595D4F2278}" sibTransId="{92722553-8A71-413F-9615-CD4864A64D8E}"/>
    <dgm:cxn modelId="{DAEC88DC-2E7F-ED4D-A2E9-4E098C17DF3C}" type="presOf" srcId="{27B03792-3C43-48E2-93F7-9246CADB7D7D}" destId="{31C6958A-EFD7-3D43-B60D-2D23F2C21166}" srcOrd="0" destOrd="0" presId="urn:microsoft.com/office/officeart/2005/8/layout/vList2"/>
    <dgm:cxn modelId="{909529E9-70BA-7941-9B33-684064E02F06}" type="presOf" srcId="{B343B0D5-20FD-435A-AB2C-CC4AC22C1841}" destId="{6E76E77C-3387-4845-BD63-EC1D2F8C852D}" srcOrd="0" destOrd="2" presId="urn:microsoft.com/office/officeart/2005/8/layout/vList2"/>
    <dgm:cxn modelId="{EC13CEFB-F857-C04E-984B-6F6CE55DCD33}" type="presOf" srcId="{895CAAC6-0048-435A-9373-71FF8CE18375}" destId="{D1080EC8-5671-D440-B23D-A9826A1F4F25}" srcOrd="0" destOrd="0" presId="urn:microsoft.com/office/officeart/2005/8/layout/vList2"/>
    <dgm:cxn modelId="{7971BBFC-EF36-461C-A38A-8303BB5E75C3}" srcId="{4269B1CD-743F-4F67-9EA7-CFA48873057A}" destId="{CEC2F3CB-C2A5-415E-A55A-E2FC92CC7E74}" srcOrd="1" destOrd="0" parTransId="{F47A6EFC-6790-4D4F-9A27-43E3DE50FF90}" sibTransId="{8D804066-1ECF-4C1C-AD7B-DA8C205AE811}"/>
    <dgm:cxn modelId="{1DB51892-3B0A-C64A-AED0-E4EA549049F3}" type="presParOf" srcId="{D1080EC8-5671-D440-B23D-A9826A1F4F25}" destId="{31C6958A-EFD7-3D43-B60D-2D23F2C21166}" srcOrd="0" destOrd="0" presId="urn:microsoft.com/office/officeart/2005/8/layout/vList2"/>
    <dgm:cxn modelId="{59A6DD23-8CE5-D742-A1C5-ACFD04462DC1}" type="presParOf" srcId="{D1080EC8-5671-D440-B23D-A9826A1F4F25}" destId="{EC4CA357-B1F5-F345-B803-6650C73D3D3B}" srcOrd="1" destOrd="0" presId="urn:microsoft.com/office/officeart/2005/8/layout/vList2"/>
    <dgm:cxn modelId="{418087A4-2C69-C44D-847C-84E316F60E20}" type="presParOf" srcId="{D1080EC8-5671-D440-B23D-A9826A1F4F25}" destId="{E9DC2404-BE5B-F747-917E-3C2904E27E73}" srcOrd="2" destOrd="0" presId="urn:microsoft.com/office/officeart/2005/8/layout/vList2"/>
    <dgm:cxn modelId="{1E234B04-8E50-084B-87A2-7713E1ACE721}" type="presParOf" srcId="{D1080EC8-5671-D440-B23D-A9826A1F4F25}" destId="{F954C581-EF0D-5E4E-B3AF-AB62FA85F353}" srcOrd="3" destOrd="0" presId="urn:microsoft.com/office/officeart/2005/8/layout/vList2"/>
    <dgm:cxn modelId="{26F04FBD-1C73-9B42-BAB9-D078A83D1255}" type="presParOf" srcId="{D1080EC8-5671-D440-B23D-A9826A1F4F25}" destId="{2BBEF276-8B10-1942-96E3-2A0E2D80435A}" srcOrd="4" destOrd="0" presId="urn:microsoft.com/office/officeart/2005/8/layout/vList2"/>
    <dgm:cxn modelId="{4877F7D4-A69E-B54D-996A-2CDAE09ECDF7}" type="presParOf" srcId="{D1080EC8-5671-D440-B23D-A9826A1F4F25}" destId="{9F0C42ED-DD13-3644-A482-1B5612430888}" srcOrd="5" destOrd="0" presId="urn:microsoft.com/office/officeart/2005/8/layout/vList2"/>
    <dgm:cxn modelId="{6D224151-B9B5-DA46-841D-4E264A84DF0E}" type="presParOf" srcId="{D1080EC8-5671-D440-B23D-A9826A1F4F25}" destId="{8DDB39E4-4ADE-A244-A7C2-817826D52592}" srcOrd="6" destOrd="0" presId="urn:microsoft.com/office/officeart/2005/8/layout/vList2"/>
    <dgm:cxn modelId="{ACB2A296-C197-2F44-BE27-2DA5D51EB292}" type="presParOf" srcId="{D1080EC8-5671-D440-B23D-A9826A1F4F25}" destId="{6E76E77C-3387-4845-BD63-EC1D2F8C852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CAAC6-0048-435A-9373-71FF8CE18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B03792-3C43-48E2-93F7-9246CADB7D7D}">
      <dgm:prSet/>
      <dgm:spPr/>
      <dgm:t>
        <a:bodyPr/>
        <a:lstStyle/>
        <a:p>
          <a:pPr algn="ctr"/>
          <a:r>
            <a:rPr lang="en-US" b="1" dirty="0"/>
            <a:t>Management of Gastrointestinal Side Effects in Obesity Treatment</a:t>
          </a:r>
          <a:endParaRPr lang="en-US" dirty="0"/>
        </a:p>
      </dgm:t>
    </dgm:pt>
    <dgm:pt modelId="{9C7DC129-0809-4B67-90E5-9462C1EA4A54}" type="parTrans" cxnId="{37AC353D-6AC5-41BF-AEE1-CE5C4F1BB029}">
      <dgm:prSet/>
      <dgm:spPr/>
      <dgm:t>
        <a:bodyPr/>
        <a:lstStyle/>
        <a:p>
          <a:endParaRPr lang="en-US"/>
        </a:p>
      </dgm:t>
    </dgm:pt>
    <dgm:pt modelId="{73146126-C365-4DFE-8153-7D29AFC424C9}" type="sibTrans" cxnId="{37AC353D-6AC5-41BF-AEE1-CE5C4F1BB029}">
      <dgm:prSet/>
      <dgm:spPr/>
      <dgm:t>
        <a:bodyPr/>
        <a:lstStyle/>
        <a:p>
          <a:endParaRPr lang="en-US"/>
        </a:p>
      </dgm:t>
    </dgm:pt>
    <dgm:pt modelId="{BC9B5D6B-0502-4441-8441-9B7FE1054575}">
      <dgm:prSet/>
      <dgm:spPr/>
      <dgm:t>
        <a:bodyPr/>
        <a:lstStyle/>
        <a:p>
          <a:pPr algn="l"/>
          <a:r>
            <a:rPr lang="en-US" b="1" dirty="0"/>
            <a:t>Specific Side Effect Management</a:t>
          </a:r>
          <a:endParaRPr lang="en-US" dirty="0"/>
        </a:p>
      </dgm:t>
    </dgm:pt>
    <dgm:pt modelId="{1CC83911-C8CD-264B-884E-178684197B6C}" type="parTrans" cxnId="{4F6F45A9-AF39-0B47-9D27-B0F95C24C41C}">
      <dgm:prSet/>
      <dgm:spPr/>
      <dgm:t>
        <a:bodyPr/>
        <a:lstStyle/>
        <a:p>
          <a:endParaRPr lang="en-US"/>
        </a:p>
      </dgm:t>
    </dgm:pt>
    <dgm:pt modelId="{0C29908C-C953-7345-9459-D12BF2C6DDDA}" type="sibTrans" cxnId="{4F6F45A9-AF39-0B47-9D27-B0F95C24C41C}">
      <dgm:prSet/>
      <dgm:spPr/>
      <dgm:t>
        <a:bodyPr/>
        <a:lstStyle/>
        <a:p>
          <a:endParaRPr lang="en-US"/>
        </a:p>
      </dgm:t>
    </dgm:pt>
    <dgm:pt modelId="{954B58AA-DAA4-424F-A52D-98FEC2B5A157}">
      <dgm:prSet/>
      <dgm:spPr/>
      <dgm:t>
        <a:bodyPr/>
        <a:lstStyle/>
        <a:p>
          <a:pPr algn="l"/>
          <a:r>
            <a:rPr lang="en-US" b="1" dirty="0"/>
            <a:t>Nausea</a:t>
          </a:r>
          <a:endParaRPr lang="en-US" dirty="0"/>
        </a:p>
      </dgm:t>
    </dgm:pt>
    <dgm:pt modelId="{1A3BF383-C40C-5C4D-9D19-42C5657A43B3}" type="parTrans" cxnId="{C253C26D-0A2C-D04B-B052-FAEAC398EAEA}">
      <dgm:prSet/>
      <dgm:spPr/>
      <dgm:t>
        <a:bodyPr/>
        <a:lstStyle/>
        <a:p>
          <a:endParaRPr lang="en-US"/>
        </a:p>
      </dgm:t>
    </dgm:pt>
    <dgm:pt modelId="{A613FBCD-7E5D-BA42-BCD6-582A8329ECF2}" type="sibTrans" cxnId="{C253C26D-0A2C-D04B-B052-FAEAC398EAEA}">
      <dgm:prSet/>
      <dgm:spPr/>
      <dgm:t>
        <a:bodyPr/>
        <a:lstStyle/>
        <a:p>
          <a:endParaRPr lang="en-US"/>
        </a:p>
      </dgm:t>
    </dgm:pt>
    <dgm:pt modelId="{8D017305-E13C-7247-8F79-1DAF609C55CC}">
      <dgm:prSet/>
      <dgm:spPr/>
      <dgm:t>
        <a:bodyPr/>
        <a:lstStyle/>
        <a:p>
          <a:pPr algn="l"/>
          <a:r>
            <a:rPr lang="en-US" dirty="0"/>
            <a:t>Most common, often in the morning or after fasting.</a:t>
          </a:r>
        </a:p>
      </dgm:t>
    </dgm:pt>
    <dgm:pt modelId="{999B4A1D-A4C4-AD4E-9E4D-95CE95C4907D}" type="parTrans" cxnId="{BE588A14-179B-A346-8E0D-8E6CEE246B18}">
      <dgm:prSet/>
      <dgm:spPr/>
      <dgm:t>
        <a:bodyPr/>
        <a:lstStyle/>
        <a:p>
          <a:endParaRPr lang="en-US"/>
        </a:p>
      </dgm:t>
    </dgm:pt>
    <dgm:pt modelId="{7EB452D4-775A-8047-9984-7BF5A8CF293F}" type="sibTrans" cxnId="{BE588A14-179B-A346-8E0D-8E6CEE246B18}">
      <dgm:prSet/>
      <dgm:spPr/>
      <dgm:t>
        <a:bodyPr/>
        <a:lstStyle/>
        <a:p>
          <a:endParaRPr lang="en-US"/>
        </a:p>
      </dgm:t>
    </dgm:pt>
    <dgm:pt modelId="{08344FDC-83B4-3246-BB18-590B72FBDB56}">
      <dgm:prSet/>
      <dgm:spPr/>
      <dgm:t>
        <a:bodyPr/>
        <a:lstStyle/>
        <a:p>
          <a:pPr algn="l"/>
          <a:r>
            <a:rPr lang="en-US" dirty="0"/>
            <a:t>Small, frequent meals every 3-4 hours; adequate fluids.</a:t>
          </a:r>
        </a:p>
      </dgm:t>
    </dgm:pt>
    <dgm:pt modelId="{BE6FD41C-3E83-CF46-A5C3-C5BD956C5DE9}" type="parTrans" cxnId="{F521E93D-5B2D-5E4F-9BCF-7313008B4392}">
      <dgm:prSet/>
      <dgm:spPr/>
      <dgm:t>
        <a:bodyPr/>
        <a:lstStyle/>
        <a:p>
          <a:endParaRPr lang="en-US"/>
        </a:p>
      </dgm:t>
    </dgm:pt>
    <dgm:pt modelId="{A5E1357D-3AC1-6F48-9BCC-D9FC6D9A8D8C}" type="sibTrans" cxnId="{F521E93D-5B2D-5E4F-9BCF-7313008B4392}">
      <dgm:prSet/>
      <dgm:spPr/>
      <dgm:t>
        <a:bodyPr/>
        <a:lstStyle/>
        <a:p>
          <a:endParaRPr lang="en-US"/>
        </a:p>
      </dgm:t>
    </dgm:pt>
    <dgm:pt modelId="{BD34DAF8-5E92-2B4B-AC27-85AC61140BDF}">
      <dgm:prSet/>
      <dgm:spPr/>
      <dgm:t>
        <a:bodyPr/>
        <a:lstStyle/>
        <a:p>
          <a:pPr algn="l"/>
          <a:r>
            <a:rPr lang="en-US" dirty="0"/>
            <a:t>Ginger/peppermint tea, acupressure bands, anti-nausea meds (e.g., prochlorperazine).</a:t>
          </a:r>
        </a:p>
      </dgm:t>
    </dgm:pt>
    <dgm:pt modelId="{810F6AA5-EA00-AF46-8161-91FA3B0855C1}" type="parTrans" cxnId="{511D272B-415F-1041-B324-CB7E395493C4}">
      <dgm:prSet/>
      <dgm:spPr/>
      <dgm:t>
        <a:bodyPr/>
        <a:lstStyle/>
        <a:p>
          <a:endParaRPr lang="en-US"/>
        </a:p>
      </dgm:t>
    </dgm:pt>
    <dgm:pt modelId="{B8CD9BDB-3931-AB4D-B4E6-F093CDC4D646}" type="sibTrans" cxnId="{511D272B-415F-1041-B324-CB7E395493C4}">
      <dgm:prSet/>
      <dgm:spPr/>
      <dgm:t>
        <a:bodyPr/>
        <a:lstStyle/>
        <a:p>
          <a:endParaRPr lang="en-US"/>
        </a:p>
      </dgm:t>
    </dgm:pt>
    <dgm:pt modelId="{A35A8AC9-CB02-D142-979C-55EC55F2F635}">
      <dgm:prSet/>
      <dgm:spPr/>
      <dgm:t>
        <a:bodyPr/>
        <a:lstStyle/>
        <a:p>
          <a:pPr algn="l"/>
          <a:r>
            <a:rPr lang="en-US" b="1" dirty="0"/>
            <a:t>Vomiting</a:t>
          </a:r>
          <a:endParaRPr lang="en-US" dirty="0"/>
        </a:p>
      </dgm:t>
    </dgm:pt>
    <dgm:pt modelId="{31BDF6A7-0680-3943-B262-805B0B657EA6}" type="parTrans" cxnId="{349C9B41-B1F0-1648-9098-4F4C4A9BE60A}">
      <dgm:prSet/>
      <dgm:spPr/>
      <dgm:t>
        <a:bodyPr/>
        <a:lstStyle/>
        <a:p>
          <a:endParaRPr lang="en-US"/>
        </a:p>
      </dgm:t>
    </dgm:pt>
    <dgm:pt modelId="{9A6D5F1F-216A-E940-A056-ED53697CB907}" type="sibTrans" cxnId="{349C9B41-B1F0-1648-9098-4F4C4A9BE60A}">
      <dgm:prSet/>
      <dgm:spPr/>
      <dgm:t>
        <a:bodyPr/>
        <a:lstStyle/>
        <a:p>
          <a:endParaRPr lang="en-US"/>
        </a:p>
      </dgm:t>
    </dgm:pt>
    <dgm:pt modelId="{4D704FC1-6229-BC42-A54F-D0F506B39B27}">
      <dgm:prSet/>
      <dgm:spPr/>
      <dgm:t>
        <a:bodyPr/>
        <a:lstStyle/>
        <a:p>
          <a:pPr algn="l"/>
          <a:r>
            <a:rPr lang="en-US" dirty="0"/>
            <a:t>More likely with large meals.</a:t>
          </a:r>
        </a:p>
      </dgm:t>
    </dgm:pt>
    <dgm:pt modelId="{31C55A59-1762-4147-BA1F-C7138BA7964D}" type="parTrans" cxnId="{0EA5BF75-5502-6448-8B1C-2B216F7DFC7D}">
      <dgm:prSet/>
      <dgm:spPr/>
      <dgm:t>
        <a:bodyPr/>
        <a:lstStyle/>
        <a:p>
          <a:endParaRPr lang="en-US"/>
        </a:p>
      </dgm:t>
    </dgm:pt>
    <dgm:pt modelId="{0953A020-2650-344D-A83D-40213FCF6A2D}" type="sibTrans" cxnId="{0EA5BF75-5502-6448-8B1C-2B216F7DFC7D}">
      <dgm:prSet/>
      <dgm:spPr/>
      <dgm:t>
        <a:bodyPr/>
        <a:lstStyle/>
        <a:p>
          <a:endParaRPr lang="en-US"/>
        </a:p>
      </dgm:t>
    </dgm:pt>
    <dgm:pt modelId="{9BB73C58-50B3-1543-AE51-AF5AB7BBB7CA}">
      <dgm:prSet/>
      <dgm:spPr/>
      <dgm:t>
        <a:bodyPr/>
        <a:lstStyle/>
        <a:p>
          <a:pPr algn="l"/>
          <a:r>
            <a:rPr lang="en-US" dirty="0"/>
            <a:t>Prevent dehydration to avoid acute kidney injury and heart palpitations.</a:t>
          </a:r>
        </a:p>
      </dgm:t>
    </dgm:pt>
    <dgm:pt modelId="{EC7F256F-2E95-354E-A17A-D52DAA68A84F}" type="parTrans" cxnId="{CBD1E7FD-E007-9446-86D6-6631180564B9}">
      <dgm:prSet/>
      <dgm:spPr/>
      <dgm:t>
        <a:bodyPr/>
        <a:lstStyle/>
        <a:p>
          <a:endParaRPr lang="en-US"/>
        </a:p>
      </dgm:t>
    </dgm:pt>
    <dgm:pt modelId="{1E13FD04-DB29-F64F-ADD2-203931B41E42}" type="sibTrans" cxnId="{CBD1E7FD-E007-9446-86D6-6631180564B9}">
      <dgm:prSet/>
      <dgm:spPr/>
      <dgm:t>
        <a:bodyPr/>
        <a:lstStyle/>
        <a:p>
          <a:endParaRPr lang="en-US"/>
        </a:p>
      </dgm:t>
    </dgm:pt>
    <dgm:pt modelId="{5F62B51E-BC87-EB4A-9499-EB8A1CE7F925}">
      <dgm:prSet/>
      <dgm:spPr/>
      <dgm:t>
        <a:bodyPr/>
        <a:lstStyle/>
        <a:p>
          <a:pPr algn="l"/>
          <a:r>
            <a:rPr lang="en-US" b="1" dirty="0"/>
            <a:t>Constipation</a:t>
          </a:r>
          <a:endParaRPr lang="en-US" dirty="0"/>
        </a:p>
      </dgm:t>
    </dgm:pt>
    <dgm:pt modelId="{0DAE7A5E-9FF3-0B48-A73C-0C82FCF9C90A}" type="parTrans" cxnId="{006278BB-AF65-4148-8264-BD3FB262BC65}">
      <dgm:prSet/>
      <dgm:spPr/>
      <dgm:t>
        <a:bodyPr/>
        <a:lstStyle/>
        <a:p>
          <a:endParaRPr lang="en-US"/>
        </a:p>
      </dgm:t>
    </dgm:pt>
    <dgm:pt modelId="{9014A931-6B48-7F49-8C04-80E7D5FF42F0}" type="sibTrans" cxnId="{006278BB-AF65-4148-8264-BD3FB262BC65}">
      <dgm:prSet/>
      <dgm:spPr/>
      <dgm:t>
        <a:bodyPr/>
        <a:lstStyle/>
        <a:p>
          <a:endParaRPr lang="en-US"/>
        </a:p>
      </dgm:t>
    </dgm:pt>
    <dgm:pt modelId="{03D000D2-8A24-C24D-BB36-468C456F2A3B}">
      <dgm:prSet/>
      <dgm:spPr/>
      <dgm:t>
        <a:bodyPr/>
        <a:lstStyle/>
        <a:p>
          <a:pPr algn="l"/>
          <a:r>
            <a:rPr lang="en-US" dirty="0"/>
            <a:t>Common with weight loss; manage proactively.</a:t>
          </a:r>
        </a:p>
      </dgm:t>
    </dgm:pt>
    <dgm:pt modelId="{35035AF7-72D3-5547-9989-BB2C37433DF6}" type="parTrans" cxnId="{DA8C6805-A9FB-2A43-8244-BEF460E26024}">
      <dgm:prSet/>
      <dgm:spPr/>
      <dgm:t>
        <a:bodyPr/>
        <a:lstStyle/>
        <a:p>
          <a:endParaRPr lang="en-US"/>
        </a:p>
      </dgm:t>
    </dgm:pt>
    <dgm:pt modelId="{4266A12C-C888-0741-9519-E13C61635C87}" type="sibTrans" cxnId="{DA8C6805-A9FB-2A43-8244-BEF460E26024}">
      <dgm:prSet/>
      <dgm:spPr/>
      <dgm:t>
        <a:bodyPr/>
        <a:lstStyle/>
        <a:p>
          <a:endParaRPr lang="en-US"/>
        </a:p>
      </dgm:t>
    </dgm:pt>
    <dgm:pt modelId="{FA1E40CA-E363-7B4E-AF56-D3AF7A797C8E}">
      <dgm:prSet/>
      <dgm:spPr/>
      <dgm:t>
        <a:bodyPr/>
        <a:lstStyle/>
        <a:p>
          <a:pPr algn="l"/>
          <a:r>
            <a:rPr lang="en-US" dirty="0"/>
            <a:t>Encourage fluids, fiber from foods, and low-viscosity foods.</a:t>
          </a:r>
        </a:p>
      </dgm:t>
    </dgm:pt>
    <dgm:pt modelId="{8FD44815-46F8-C94D-952E-9B1253CCF5C2}" type="parTrans" cxnId="{7CA54DBE-321B-7D4F-93A9-A3F734CD87F2}">
      <dgm:prSet/>
      <dgm:spPr/>
      <dgm:t>
        <a:bodyPr/>
        <a:lstStyle/>
        <a:p>
          <a:endParaRPr lang="en-US"/>
        </a:p>
      </dgm:t>
    </dgm:pt>
    <dgm:pt modelId="{43F91214-52F0-8545-AF6F-081EB5D2ADAC}" type="sibTrans" cxnId="{7CA54DBE-321B-7D4F-93A9-A3F734CD87F2}">
      <dgm:prSet/>
      <dgm:spPr/>
      <dgm:t>
        <a:bodyPr/>
        <a:lstStyle/>
        <a:p>
          <a:endParaRPr lang="en-US"/>
        </a:p>
      </dgm:t>
    </dgm:pt>
    <dgm:pt modelId="{D8249F58-DE8C-FE40-8212-7277A0673FA4}">
      <dgm:prSet/>
      <dgm:spPr/>
      <dgm:t>
        <a:bodyPr/>
        <a:lstStyle/>
        <a:p>
          <a:pPr algn="l"/>
          <a:r>
            <a:rPr lang="en-US" dirty="0"/>
            <a:t>Gradually increase soluble/insoluble fiber intake.</a:t>
          </a:r>
        </a:p>
      </dgm:t>
    </dgm:pt>
    <dgm:pt modelId="{BC8DEA38-8D5F-BA4B-BA5E-00A9DDC709AD}" type="parTrans" cxnId="{833969AC-7BF6-9F45-99B5-58A2B32440F1}">
      <dgm:prSet/>
      <dgm:spPr/>
      <dgm:t>
        <a:bodyPr/>
        <a:lstStyle/>
        <a:p>
          <a:endParaRPr lang="en-US"/>
        </a:p>
      </dgm:t>
    </dgm:pt>
    <dgm:pt modelId="{6572A7DB-C53E-2948-87DC-8E36A8ECBF5C}" type="sibTrans" cxnId="{833969AC-7BF6-9F45-99B5-58A2B32440F1}">
      <dgm:prSet/>
      <dgm:spPr/>
      <dgm:t>
        <a:bodyPr/>
        <a:lstStyle/>
        <a:p>
          <a:endParaRPr lang="en-US"/>
        </a:p>
      </dgm:t>
    </dgm:pt>
    <dgm:pt modelId="{02AEE0CB-4DE0-DE4C-9BBA-12CF54E88566}">
      <dgm:prSet/>
      <dgm:spPr/>
      <dgm:t>
        <a:bodyPr/>
        <a:lstStyle/>
        <a:p>
          <a:pPr algn="l"/>
          <a:r>
            <a:rPr lang="en-US" dirty="0"/>
            <a:t>Additional therapies: Magnesium supplementation, fiber supplements, stool softeners.</a:t>
          </a:r>
        </a:p>
      </dgm:t>
    </dgm:pt>
    <dgm:pt modelId="{70FAE22F-77C8-F744-9602-81FF1789B0EF}" type="parTrans" cxnId="{F71937C9-2617-6344-9F0F-9FF2F7BA789C}">
      <dgm:prSet/>
      <dgm:spPr/>
      <dgm:t>
        <a:bodyPr/>
        <a:lstStyle/>
        <a:p>
          <a:endParaRPr lang="en-US"/>
        </a:p>
      </dgm:t>
    </dgm:pt>
    <dgm:pt modelId="{DA939569-13D3-0340-9A00-49E5E4CA4DDB}" type="sibTrans" cxnId="{F71937C9-2617-6344-9F0F-9FF2F7BA789C}">
      <dgm:prSet/>
      <dgm:spPr/>
      <dgm:t>
        <a:bodyPr/>
        <a:lstStyle/>
        <a:p>
          <a:endParaRPr lang="en-US"/>
        </a:p>
      </dgm:t>
    </dgm:pt>
    <dgm:pt modelId="{9B383EE0-2B2C-B54E-81F2-781A6EDF5994}">
      <dgm:prSet/>
      <dgm:spPr/>
      <dgm:t>
        <a:bodyPr/>
        <a:lstStyle/>
        <a:p>
          <a:pPr algn="l"/>
          <a:r>
            <a:rPr lang="en-US" b="1" dirty="0"/>
            <a:t>Diarrhea</a:t>
          </a:r>
          <a:endParaRPr lang="en-US" dirty="0"/>
        </a:p>
      </dgm:t>
    </dgm:pt>
    <dgm:pt modelId="{1669CC8B-53D4-3B4E-89E3-92992029262E}" type="parTrans" cxnId="{CAA77265-4111-DE45-9345-88E70D738396}">
      <dgm:prSet/>
      <dgm:spPr/>
      <dgm:t>
        <a:bodyPr/>
        <a:lstStyle/>
        <a:p>
          <a:endParaRPr lang="en-US"/>
        </a:p>
      </dgm:t>
    </dgm:pt>
    <dgm:pt modelId="{944FF841-19A8-1548-8562-2F4EAB67DD7E}" type="sibTrans" cxnId="{CAA77265-4111-DE45-9345-88E70D738396}">
      <dgm:prSet/>
      <dgm:spPr/>
      <dgm:t>
        <a:bodyPr/>
        <a:lstStyle/>
        <a:p>
          <a:endParaRPr lang="en-US"/>
        </a:p>
      </dgm:t>
    </dgm:pt>
    <dgm:pt modelId="{F330289E-2C92-0047-9ABF-BCA044244E72}">
      <dgm:prSet/>
      <dgm:spPr/>
      <dgm:t>
        <a:bodyPr/>
        <a:lstStyle/>
        <a:p>
          <a:pPr algn="l"/>
          <a:r>
            <a:rPr lang="en-US" dirty="0"/>
            <a:t>Avoid large/high-fat meals; consider fiber supplements.</a:t>
          </a:r>
        </a:p>
      </dgm:t>
    </dgm:pt>
    <dgm:pt modelId="{D058BB41-2A5D-9640-BC06-DE7B338FC3AA}" type="parTrans" cxnId="{F76D81A9-F462-7F45-92AB-8015B5C33CDA}">
      <dgm:prSet/>
      <dgm:spPr/>
      <dgm:t>
        <a:bodyPr/>
        <a:lstStyle/>
        <a:p>
          <a:endParaRPr lang="en-US"/>
        </a:p>
      </dgm:t>
    </dgm:pt>
    <dgm:pt modelId="{4715ACD4-11A4-C44A-B667-24D8CEEFC5B5}" type="sibTrans" cxnId="{F76D81A9-F462-7F45-92AB-8015B5C33CDA}">
      <dgm:prSet/>
      <dgm:spPr/>
      <dgm:t>
        <a:bodyPr/>
        <a:lstStyle/>
        <a:p>
          <a:endParaRPr lang="en-US"/>
        </a:p>
      </dgm:t>
    </dgm:pt>
    <dgm:pt modelId="{B128DAC8-A72A-2E46-95C1-1C8921E335D5}">
      <dgm:prSet/>
      <dgm:spPr/>
      <dgm:t>
        <a:bodyPr/>
        <a:lstStyle/>
        <a:p>
          <a:pPr algn="l"/>
          <a:r>
            <a:rPr lang="en-US" dirty="0"/>
            <a:t>Use anti-diarrheal meds for acute relief.</a:t>
          </a:r>
        </a:p>
      </dgm:t>
    </dgm:pt>
    <dgm:pt modelId="{9D30BE61-76B5-C84A-B18E-D1BB14029FE1}" type="parTrans" cxnId="{77B22435-2503-BA4F-B531-9CA08454BE2A}">
      <dgm:prSet/>
      <dgm:spPr/>
      <dgm:t>
        <a:bodyPr/>
        <a:lstStyle/>
        <a:p>
          <a:endParaRPr lang="en-US"/>
        </a:p>
      </dgm:t>
    </dgm:pt>
    <dgm:pt modelId="{744DDF9E-A6F1-5148-850D-72A6A6EC2E0A}" type="sibTrans" cxnId="{77B22435-2503-BA4F-B531-9CA08454BE2A}">
      <dgm:prSet/>
      <dgm:spPr/>
      <dgm:t>
        <a:bodyPr/>
        <a:lstStyle/>
        <a:p>
          <a:endParaRPr lang="en-US"/>
        </a:p>
      </dgm:t>
    </dgm:pt>
    <dgm:pt modelId="{1ED08C75-D04E-6844-951D-C5BB2CFCAF5F}">
      <dgm:prSet/>
      <dgm:spPr/>
      <dgm:t>
        <a:bodyPr/>
        <a:lstStyle/>
        <a:p>
          <a:pPr algn="l"/>
          <a:r>
            <a:rPr lang="en-US" b="1" dirty="0"/>
            <a:t>Additional Considerations</a:t>
          </a:r>
          <a:endParaRPr lang="en-US" dirty="0"/>
        </a:p>
      </dgm:t>
    </dgm:pt>
    <dgm:pt modelId="{17BB4499-6CA3-F441-913D-14E3D710A010}" type="parTrans" cxnId="{910ADB9D-A461-6249-8E32-BAE1E9037A93}">
      <dgm:prSet/>
      <dgm:spPr/>
      <dgm:t>
        <a:bodyPr/>
        <a:lstStyle/>
        <a:p>
          <a:endParaRPr lang="en-US"/>
        </a:p>
      </dgm:t>
    </dgm:pt>
    <dgm:pt modelId="{D023EBC2-1F1D-6342-9374-6D430500912D}" type="sibTrans" cxnId="{910ADB9D-A461-6249-8E32-BAE1E9037A93}">
      <dgm:prSet/>
      <dgm:spPr/>
      <dgm:t>
        <a:bodyPr/>
        <a:lstStyle/>
        <a:p>
          <a:endParaRPr lang="en-US"/>
        </a:p>
      </dgm:t>
    </dgm:pt>
    <dgm:pt modelId="{878A57A7-E71B-AE41-833E-5D7F1F30DC04}">
      <dgm:prSet/>
      <dgm:spPr/>
      <dgm:t>
        <a:bodyPr/>
        <a:lstStyle/>
        <a:p>
          <a:pPr algn="l"/>
          <a:r>
            <a:rPr lang="en-US" dirty="0"/>
            <a:t>Minimize alcohol use due to potential exacerbation of nausea and reflux with GLP-1 therapy.</a:t>
          </a:r>
        </a:p>
      </dgm:t>
    </dgm:pt>
    <dgm:pt modelId="{BB9C4330-7EE0-EB49-834A-362A9C0B97A9}" type="parTrans" cxnId="{2737CAF0-BA49-7F4D-A3E1-3CF431022115}">
      <dgm:prSet/>
      <dgm:spPr/>
      <dgm:t>
        <a:bodyPr/>
        <a:lstStyle/>
        <a:p>
          <a:endParaRPr lang="en-US"/>
        </a:p>
      </dgm:t>
    </dgm:pt>
    <dgm:pt modelId="{A4975E1F-E1C7-344F-ADE0-87DDBC9F7636}" type="sibTrans" cxnId="{2737CAF0-BA49-7F4D-A3E1-3CF431022115}">
      <dgm:prSet/>
      <dgm:spPr/>
      <dgm:t>
        <a:bodyPr/>
        <a:lstStyle/>
        <a:p>
          <a:endParaRPr lang="en-US"/>
        </a:p>
      </dgm:t>
    </dgm:pt>
    <dgm:pt modelId="{D1080EC8-5671-D440-B23D-A9826A1F4F25}" type="pres">
      <dgm:prSet presAssocID="{895CAAC6-0048-435A-9373-71FF8CE18375}" presName="linear" presStyleCnt="0">
        <dgm:presLayoutVars>
          <dgm:animLvl val="lvl"/>
          <dgm:resizeHandles val="exact"/>
        </dgm:presLayoutVars>
      </dgm:prSet>
      <dgm:spPr/>
    </dgm:pt>
    <dgm:pt modelId="{31C6958A-EFD7-3D43-B60D-2D23F2C21166}" type="pres">
      <dgm:prSet presAssocID="{27B03792-3C43-48E2-93F7-9246CADB7D7D}" presName="parentText" presStyleLbl="node1" presStyleIdx="0" presStyleCnt="7" custLinFactY="-21739" custLinFactNeighborX="-36463" custLinFactNeighborY="-100000">
        <dgm:presLayoutVars>
          <dgm:chMax val="0"/>
          <dgm:bulletEnabled val="1"/>
        </dgm:presLayoutVars>
      </dgm:prSet>
      <dgm:spPr/>
    </dgm:pt>
    <dgm:pt modelId="{EC4CA357-B1F5-F345-B803-6650C73D3D3B}" type="pres">
      <dgm:prSet presAssocID="{73146126-C365-4DFE-8153-7D29AFC424C9}" presName="spacer" presStyleCnt="0"/>
      <dgm:spPr/>
    </dgm:pt>
    <dgm:pt modelId="{003B1487-2F97-2744-9D47-000F95E0BD95}" type="pres">
      <dgm:prSet presAssocID="{BC9B5D6B-0502-4441-8441-9B7FE1054575}" presName="parentText" presStyleLbl="node1" presStyleIdx="1" presStyleCnt="7">
        <dgm:presLayoutVars>
          <dgm:chMax val="0"/>
          <dgm:bulletEnabled val="1"/>
        </dgm:presLayoutVars>
      </dgm:prSet>
      <dgm:spPr/>
    </dgm:pt>
    <dgm:pt modelId="{E78E6525-EDD0-A24A-821D-E6AA58532B2C}" type="pres">
      <dgm:prSet presAssocID="{0C29908C-C953-7345-9459-D12BF2C6DDDA}" presName="spacer" presStyleCnt="0"/>
      <dgm:spPr/>
    </dgm:pt>
    <dgm:pt modelId="{9CB81DB4-5BE0-9144-A2DD-438A87552B49}" type="pres">
      <dgm:prSet presAssocID="{954B58AA-DAA4-424F-A52D-98FEC2B5A157}" presName="parentText" presStyleLbl="node1" presStyleIdx="2" presStyleCnt="7">
        <dgm:presLayoutVars>
          <dgm:chMax val="0"/>
          <dgm:bulletEnabled val="1"/>
        </dgm:presLayoutVars>
      </dgm:prSet>
      <dgm:spPr/>
    </dgm:pt>
    <dgm:pt modelId="{B99BD859-289B-2845-A0CC-B33BD21FE81D}" type="pres">
      <dgm:prSet presAssocID="{954B58AA-DAA4-424F-A52D-98FEC2B5A157}" presName="childText" presStyleLbl="revTx" presStyleIdx="0" presStyleCnt="5">
        <dgm:presLayoutVars>
          <dgm:bulletEnabled val="1"/>
        </dgm:presLayoutVars>
      </dgm:prSet>
      <dgm:spPr/>
    </dgm:pt>
    <dgm:pt modelId="{A59129EC-49A4-0E47-9DE3-157115772664}" type="pres">
      <dgm:prSet presAssocID="{A35A8AC9-CB02-D142-979C-55EC55F2F635}" presName="parentText" presStyleLbl="node1" presStyleIdx="3" presStyleCnt="7">
        <dgm:presLayoutVars>
          <dgm:chMax val="0"/>
          <dgm:bulletEnabled val="1"/>
        </dgm:presLayoutVars>
      </dgm:prSet>
      <dgm:spPr/>
    </dgm:pt>
    <dgm:pt modelId="{A8CCBD33-05AA-7145-9237-E9DA31F59837}" type="pres">
      <dgm:prSet presAssocID="{A35A8AC9-CB02-D142-979C-55EC55F2F635}" presName="childText" presStyleLbl="revTx" presStyleIdx="1" presStyleCnt="5">
        <dgm:presLayoutVars>
          <dgm:bulletEnabled val="1"/>
        </dgm:presLayoutVars>
      </dgm:prSet>
      <dgm:spPr/>
    </dgm:pt>
    <dgm:pt modelId="{6C870CB5-AC51-0549-B4B1-1703C1B2BA0B}" type="pres">
      <dgm:prSet presAssocID="{5F62B51E-BC87-EB4A-9499-EB8A1CE7F925}" presName="parentText" presStyleLbl="node1" presStyleIdx="4" presStyleCnt="7">
        <dgm:presLayoutVars>
          <dgm:chMax val="0"/>
          <dgm:bulletEnabled val="1"/>
        </dgm:presLayoutVars>
      </dgm:prSet>
      <dgm:spPr/>
    </dgm:pt>
    <dgm:pt modelId="{BD246ED0-3DE6-3E49-A68E-1C5208579755}" type="pres">
      <dgm:prSet presAssocID="{5F62B51E-BC87-EB4A-9499-EB8A1CE7F925}" presName="childText" presStyleLbl="revTx" presStyleIdx="2" presStyleCnt="5">
        <dgm:presLayoutVars>
          <dgm:bulletEnabled val="1"/>
        </dgm:presLayoutVars>
      </dgm:prSet>
      <dgm:spPr/>
    </dgm:pt>
    <dgm:pt modelId="{52D259CC-CCB0-9045-B764-0C06B4F6F1D8}" type="pres">
      <dgm:prSet presAssocID="{9B383EE0-2B2C-B54E-81F2-781A6EDF5994}" presName="parentText" presStyleLbl="node1" presStyleIdx="5" presStyleCnt="7">
        <dgm:presLayoutVars>
          <dgm:chMax val="0"/>
          <dgm:bulletEnabled val="1"/>
        </dgm:presLayoutVars>
      </dgm:prSet>
      <dgm:spPr/>
    </dgm:pt>
    <dgm:pt modelId="{CD175AD6-E3E9-2D44-9635-69BAAD68A78E}" type="pres">
      <dgm:prSet presAssocID="{9B383EE0-2B2C-B54E-81F2-781A6EDF5994}" presName="childText" presStyleLbl="revTx" presStyleIdx="3" presStyleCnt="5">
        <dgm:presLayoutVars>
          <dgm:bulletEnabled val="1"/>
        </dgm:presLayoutVars>
      </dgm:prSet>
      <dgm:spPr/>
    </dgm:pt>
    <dgm:pt modelId="{788FBAAE-757A-C44A-AB89-607F599BE1FF}" type="pres">
      <dgm:prSet presAssocID="{1ED08C75-D04E-6844-951D-C5BB2CFCAF5F}" presName="parentText" presStyleLbl="node1" presStyleIdx="6" presStyleCnt="7">
        <dgm:presLayoutVars>
          <dgm:chMax val="0"/>
          <dgm:bulletEnabled val="1"/>
        </dgm:presLayoutVars>
      </dgm:prSet>
      <dgm:spPr/>
    </dgm:pt>
    <dgm:pt modelId="{7DF90227-8F60-464E-BB86-735F7AC36985}" type="pres">
      <dgm:prSet presAssocID="{1ED08C75-D04E-6844-951D-C5BB2CFCAF5F}" presName="childText" presStyleLbl="revTx" presStyleIdx="4" presStyleCnt="5">
        <dgm:presLayoutVars>
          <dgm:bulletEnabled val="1"/>
        </dgm:presLayoutVars>
      </dgm:prSet>
      <dgm:spPr/>
    </dgm:pt>
  </dgm:ptLst>
  <dgm:cxnLst>
    <dgm:cxn modelId="{8FA22702-F303-5E47-B809-5821438605F9}" type="presOf" srcId="{878A57A7-E71B-AE41-833E-5D7F1F30DC04}" destId="{7DF90227-8F60-464E-BB86-735F7AC36985}" srcOrd="0" destOrd="0" presId="urn:microsoft.com/office/officeart/2005/8/layout/vList2"/>
    <dgm:cxn modelId="{DA8C6805-A9FB-2A43-8244-BEF460E26024}" srcId="{5F62B51E-BC87-EB4A-9499-EB8A1CE7F925}" destId="{03D000D2-8A24-C24D-BB36-468C456F2A3B}" srcOrd="0" destOrd="0" parTransId="{35035AF7-72D3-5547-9989-BB2C37433DF6}" sibTransId="{4266A12C-C888-0741-9519-E13C61635C87}"/>
    <dgm:cxn modelId="{6D850E0F-FDEF-3D45-9626-4445F3C10EED}" type="presOf" srcId="{D8249F58-DE8C-FE40-8212-7277A0673FA4}" destId="{BD246ED0-3DE6-3E49-A68E-1C5208579755}" srcOrd="0" destOrd="2" presId="urn:microsoft.com/office/officeart/2005/8/layout/vList2"/>
    <dgm:cxn modelId="{BE588A14-179B-A346-8E0D-8E6CEE246B18}" srcId="{954B58AA-DAA4-424F-A52D-98FEC2B5A157}" destId="{8D017305-E13C-7247-8F79-1DAF609C55CC}" srcOrd="0" destOrd="0" parTransId="{999B4A1D-A4C4-AD4E-9E4D-95CE95C4907D}" sibTransId="{7EB452D4-775A-8047-9984-7BF5A8CF293F}"/>
    <dgm:cxn modelId="{49F00515-61AB-094C-9F0E-39B8DD64442C}" type="presOf" srcId="{FA1E40CA-E363-7B4E-AF56-D3AF7A797C8E}" destId="{BD246ED0-3DE6-3E49-A68E-1C5208579755}" srcOrd="0" destOrd="1" presId="urn:microsoft.com/office/officeart/2005/8/layout/vList2"/>
    <dgm:cxn modelId="{4567AF1C-5AA2-7A46-BD72-43156EE720A5}" type="presOf" srcId="{A35A8AC9-CB02-D142-979C-55EC55F2F635}" destId="{A59129EC-49A4-0E47-9DE3-157115772664}" srcOrd="0" destOrd="0" presId="urn:microsoft.com/office/officeart/2005/8/layout/vList2"/>
    <dgm:cxn modelId="{01712C20-3357-584D-8153-D026DA5BDDA6}" type="presOf" srcId="{02AEE0CB-4DE0-DE4C-9BBA-12CF54E88566}" destId="{BD246ED0-3DE6-3E49-A68E-1C5208579755}" srcOrd="0" destOrd="3" presId="urn:microsoft.com/office/officeart/2005/8/layout/vList2"/>
    <dgm:cxn modelId="{511D272B-415F-1041-B324-CB7E395493C4}" srcId="{954B58AA-DAA4-424F-A52D-98FEC2B5A157}" destId="{BD34DAF8-5E92-2B4B-AC27-85AC61140BDF}" srcOrd="2" destOrd="0" parTransId="{810F6AA5-EA00-AF46-8161-91FA3B0855C1}" sibTransId="{B8CD9BDB-3931-AB4D-B4E6-F093CDC4D646}"/>
    <dgm:cxn modelId="{77B22435-2503-BA4F-B531-9CA08454BE2A}" srcId="{9B383EE0-2B2C-B54E-81F2-781A6EDF5994}" destId="{B128DAC8-A72A-2E46-95C1-1C8921E335D5}" srcOrd="1" destOrd="0" parTransId="{9D30BE61-76B5-C84A-B18E-D1BB14029FE1}" sibTransId="{744DDF9E-A6F1-5148-850D-72A6A6EC2E0A}"/>
    <dgm:cxn modelId="{CAC72E3B-5396-9547-88A1-C456C4782F56}" type="presOf" srcId="{4D704FC1-6229-BC42-A54F-D0F506B39B27}" destId="{A8CCBD33-05AA-7145-9237-E9DA31F59837}" srcOrd="0" destOrd="0" presId="urn:microsoft.com/office/officeart/2005/8/layout/vList2"/>
    <dgm:cxn modelId="{37AC353D-6AC5-41BF-AEE1-CE5C4F1BB029}" srcId="{895CAAC6-0048-435A-9373-71FF8CE18375}" destId="{27B03792-3C43-48E2-93F7-9246CADB7D7D}" srcOrd="0" destOrd="0" parTransId="{9C7DC129-0809-4B67-90E5-9462C1EA4A54}" sibTransId="{73146126-C365-4DFE-8153-7D29AFC424C9}"/>
    <dgm:cxn modelId="{F521E93D-5B2D-5E4F-9BCF-7313008B4392}" srcId="{954B58AA-DAA4-424F-A52D-98FEC2B5A157}" destId="{08344FDC-83B4-3246-BB18-590B72FBDB56}" srcOrd="1" destOrd="0" parTransId="{BE6FD41C-3E83-CF46-A5C3-C5BD956C5DE9}" sibTransId="{A5E1357D-3AC1-6F48-9BCC-D9FC6D9A8D8C}"/>
    <dgm:cxn modelId="{312EB140-EF2B-0C47-8B58-B6D2057D69DA}" type="presOf" srcId="{9B383EE0-2B2C-B54E-81F2-781A6EDF5994}" destId="{52D259CC-CCB0-9045-B764-0C06B4F6F1D8}" srcOrd="0" destOrd="0" presId="urn:microsoft.com/office/officeart/2005/8/layout/vList2"/>
    <dgm:cxn modelId="{349C9B41-B1F0-1648-9098-4F4C4A9BE60A}" srcId="{895CAAC6-0048-435A-9373-71FF8CE18375}" destId="{A35A8AC9-CB02-D142-979C-55EC55F2F635}" srcOrd="3" destOrd="0" parTransId="{31BDF6A7-0680-3943-B262-805B0B657EA6}" sibTransId="{9A6D5F1F-216A-E940-A056-ED53697CB907}"/>
    <dgm:cxn modelId="{CAA77265-4111-DE45-9345-88E70D738396}" srcId="{895CAAC6-0048-435A-9373-71FF8CE18375}" destId="{9B383EE0-2B2C-B54E-81F2-781A6EDF5994}" srcOrd="5" destOrd="0" parTransId="{1669CC8B-53D4-3B4E-89E3-92992029262E}" sibTransId="{944FF841-19A8-1548-8562-2F4EAB67DD7E}"/>
    <dgm:cxn modelId="{2E5AB469-AE02-414A-B795-777C2C98948D}" type="presOf" srcId="{8D017305-E13C-7247-8F79-1DAF609C55CC}" destId="{B99BD859-289B-2845-A0CC-B33BD21FE81D}" srcOrd="0" destOrd="0" presId="urn:microsoft.com/office/officeart/2005/8/layout/vList2"/>
    <dgm:cxn modelId="{C253C26D-0A2C-D04B-B052-FAEAC398EAEA}" srcId="{895CAAC6-0048-435A-9373-71FF8CE18375}" destId="{954B58AA-DAA4-424F-A52D-98FEC2B5A157}" srcOrd="2" destOrd="0" parTransId="{1A3BF383-C40C-5C4D-9D19-42C5657A43B3}" sibTransId="{A613FBCD-7E5D-BA42-BCD6-582A8329ECF2}"/>
    <dgm:cxn modelId="{742C9A6E-F426-C84F-9477-A4EF41F895D4}" type="presOf" srcId="{03D000D2-8A24-C24D-BB36-468C456F2A3B}" destId="{BD246ED0-3DE6-3E49-A68E-1C5208579755}" srcOrd="0" destOrd="0" presId="urn:microsoft.com/office/officeart/2005/8/layout/vList2"/>
    <dgm:cxn modelId="{0EA5BF75-5502-6448-8B1C-2B216F7DFC7D}" srcId="{A35A8AC9-CB02-D142-979C-55EC55F2F635}" destId="{4D704FC1-6229-BC42-A54F-D0F506B39B27}" srcOrd="0" destOrd="0" parTransId="{31C55A59-1762-4147-BA1F-C7138BA7964D}" sibTransId="{0953A020-2650-344D-A83D-40213FCF6A2D}"/>
    <dgm:cxn modelId="{315E3D57-D109-3643-A7CF-F7FD85607A27}" type="presOf" srcId="{BD34DAF8-5E92-2B4B-AC27-85AC61140BDF}" destId="{B99BD859-289B-2845-A0CC-B33BD21FE81D}" srcOrd="0" destOrd="2" presId="urn:microsoft.com/office/officeart/2005/8/layout/vList2"/>
    <dgm:cxn modelId="{56FB6057-15A9-FB43-9937-24F1CF4F8102}" type="presOf" srcId="{954B58AA-DAA4-424F-A52D-98FEC2B5A157}" destId="{9CB81DB4-5BE0-9144-A2DD-438A87552B49}" srcOrd="0" destOrd="0" presId="urn:microsoft.com/office/officeart/2005/8/layout/vList2"/>
    <dgm:cxn modelId="{9A603A83-F33C-5A49-9424-88F198429DF1}" type="presOf" srcId="{1ED08C75-D04E-6844-951D-C5BB2CFCAF5F}" destId="{788FBAAE-757A-C44A-AB89-607F599BE1FF}" srcOrd="0" destOrd="0" presId="urn:microsoft.com/office/officeart/2005/8/layout/vList2"/>
    <dgm:cxn modelId="{910ADB9D-A461-6249-8E32-BAE1E9037A93}" srcId="{895CAAC6-0048-435A-9373-71FF8CE18375}" destId="{1ED08C75-D04E-6844-951D-C5BB2CFCAF5F}" srcOrd="6" destOrd="0" parTransId="{17BB4499-6CA3-F441-913D-14E3D710A010}" sibTransId="{D023EBC2-1F1D-6342-9374-6D430500912D}"/>
    <dgm:cxn modelId="{4F6F45A9-AF39-0B47-9D27-B0F95C24C41C}" srcId="{895CAAC6-0048-435A-9373-71FF8CE18375}" destId="{BC9B5D6B-0502-4441-8441-9B7FE1054575}" srcOrd="1" destOrd="0" parTransId="{1CC83911-C8CD-264B-884E-178684197B6C}" sibTransId="{0C29908C-C953-7345-9459-D12BF2C6DDDA}"/>
    <dgm:cxn modelId="{F76D81A9-F462-7F45-92AB-8015B5C33CDA}" srcId="{9B383EE0-2B2C-B54E-81F2-781A6EDF5994}" destId="{F330289E-2C92-0047-9ABF-BCA044244E72}" srcOrd="0" destOrd="0" parTransId="{D058BB41-2A5D-9640-BC06-DE7B338FC3AA}" sibTransId="{4715ACD4-11A4-C44A-B667-24D8CEEFC5B5}"/>
    <dgm:cxn modelId="{833969AC-7BF6-9F45-99B5-58A2B32440F1}" srcId="{5F62B51E-BC87-EB4A-9499-EB8A1CE7F925}" destId="{D8249F58-DE8C-FE40-8212-7277A0673FA4}" srcOrd="2" destOrd="0" parTransId="{BC8DEA38-8D5F-BA4B-BA5E-00A9DDC709AD}" sibTransId="{6572A7DB-C53E-2948-87DC-8E36A8ECBF5C}"/>
    <dgm:cxn modelId="{DE848BB1-2C52-5141-B2DB-B38FEABB553F}" type="presOf" srcId="{B128DAC8-A72A-2E46-95C1-1C8921E335D5}" destId="{CD175AD6-E3E9-2D44-9635-69BAAD68A78E}" srcOrd="0" destOrd="1" presId="urn:microsoft.com/office/officeart/2005/8/layout/vList2"/>
    <dgm:cxn modelId="{006278BB-AF65-4148-8264-BD3FB262BC65}" srcId="{895CAAC6-0048-435A-9373-71FF8CE18375}" destId="{5F62B51E-BC87-EB4A-9499-EB8A1CE7F925}" srcOrd="4" destOrd="0" parTransId="{0DAE7A5E-9FF3-0B48-A73C-0C82FCF9C90A}" sibTransId="{9014A931-6B48-7F49-8C04-80E7D5FF42F0}"/>
    <dgm:cxn modelId="{662E25BE-F5D2-8947-9DE5-E3083F5365BD}" type="presOf" srcId="{9BB73C58-50B3-1543-AE51-AF5AB7BBB7CA}" destId="{A8CCBD33-05AA-7145-9237-E9DA31F59837}" srcOrd="0" destOrd="1" presId="urn:microsoft.com/office/officeart/2005/8/layout/vList2"/>
    <dgm:cxn modelId="{7CA54DBE-321B-7D4F-93A9-A3F734CD87F2}" srcId="{5F62B51E-BC87-EB4A-9499-EB8A1CE7F925}" destId="{FA1E40CA-E363-7B4E-AF56-D3AF7A797C8E}" srcOrd="1" destOrd="0" parTransId="{8FD44815-46F8-C94D-952E-9B1253CCF5C2}" sibTransId="{43F91214-52F0-8545-AF6F-081EB5D2ADAC}"/>
    <dgm:cxn modelId="{F71937C9-2617-6344-9F0F-9FF2F7BA789C}" srcId="{5F62B51E-BC87-EB4A-9499-EB8A1CE7F925}" destId="{02AEE0CB-4DE0-DE4C-9BBA-12CF54E88566}" srcOrd="3" destOrd="0" parTransId="{70FAE22F-77C8-F744-9602-81FF1789B0EF}" sibTransId="{DA939569-13D3-0340-9A00-49E5E4CA4DDB}"/>
    <dgm:cxn modelId="{BE1732D0-BB7B-B646-8075-B99007AC30AC}" type="presOf" srcId="{BC9B5D6B-0502-4441-8441-9B7FE1054575}" destId="{003B1487-2F97-2744-9D47-000F95E0BD95}" srcOrd="0" destOrd="0" presId="urn:microsoft.com/office/officeart/2005/8/layout/vList2"/>
    <dgm:cxn modelId="{DAEC88DC-2E7F-ED4D-A2E9-4E098C17DF3C}" type="presOf" srcId="{27B03792-3C43-48E2-93F7-9246CADB7D7D}" destId="{31C6958A-EFD7-3D43-B60D-2D23F2C21166}" srcOrd="0" destOrd="0" presId="urn:microsoft.com/office/officeart/2005/8/layout/vList2"/>
    <dgm:cxn modelId="{2737CAF0-BA49-7F4D-A3E1-3CF431022115}" srcId="{1ED08C75-D04E-6844-951D-C5BB2CFCAF5F}" destId="{878A57A7-E71B-AE41-833E-5D7F1F30DC04}" srcOrd="0" destOrd="0" parTransId="{BB9C4330-7EE0-EB49-834A-362A9C0B97A9}" sibTransId="{A4975E1F-E1C7-344F-ADE0-87DDBC9F7636}"/>
    <dgm:cxn modelId="{3476EBF2-E014-4E47-81D9-609DB3F3811D}" type="presOf" srcId="{5F62B51E-BC87-EB4A-9499-EB8A1CE7F925}" destId="{6C870CB5-AC51-0549-B4B1-1703C1B2BA0B}" srcOrd="0" destOrd="0" presId="urn:microsoft.com/office/officeart/2005/8/layout/vList2"/>
    <dgm:cxn modelId="{827611F6-4310-9244-B26D-481F222CF3C7}" type="presOf" srcId="{F330289E-2C92-0047-9ABF-BCA044244E72}" destId="{CD175AD6-E3E9-2D44-9635-69BAAD68A78E}" srcOrd="0" destOrd="0" presId="urn:microsoft.com/office/officeart/2005/8/layout/vList2"/>
    <dgm:cxn modelId="{EC13CEFB-F857-C04E-984B-6F6CE55DCD33}" type="presOf" srcId="{895CAAC6-0048-435A-9373-71FF8CE18375}" destId="{D1080EC8-5671-D440-B23D-A9826A1F4F25}" srcOrd="0" destOrd="0" presId="urn:microsoft.com/office/officeart/2005/8/layout/vList2"/>
    <dgm:cxn modelId="{6224E2FC-56A2-D94A-8667-C16EB05221D3}" type="presOf" srcId="{08344FDC-83B4-3246-BB18-590B72FBDB56}" destId="{B99BD859-289B-2845-A0CC-B33BD21FE81D}" srcOrd="0" destOrd="1" presId="urn:microsoft.com/office/officeart/2005/8/layout/vList2"/>
    <dgm:cxn modelId="{CBD1E7FD-E007-9446-86D6-6631180564B9}" srcId="{A35A8AC9-CB02-D142-979C-55EC55F2F635}" destId="{9BB73C58-50B3-1543-AE51-AF5AB7BBB7CA}" srcOrd="1" destOrd="0" parTransId="{EC7F256F-2E95-354E-A17A-D52DAA68A84F}" sibTransId="{1E13FD04-DB29-F64F-ADD2-203931B41E42}"/>
    <dgm:cxn modelId="{1DB51892-3B0A-C64A-AED0-E4EA549049F3}" type="presParOf" srcId="{D1080EC8-5671-D440-B23D-A9826A1F4F25}" destId="{31C6958A-EFD7-3D43-B60D-2D23F2C21166}" srcOrd="0" destOrd="0" presId="urn:microsoft.com/office/officeart/2005/8/layout/vList2"/>
    <dgm:cxn modelId="{59A6DD23-8CE5-D742-A1C5-ACFD04462DC1}" type="presParOf" srcId="{D1080EC8-5671-D440-B23D-A9826A1F4F25}" destId="{EC4CA357-B1F5-F345-B803-6650C73D3D3B}" srcOrd="1" destOrd="0" presId="urn:microsoft.com/office/officeart/2005/8/layout/vList2"/>
    <dgm:cxn modelId="{63A2A30A-3D24-9243-AA60-BE7C6D1C1180}" type="presParOf" srcId="{D1080EC8-5671-D440-B23D-A9826A1F4F25}" destId="{003B1487-2F97-2744-9D47-000F95E0BD95}" srcOrd="2" destOrd="0" presId="urn:microsoft.com/office/officeart/2005/8/layout/vList2"/>
    <dgm:cxn modelId="{65DF15C4-FF4B-5742-B336-0C77503B9B61}" type="presParOf" srcId="{D1080EC8-5671-D440-B23D-A9826A1F4F25}" destId="{E78E6525-EDD0-A24A-821D-E6AA58532B2C}" srcOrd="3" destOrd="0" presId="urn:microsoft.com/office/officeart/2005/8/layout/vList2"/>
    <dgm:cxn modelId="{C3585181-952F-D946-B390-F76AA01C4BAD}" type="presParOf" srcId="{D1080EC8-5671-D440-B23D-A9826A1F4F25}" destId="{9CB81DB4-5BE0-9144-A2DD-438A87552B49}" srcOrd="4" destOrd="0" presId="urn:microsoft.com/office/officeart/2005/8/layout/vList2"/>
    <dgm:cxn modelId="{7205E6E3-3FCF-F24E-997C-5BD565AB4DFE}" type="presParOf" srcId="{D1080EC8-5671-D440-B23D-A9826A1F4F25}" destId="{B99BD859-289B-2845-A0CC-B33BD21FE81D}" srcOrd="5" destOrd="0" presId="urn:microsoft.com/office/officeart/2005/8/layout/vList2"/>
    <dgm:cxn modelId="{73A7E884-8255-1442-BE95-18B134501257}" type="presParOf" srcId="{D1080EC8-5671-D440-B23D-A9826A1F4F25}" destId="{A59129EC-49A4-0E47-9DE3-157115772664}" srcOrd="6" destOrd="0" presId="urn:microsoft.com/office/officeart/2005/8/layout/vList2"/>
    <dgm:cxn modelId="{35516AEF-B842-8E4D-AEFD-1CA74C082FBF}" type="presParOf" srcId="{D1080EC8-5671-D440-B23D-A9826A1F4F25}" destId="{A8CCBD33-05AA-7145-9237-E9DA31F59837}" srcOrd="7" destOrd="0" presId="urn:microsoft.com/office/officeart/2005/8/layout/vList2"/>
    <dgm:cxn modelId="{DA6FF03D-0E2A-FB4D-924E-77F5DC5A1B7F}" type="presParOf" srcId="{D1080EC8-5671-D440-B23D-A9826A1F4F25}" destId="{6C870CB5-AC51-0549-B4B1-1703C1B2BA0B}" srcOrd="8" destOrd="0" presId="urn:microsoft.com/office/officeart/2005/8/layout/vList2"/>
    <dgm:cxn modelId="{A258A34A-1771-F841-BE56-096B2A9EF6C8}" type="presParOf" srcId="{D1080EC8-5671-D440-B23D-A9826A1F4F25}" destId="{BD246ED0-3DE6-3E49-A68E-1C5208579755}" srcOrd="9" destOrd="0" presId="urn:microsoft.com/office/officeart/2005/8/layout/vList2"/>
    <dgm:cxn modelId="{624F7C73-076A-E34A-AC04-8A934D7F10CB}" type="presParOf" srcId="{D1080EC8-5671-D440-B23D-A9826A1F4F25}" destId="{52D259CC-CCB0-9045-B764-0C06B4F6F1D8}" srcOrd="10" destOrd="0" presId="urn:microsoft.com/office/officeart/2005/8/layout/vList2"/>
    <dgm:cxn modelId="{D5AA6EC0-FC58-0341-999A-3A05FDE0F029}" type="presParOf" srcId="{D1080EC8-5671-D440-B23D-A9826A1F4F25}" destId="{CD175AD6-E3E9-2D44-9635-69BAAD68A78E}" srcOrd="11" destOrd="0" presId="urn:microsoft.com/office/officeart/2005/8/layout/vList2"/>
    <dgm:cxn modelId="{0FC533FE-720A-DC45-B66C-7F389552A2AF}" type="presParOf" srcId="{D1080EC8-5671-D440-B23D-A9826A1F4F25}" destId="{788FBAAE-757A-C44A-AB89-607F599BE1FF}" srcOrd="12" destOrd="0" presId="urn:microsoft.com/office/officeart/2005/8/layout/vList2"/>
    <dgm:cxn modelId="{3699863C-4593-2848-B456-BCE68691224B}" type="presParOf" srcId="{D1080EC8-5671-D440-B23D-A9826A1F4F25}" destId="{7DF90227-8F60-464E-BB86-735F7AC36985}"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60D13-7764-4B27-8DEE-C9CE2BF05F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7E5202-31E9-4269-85A5-3C2BA89E385B}">
      <dgm:prSet/>
      <dgm:spPr/>
      <dgm:t>
        <a:bodyPr/>
        <a:lstStyle/>
        <a:p>
          <a:r>
            <a:rPr lang="en-US" b="1"/>
            <a:t>Nutrient Adequacy in Lower-Calorie Diets</a:t>
          </a:r>
          <a:endParaRPr lang="en-US"/>
        </a:p>
      </dgm:t>
    </dgm:pt>
    <dgm:pt modelId="{E8DCE284-2DEA-45DD-969A-4974FCE355A9}" type="parTrans" cxnId="{05E727F1-6904-41BC-976E-14D8A6D7CDFC}">
      <dgm:prSet/>
      <dgm:spPr/>
      <dgm:t>
        <a:bodyPr/>
        <a:lstStyle/>
        <a:p>
          <a:endParaRPr lang="en-US"/>
        </a:p>
      </dgm:t>
    </dgm:pt>
    <dgm:pt modelId="{09709598-C0DC-48B0-8D97-78BF92F760DD}" type="sibTrans" cxnId="{05E727F1-6904-41BC-976E-14D8A6D7CDFC}">
      <dgm:prSet/>
      <dgm:spPr/>
      <dgm:t>
        <a:bodyPr/>
        <a:lstStyle/>
        <a:p>
          <a:endParaRPr lang="en-US"/>
        </a:p>
      </dgm:t>
    </dgm:pt>
    <dgm:pt modelId="{74D94F9F-96E5-4A2D-A7F8-866F1C58F26D}">
      <dgm:prSet/>
      <dgm:spPr/>
      <dgm:t>
        <a:bodyPr/>
        <a:lstStyle/>
        <a:p>
          <a:r>
            <a:rPr lang="en-US" dirty="0"/>
            <a:t>Emphasize diversity of nutrient-dense, minimally processed foods:</a:t>
          </a:r>
        </a:p>
      </dgm:t>
    </dgm:pt>
    <dgm:pt modelId="{A4F27815-823C-48DE-9B8F-62236FAAF4DA}" type="parTrans" cxnId="{B12EE8A0-4C9E-4F8A-A7EC-DEBF3187E3A8}">
      <dgm:prSet/>
      <dgm:spPr/>
      <dgm:t>
        <a:bodyPr/>
        <a:lstStyle/>
        <a:p>
          <a:endParaRPr lang="en-US"/>
        </a:p>
      </dgm:t>
    </dgm:pt>
    <dgm:pt modelId="{8410A837-057F-4E55-A21B-C6EEC4D9AFB7}" type="sibTrans" cxnId="{B12EE8A0-4C9E-4F8A-A7EC-DEBF3187E3A8}">
      <dgm:prSet/>
      <dgm:spPr/>
      <dgm:t>
        <a:bodyPr/>
        <a:lstStyle/>
        <a:p>
          <a:endParaRPr lang="en-US"/>
        </a:p>
      </dgm:t>
    </dgm:pt>
    <dgm:pt modelId="{DF9F1A03-9CDB-4E71-A426-EE8083150713}">
      <dgm:prSet/>
      <dgm:spPr/>
      <dgm:t>
        <a:bodyPr/>
        <a:lstStyle/>
        <a:p>
          <a:r>
            <a:rPr lang="en-US" dirty="0"/>
            <a:t>Fruits, vegetables, whole grains, legumes, lean proteins, nuts, seeds.</a:t>
          </a:r>
        </a:p>
      </dgm:t>
    </dgm:pt>
    <dgm:pt modelId="{007DA251-917A-42F1-BB49-977330966602}" type="parTrans" cxnId="{2383C0D3-1FD7-44DD-9695-C8A3BB5C23F1}">
      <dgm:prSet/>
      <dgm:spPr/>
      <dgm:t>
        <a:bodyPr/>
        <a:lstStyle/>
        <a:p>
          <a:endParaRPr lang="en-US"/>
        </a:p>
      </dgm:t>
    </dgm:pt>
    <dgm:pt modelId="{DD5F5FE2-751B-41ED-AAF3-EE1B541A3459}" type="sibTrans" cxnId="{2383C0D3-1FD7-44DD-9695-C8A3BB5C23F1}">
      <dgm:prSet/>
      <dgm:spPr/>
      <dgm:t>
        <a:bodyPr/>
        <a:lstStyle/>
        <a:p>
          <a:endParaRPr lang="en-US"/>
        </a:p>
      </dgm:t>
    </dgm:pt>
    <dgm:pt modelId="{439B83D7-B77A-44C4-A899-6AEFDA7A16E5}">
      <dgm:prSet/>
      <dgm:spPr/>
      <dgm:t>
        <a:bodyPr/>
        <a:lstStyle/>
        <a:p>
          <a:r>
            <a:rPr lang="en-US" dirty="0"/>
            <a:t>Avoid refined carbohydrates, sugar-sweetened beverages, red/processed meats, fast foods, and ultra-processed snacks.</a:t>
          </a:r>
        </a:p>
      </dgm:t>
    </dgm:pt>
    <dgm:pt modelId="{AE77E66C-6A17-413B-AC63-DA61AFCA4EBC}" type="parTrans" cxnId="{34926BFD-978E-42E7-975B-F246AFB86BA1}">
      <dgm:prSet/>
      <dgm:spPr/>
      <dgm:t>
        <a:bodyPr/>
        <a:lstStyle/>
        <a:p>
          <a:endParaRPr lang="en-US"/>
        </a:p>
      </dgm:t>
    </dgm:pt>
    <dgm:pt modelId="{170A1110-118A-4A18-AABE-4ECC5C785F1A}" type="sibTrans" cxnId="{34926BFD-978E-42E7-975B-F246AFB86BA1}">
      <dgm:prSet/>
      <dgm:spPr/>
      <dgm:t>
        <a:bodyPr/>
        <a:lstStyle/>
        <a:p>
          <a:endParaRPr lang="en-US"/>
        </a:p>
      </dgm:t>
    </dgm:pt>
    <dgm:pt modelId="{3970568F-7239-4461-8DCD-343BEC964748}">
      <dgm:prSet/>
      <dgm:spPr/>
      <dgm:t>
        <a:bodyPr/>
        <a:lstStyle/>
        <a:p>
          <a:r>
            <a:rPr lang="en-US" b="1"/>
            <a:t>Dietary Supplements</a:t>
          </a:r>
          <a:endParaRPr lang="en-US"/>
        </a:p>
      </dgm:t>
    </dgm:pt>
    <dgm:pt modelId="{2D253DBC-5E25-4EFB-82D6-9A74BF3D3B01}" type="parTrans" cxnId="{1C6D77F9-6709-463B-BA49-BC54887F77D5}">
      <dgm:prSet/>
      <dgm:spPr/>
      <dgm:t>
        <a:bodyPr/>
        <a:lstStyle/>
        <a:p>
          <a:endParaRPr lang="en-US"/>
        </a:p>
      </dgm:t>
    </dgm:pt>
    <dgm:pt modelId="{FBC32CB6-313F-47C2-997D-EC4BF92CEACE}" type="sibTrans" cxnId="{1C6D77F9-6709-463B-BA49-BC54887F77D5}">
      <dgm:prSet/>
      <dgm:spPr/>
      <dgm:t>
        <a:bodyPr/>
        <a:lstStyle/>
        <a:p>
          <a:endParaRPr lang="en-US"/>
        </a:p>
      </dgm:t>
    </dgm:pt>
    <dgm:pt modelId="{184097A8-00E1-48A0-BD5D-C67FFAB7EEF5}">
      <dgm:prSet/>
      <dgm:spPr/>
      <dgm:t>
        <a:bodyPr/>
        <a:lstStyle/>
        <a:p>
          <a:r>
            <a:rPr lang="en-US"/>
            <a:t>Consider supplements for at-risk nutrients (vitamin D, calcium, B12, multivitamins).</a:t>
          </a:r>
        </a:p>
      </dgm:t>
    </dgm:pt>
    <dgm:pt modelId="{D9FC8FBE-7699-40FC-8B49-7B731DC40362}" type="parTrans" cxnId="{AD394F8B-36E0-44A8-A44F-977CAE418581}">
      <dgm:prSet/>
      <dgm:spPr/>
      <dgm:t>
        <a:bodyPr/>
        <a:lstStyle/>
        <a:p>
          <a:endParaRPr lang="en-US"/>
        </a:p>
      </dgm:t>
    </dgm:pt>
    <dgm:pt modelId="{F1314D16-E5D5-4FE8-8588-067C99778C08}" type="sibTrans" cxnId="{AD394F8B-36E0-44A8-A44F-977CAE418581}">
      <dgm:prSet/>
      <dgm:spPr/>
      <dgm:t>
        <a:bodyPr/>
        <a:lstStyle/>
        <a:p>
          <a:endParaRPr lang="en-US"/>
        </a:p>
      </dgm:t>
    </dgm:pt>
    <dgm:pt modelId="{656AE0F6-6772-433E-B8D3-5222BE9957B5}">
      <dgm:prSet/>
      <dgm:spPr/>
      <dgm:t>
        <a:bodyPr/>
        <a:lstStyle/>
        <a:p>
          <a:r>
            <a:rPr lang="en-US"/>
            <a:t>Tailor doses to individual needs.</a:t>
          </a:r>
        </a:p>
      </dgm:t>
    </dgm:pt>
    <dgm:pt modelId="{1CB40B34-632B-4591-A63D-2F2866763DAA}" type="parTrans" cxnId="{D4EF0658-218C-42DF-9040-3BA1AD496A0A}">
      <dgm:prSet/>
      <dgm:spPr/>
      <dgm:t>
        <a:bodyPr/>
        <a:lstStyle/>
        <a:p>
          <a:endParaRPr lang="en-US"/>
        </a:p>
      </dgm:t>
    </dgm:pt>
    <dgm:pt modelId="{8D781293-D5DD-42CF-ADB9-59758CE5DA15}" type="sibTrans" cxnId="{D4EF0658-218C-42DF-9040-3BA1AD496A0A}">
      <dgm:prSet/>
      <dgm:spPr/>
      <dgm:t>
        <a:bodyPr/>
        <a:lstStyle/>
        <a:p>
          <a:endParaRPr lang="en-US"/>
        </a:p>
      </dgm:t>
    </dgm:pt>
    <dgm:pt modelId="{A1E3DB78-6DFF-4297-8D29-C868B575D62F}">
      <dgm:prSet/>
      <dgm:spPr/>
      <dgm:t>
        <a:bodyPr/>
        <a:lstStyle/>
        <a:p>
          <a:r>
            <a:rPr lang="en-US" b="1"/>
            <a:t>Meal Strategies</a:t>
          </a:r>
          <a:endParaRPr lang="en-US"/>
        </a:p>
      </dgm:t>
    </dgm:pt>
    <dgm:pt modelId="{65D2071D-F9D9-4903-89F8-65A711FB5E95}" type="parTrans" cxnId="{9C1A8E20-8B29-4594-9538-E08E9BF5ECA7}">
      <dgm:prSet/>
      <dgm:spPr/>
      <dgm:t>
        <a:bodyPr/>
        <a:lstStyle/>
        <a:p>
          <a:endParaRPr lang="en-US"/>
        </a:p>
      </dgm:t>
    </dgm:pt>
    <dgm:pt modelId="{032C0B2B-3D50-4B44-96B7-517A3BA87FF9}" type="sibTrans" cxnId="{9C1A8E20-8B29-4594-9538-E08E9BF5ECA7}">
      <dgm:prSet/>
      <dgm:spPr/>
      <dgm:t>
        <a:bodyPr/>
        <a:lstStyle/>
        <a:p>
          <a:endParaRPr lang="en-US"/>
        </a:p>
      </dgm:t>
    </dgm:pt>
    <dgm:pt modelId="{AED75618-FA26-46CA-80C5-23FD5AB2DD5A}">
      <dgm:prSet/>
      <dgm:spPr/>
      <dgm:t>
        <a:bodyPr/>
        <a:lstStyle/>
        <a:p>
          <a:r>
            <a:rPr lang="en-US"/>
            <a:t>Recommend small, frequent meals when hunger and food interest are low.</a:t>
          </a:r>
        </a:p>
      </dgm:t>
    </dgm:pt>
    <dgm:pt modelId="{1B2C59A3-D194-4186-90E1-E34453966665}" type="parTrans" cxnId="{B09D4A98-7294-43F3-810B-486E8B9BABA6}">
      <dgm:prSet/>
      <dgm:spPr/>
      <dgm:t>
        <a:bodyPr/>
        <a:lstStyle/>
        <a:p>
          <a:endParaRPr lang="en-US"/>
        </a:p>
      </dgm:t>
    </dgm:pt>
    <dgm:pt modelId="{CE8B10C1-2560-4AD7-9645-699C70816F75}" type="sibTrans" cxnId="{B09D4A98-7294-43F3-810B-486E8B9BABA6}">
      <dgm:prSet/>
      <dgm:spPr/>
      <dgm:t>
        <a:bodyPr/>
        <a:lstStyle/>
        <a:p>
          <a:endParaRPr lang="en-US"/>
        </a:p>
      </dgm:t>
    </dgm:pt>
    <dgm:pt modelId="{72071365-70BE-4B3C-8012-0B0AD88A82D9}">
      <dgm:prSet/>
      <dgm:spPr/>
      <dgm:t>
        <a:bodyPr/>
        <a:lstStyle/>
        <a:p>
          <a:r>
            <a:rPr lang="en-US" dirty="0" err="1"/>
            <a:t>Opt</a:t>
          </a:r>
          <a:r>
            <a:rPr lang="en-US" dirty="0"/>
            <a:t> for healthful smoothies, protein drinks, cottage cheese, and soups over heavier foods.</a:t>
          </a:r>
        </a:p>
      </dgm:t>
    </dgm:pt>
    <dgm:pt modelId="{2FD6A614-DB4A-4F38-9E6F-984EDF01A88A}" type="parTrans" cxnId="{A73B5A61-B0C4-4806-A564-E1488DEEEC49}">
      <dgm:prSet/>
      <dgm:spPr/>
      <dgm:t>
        <a:bodyPr/>
        <a:lstStyle/>
        <a:p>
          <a:endParaRPr lang="en-US"/>
        </a:p>
      </dgm:t>
    </dgm:pt>
    <dgm:pt modelId="{173EE1B0-412C-47A6-AC5E-6B44C71A4BD9}" type="sibTrans" cxnId="{A73B5A61-B0C4-4806-A564-E1488DEEEC49}">
      <dgm:prSet/>
      <dgm:spPr/>
      <dgm:t>
        <a:bodyPr/>
        <a:lstStyle/>
        <a:p>
          <a:endParaRPr lang="en-US"/>
        </a:p>
      </dgm:t>
    </dgm:pt>
    <dgm:pt modelId="{4C1F63FA-B224-464F-9E1E-2EDD0B181739}">
      <dgm:prSet/>
      <dgm:spPr/>
      <dgm:t>
        <a:bodyPr/>
        <a:lstStyle/>
        <a:p>
          <a:r>
            <a:rPr lang="en-US"/>
            <a:t>Use reminders to ensure regular eating.</a:t>
          </a:r>
        </a:p>
      </dgm:t>
    </dgm:pt>
    <dgm:pt modelId="{3D87D583-D645-4E6E-9D30-BE6940F20F22}" type="parTrans" cxnId="{9B20F277-A2D9-44F3-BFBC-ECB34C73F60B}">
      <dgm:prSet/>
      <dgm:spPr/>
      <dgm:t>
        <a:bodyPr/>
        <a:lstStyle/>
        <a:p>
          <a:endParaRPr lang="en-US"/>
        </a:p>
      </dgm:t>
    </dgm:pt>
    <dgm:pt modelId="{138A68BB-31C6-43DC-9CAC-F9855E0F293F}" type="sibTrans" cxnId="{9B20F277-A2D9-44F3-BFBC-ECB34C73F60B}">
      <dgm:prSet/>
      <dgm:spPr/>
      <dgm:t>
        <a:bodyPr/>
        <a:lstStyle/>
        <a:p>
          <a:endParaRPr lang="en-US"/>
        </a:p>
      </dgm:t>
    </dgm:pt>
    <dgm:pt modelId="{9E26E99C-15F0-42C1-A15B-175E3012FC01}">
      <dgm:prSet/>
      <dgm:spPr/>
      <dgm:t>
        <a:bodyPr/>
        <a:lstStyle/>
        <a:p>
          <a:r>
            <a:rPr lang="en-US" b="1"/>
            <a:t>Protein and Strength Training</a:t>
          </a:r>
          <a:endParaRPr lang="en-US"/>
        </a:p>
      </dgm:t>
    </dgm:pt>
    <dgm:pt modelId="{C8A4C112-6F4B-4E92-AF7C-BFCB158532DD}" type="parTrans" cxnId="{C9F96C9E-42A3-43F3-A60F-B41007887985}">
      <dgm:prSet/>
      <dgm:spPr/>
      <dgm:t>
        <a:bodyPr/>
        <a:lstStyle/>
        <a:p>
          <a:endParaRPr lang="en-US"/>
        </a:p>
      </dgm:t>
    </dgm:pt>
    <dgm:pt modelId="{4910D588-5D66-4A2F-9A10-D45638A7989A}" type="sibTrans" cxnId="{C9F96C9E-42A3-43F3-A60F-B41007887985}">
      <dgm:prSet/>
      <dgm:spPr/>
      <dgm:t>
        <a:bodyPr/>
        <a:lstStyle/>
        <a:p>
          <a:endParaRPr lang="en-US"/>
        </a:p>
      </dgm:t>
    </dgm:pt>
    <dgm:pt modelId="{CAB8C5DE-F288-4501-95C8-755C7BE2B94F}">
      <dgm:prSet/>
      <dgm:spPr/>
      <dgm:t>
        <a:bodyPr/>
        <a:lstStyle/>
        <a:p>
          <a:r>
            <a:rPr lang="en-US"/>
            <a:t>Prioritize dietary protein to preserve muscle mass and bone density.</a:t>
          </a:r>
        </a:p>
      </dgm:t>
    </dgm:pt>
    <dgm:pt modelId="{84D0C7C7-9586-4225-9C70-BC384158495F}" type="parTrans" cxnId="{393E33B3-24EA-42C6-AFC0-96B2C34CEB6F}">
      <dgm:prSet/>
      <dgm:spPr/>
      <dgm:t>
        <a:bodyPr/>
        <a:lstStyle/>
        <a:p>
          <a:endParaRPr lang="en-US"/>
        </a:p>
      </dgm:t>
    </dgm:pt>
    <dgm:pt modelId="{905D6B38-698B-4938-97EE-5F1B03B654B1}" type="sibTrans" cxnId="{393E33B3-24EA-42C6-AFC0-96B2C34CEB6F}">
      <dgm:prSet/>
      <dgm:spPr/>
      <dgm:t>
        <a:bodyPr/>
        <a:lstStyle/>
        <a:p>
          <a:endParaRPr lang="en-US"/>
        </a:p>
      </dgm:t>
    </dgm:pt>
    <dgm:pt modelId="{E53F05CD-B496-4A67-BC99-08D2451F51FF}">
      <dgm:prSet/>
      <dgm:spPr/>
      <dgm:t>
        <a:bodyPr/>
        <a:lstStyle/>
        <a:p>
          <a:r>
            <a:rPr lang="en-US"/>
            <a:t>Combine with a structured strength training program.</a:t>
          </a:r>
        </a:p>
      </dgm:t>
    </dgm:pt>
    <dgm:pt modelId="{48A81016-20AE-42C7-8A50-C244911A78A4}" type="parTrans" cxnId="{F64874A7-2F28-4E4A-B6E0-3EAB76959840}">
      <dgm:prSet/>
      <dgm:spPr/>
      <dgm:t>
        <a:bodyPr/>
        <a:lstStyle/>
        <a:p>
          <a:endParaRPr lang="en-US"/>
        </a:p>
      </dgm:t>
    </dgm:pt>
    <dgm:pt modelId="{2A0236CD-CC00-4D8E-B757-DAB72543ABF0}" type="sibTrans" cxnId="{F64874A7-2F28-4E4A-B6E0-3EAB76959840}">
      <dgm:prSet/>
      <dgm:spPr/>
      <dgm:t>
        <a:bodyPr/>
        <a:lstStyle/>
        <a:p>
          <a:endParaRPr lang="en-US"/>
        </a:p>
      </dgm:t>
    </dgm:pt>
    <dgm:pt modelId="{9BE2C511-6216-4C32-BA5F-AA9B77DCCDF1}">
      <dgm:prSet/>
      <dgm:spPr/>
      <dgm:t>
        <a:bodyPr/>
        <a:lstStyle/>
        <a:p>
          <a:r>
            <a:rPr lang="en-US" b="1"/>
            <a:t>Ongoing Monitoring and Adjustments</a:t>
          </a:r>
          <a:endParaRPr lang="en-US"/>
        </a:p>
      </dgm:t>
    </dgm:pt>
    <dgm:pt modelId="{0852EC78-38B3-48CB-8479-DC9B9D16697D}" type="parTrans" cxnId="{6FE4C1E9-CC93-4965-A983-EBF92EF0B720}">
      <dgm:prSet/>
      <dgm:spPr/>
      <dgm:t>
        <a:bodyPr/>
        <a:lstStyle/>
        <a:p>
          <a:endParaRPr lang="en-US"/>
        </a:p>
      </dgm:t>
    </dgm:pt>
    <dgm:pt modelId="{117065F9-908A-459B-90EB-2AE5EA0EC028}" type="sibTrans" cxnId="{6FE4C1E9-CC93-4965-A983-EBF92EF0B720}">
      <dgm:prSet/>
      <dgm:spPr/>
      <dgm:t>
        <a:bodyPr/>
        <a:lstStyle/>
        <a:p>
          <a:endParaRPr lang="en-US"/>
        </a:p>
      </dgm:t>
    </dgm:pt>
    <dgm:pt modelId="{DAB6F074-1B5A-4911-B866-E73EF5890D9F}">
      <dgm:prSet/>
      <dgm:spPr/>
      <dgm:t>
        <a:bodyPr/>
        <a:lstStyle/>
        <a:p>
          <a:r>
            <a:rPr lang="en-US"/>
            <a:t>Regularly reassess dietary intake, hydration, and nutrient levels using food logs or photos.</a:t>
          </a:r>
        </a:p>
      </dgm:t>
    </dgm:pt>
    <dgm:pt modelId="{C0CA6C40-452A-489C-A0B0-EECB30A9ADEF}" type="parTrans" cxnId="{2ACF83D8-CFD1-4096-8EA1-6418288CE617}">
      <dgm:prSet/>
      <dgm:spPr/>
      <dgm:t>
        <a:bodyPr/>
        <a:lstStyle/>
        <a:p>
          <a:endParaRPr lang="en-US"/>
        </a:p>
      </dgm:t>
    </dgm:pt>
    <dgm:pt modelId="{C9922FD7-13B2-4D5D-BF66-750B3AB0AF6F}" type="sibTrans" cxnId="{2ACF83D8-CFD1-4096-8EA1-6418288CE617}">
      <dgm:prSet/>
      <dgm:spPr/>
      <dgm:t>
        <a:bodyPr/>
        <a:lstStyle/>
        <a:p>
          <a:endParaRPr lang="en-US"/>
        </a:p>
      </dgm:t>
    </dgm:pt>
    <dgm:pt modelId="{9AB265B1-025A-4DB9-BAE1-17E8EE5C49C6}">
      <dgm:prSet/>
      <dgm:spPr/>
      <dgm:t>
        <a:bodyPr/>
        <a:lstStyle/>
        <a:p>
          <a:r>
            <a:rPr lang="en-US"/>
            <a:t>Adjust dietary recommendations based on weight reduction rate, nutrient status, and treatment response.</a:t>
          </a:r>
        </a:p>
      </dgm:t>
    </dgm:pt>
    <dgm:pt modelId="{8CA31B01-A858-4158-A992-7BB54954C73C}" type="parTrans" cxnId="{CE4708B0-6E09-4B66-8044-80344B78B9F1}">
      <dgm:prSet/>
      <dgm:spPr/>
      <dgm:t>
        <a:bodyPr/>
        <a:lstStyle/>
        <a:p>
          <a:endParaRPr lang="en-US"/>
        </a:p>
      </dgm:t>
    </dgm:pt>
    <dgm:pt modelId="{8FB2F513-CA66-467A-8493-0A1E0DF3BFDA}" type="sibTrans" cxnId="{CE4708B0-6E09-4B66-8044-80344B78B9F1}">
      <dgm:prSet/>
      <dgm:spPr/>
      <dgm:t>
        <a:bodyPr/>
        <a:lstStyle/>
        <a:p>
          <a:endParaRPr lang="en-US"/>
        </a:p>
      </dgm:t>
    </dgm:pt>
    <dgm:pt modelId="{CA36B505-1A56-4547-8C6A-3BA54596B5A3}" type="pres">
      <dgm:prSet presAssocID="{88560D13-7764-4B27-8DEE-C9CE2BF05F56}" presName="Name0" presStyleCnt="0">
        <dgm:presLayoutVars>
          <dgm:dir/>
          <dgm:animLvl val="lvl"/>
          <dgm:resizeHandles val="exact"/>
        </dgm:presLayoutVars>
      </dgm:prSet>
      <dgm:spPr/>
    </dgm:pt>
    <dgm:pt modelId="{1A2ABA54-D841-5042-BD8D-61D7DBA741FE}" type="pres">
      <dgm:prSet presAssocID="{847E5202-31E9-4269-85A5-3C2BA89E385B}" presName="linNode" presStyleCnt="0"/>
      <dgm:spPr/>
    </dgm:pt>
    <dgm:pt modelId="{83592F1C-44F7-4042-91BE-5F8364D30A3F}" type="pres">
      <dgm:prSet presAssocID="{847E5202-31E9-4269-85A5-3C2BA89E385B}" presName="parentText" presStyleLbl="node1" presStyleIdx="0" presStyleCnt="5">
        <dgm:presLayoutVars>
          <dgm:chMax val="1"/>
          <dgm:bulletEnabled val="1"/>
        </dgm:presLayoutVars>
      </dgm:prSet>
      <dgm:spPr/>
    </dgm:pt>
    <dgm:pt modelId="{17ECB0E2-0C8C-9C4A-B197-FA60442E8F00}" type="pres">
      <dgm:prSet presAssocID="{847E5202-31E9-4269-85A5-3C2BA89E385B}" presName="descendantText" presStyleLbl="alignAccFollowNode1" presStyleIdx="0" presStyleCnt="5">
        <dgm:presLayoutVars>
          <dgm:bulletEnabled val="1"/>
        </dgm:presLayoutVars>
      </dgm:prSet>
      <dgm:spPr/>
    </dgm:pt>
    <dgm:pt modelId="{D264FBE9-3243-374C-902A-10F7F5BF20AE}" type="pres">
      <dgm:prSet presAssocID="{09709598-C0DC-48B0-8D97-78BF92F760DD}" presName="sp" presStyleCnt="0"/>
      <dgm:spPr/>
    </dgm:pt>
    <dgm:pt modelId="{74FA530F-9387-134A-B8CA-0E1D28350F23}" type="pres">
      <dgm:prSet presAssocID="{3970568F-7239-4461-8DCD-343BEC964748}" presName="linNode" presStyleCnt="0"/>
      <dgm:spPr/>
    </dgm:pt>
    <dgm:pt modelId="{30737AD7-7988-9540-A307-5B23362A1B2E}" type="pres">
      <dgm:prSet presAssocID="{3970568F-7239-4461-8DCD-343BEC964748}" presName="parentText" presStyleLbl="node1" presStyleIdx="1" presStyleCnt="5">
        <dgm:presLayoutVars>
          <dgm:chMax val="1"/>
          <dgm:bulletEnabled val="1"/>
        </dgm:presLayoutVars>
      </dgm:prSet>
      <dgm:spPr/>
    </dgm:pt>
    <dgm:pt modelId="{AC5BC5E3-9049-054D-BF9A-C3689D1933DD}" type="pres">
      <dgm:prSet presAssocID="{3970568F-7239-4461-8DCD-343BEC964748}" presName="descendantText" presStyleLbl="alignAccFollowNode1" presStyleIdx="1" presStyleCnt="5">
        <dgm:presLayoutVars>
          <dgm:bulletEnabled val="1"/>
        </dgm:presLayoutVars>
      </dgm:prSet>
      <dgm:spPr/>
    </dgm:pt>
    <dgm:pt modelId="{BD43F1D0-9473-7D4D-B36C-578790EBBD3F}" type="pres">
      <dgm:prSet presAssocID="{FBC32CB6-313F-47C2-997D-EC4BF92CEACE}" presName="sp" presStyleCnt="0"/>
      <dgm:spPr/>
    </dgm:pt>
    <dgm:pt modelId="{32D79B45-FAF2-D440-8C2D-1B7F4835988B}" type="pres">
      <dgm:prSet presAssocID="{A1E3DB78-6DFF-4297-8D29-C868B575D62F}" presName="linNode" presStyleCnt="0"/>
      <dgm:spPr/>
    </dgm:pt>
    <dgm:pt modelId="{0BEDF417-4BD7-3E43-B1E9-8490C83CF1FC}" type="pres">
      <dgm:prSet presAssocID="{A1E3DB78-6DFF-4297-8D29-C868B575D62F}" presName="parentText" presStyleLbl="node1" presStyleIdx="2" presStyleCnt="5">
        <dgm:presLayoutVars>
          <dgm:chMax val="1"/>
          <dgm:bulletEnabled val="1"/>
        </dgm:presLayoutVars>
      </dgm:prSet>
      <dgm:spPr/>
    </dgm:pt>
    <dgm:pt modelId="{F4CBFA18-DB98-A349-AB4A-5116AA442B96}" type="pres">
      <dgm:prSet presAssocID="{A1E3DB78-6DFF-4297-8D29-C868B575D62F}" presName="descendantText" presStyleLbl="alignAccFollowNode1" presStyleIdx="2" presStyleCnt="5">
        <dgm:presLayoutVars>
          <dgm:bulletEnabled val="1"/>
        </dgm:presLayoutVars>
      </dgm:prSet>
      <dgm:spPr/>
    </dgm:pt>
    <dgm:pt modelId="{8C6868CD-1702-ED47-8C60-F9B218F5D2DC}" type="pres">
      <dgm:prSet presAssocID="{032C0B2B-3D50-4B44-96B7-517A3BA87FF9}" presName="sp" presStyleCnt="0"/>
      <dgm:spPr/>
    </dgm:pt>
    <dgm:pt modelId="{2BBE8B66-8487-2B4A-80A0-1E12B4383A85}" type="pres">
      <dgm:prSet presAssocID="{9E26E99C-15F0-42C1-A15B-175E3012FC01}" presName="linNode" presStyleCnt="0"/>
      <dgm:spPr/>
    </dgm:pt>
    <dgm:pt modelId="{CA5655C4-C444-4C48-8728-F23C190E4F41}" type="pres">
      <dgm:prSet presAssocID="{9E26E99C-15F0-42C1-A15B-175E3012FC01}" presName="parentText" presStyleLbl="node1" presStyleIdx="3" presStyleCnt="5">
        <dgm:presLayoutVars>
          <dgm:chMax val="1"/>
          <dgm:bulletEnabled val="1"/>
        </dgm:presLayoutVars>
      </dgm:prSet>
      <dgm:spPr/>
    </dgm:pt>
    <dgm:pt modelId="{7218D324-0C15-F741-82AA-402BB14A1ED3}" type="pres">
      <dgm:prSet presAssocID="{9E26E99C-15F0-42C1-A15B-175E3012FC01}" presName="descendantText" presStyleLbl="alignAccFollowNode1" presStyleIdx="3" presStyleCnt="5">
        <dgm:presLayoutVars>
          <dgm:bulletEnabled val="1"/>
        </dgm:presLayoutVars>
      </dgm:prSet>
      <dgm:spPr/>
    </dgm:pt>
    <dgm:pt modelId="{2E8B036B-5DAC-524D-BA67-B826637927D6}" type="pres">
      <dgm:prSet presAssocID="{4910D588-5D66-4A2F-9A10-D45638A7989A}" presName="sp" presStyleCnt="0"/>
      <dgm:spPr/>
    </dgm:pt>
    <dgm:pt modelId="{E47BB365-234A-DD42-A150-14AAADA2C4D6}" type="pres">
      <dgm:prSet presAssocID="{9BE2C511-6216-4C32-BA5F-AA9B77DCCDF1}" presName="linNode" presStyleCnt="0"/>
      <dgm:spPr/>
    </dgm:pt>
    <dgm:pt modelId="{27D49843-447C-7747-8E9B-ADA3BCDA88BC}" type="pres">
      <dgm:prSet presAssocID="{9BE2C511-6216-4C32-BA5F-AA9B77DCCDF1}" presName="parentText" presStyleLbl="node1" presStyleIdx="4" presStyleCnt="5">
        <dgm:presLayoutVars>
          <dgm:chMax val="1"/>
          <dgm:bulletEnabled val="1"/>
        </dgm:presLayoutVars>
      </dgm:prSet>
      <dgm:spPr/>
    </dgm:pt>
    <dgm:pt modelId="{1FF16444-4335-C848-A892-8F829A638B66}" type="pres">
      <dgm:prSet presAssocID="{9BE2C511-6216-4C32-BA5F-AA9B77DCCDF1}" presName="descendantText" presStyleLbl="alignAccFollowNode1" presStyleIdx="4" presStyleCnt="5">
        <dgm:presLayoutVars>
          <dgm:bulletEnabled val="1"/>
        </dgm:presLayoutVars>
      </dgm:prSet>
      <dgm:spPr/>
    </dgm:pt>
  </dgm:ptLst>
  <dgm:cxnLst>
    <dgm:cxn modelId="{9F427602-43C8-1C42-82C5-82E0737C209B}" type="presOf" srcId="{9BE2C511-6216-4C32-BA5F-AA9B77DCCDF1}" destId="{27D49843-447C-7747-8E9B-ADA3BCDA88BC}" srcOrd="0" destOrd="0" presId="urn:microsoft.com/office/officeart/2005/8/layout/vList5"/>
    <dgm:cxn modelId="{6DE54005-764A-FE43-B395-FFDAA5EDCE7F}" type="presOf" srcId="{439B83D7-B77A-44C4-A899-6AEFDA7A16E5}" destId="{17ECB0E2-0C8C-9C4A-B197-FA60442E8F00}" srcOrd="0" destOrd="2" presId="urn:microsoft.com/office/officeart/2005/8/layout/vList5"/>
    <dgm:cxn modelId="{4B926E0E-032A-754F-B9CE-324EBCD9B397}" type="presOf" srcId="{4C1F63FA-B224-464F-9E1E-2EDD0B181739}" destId="{F4CBFA18-DB98-A349-AB4A-5116AA442B96}" srcOrd="0" destOrd="2" presId="urn:microsoft.com/office/officeart/2005/8/layout/vList5"/>
    <dgm:cxn modelId="{B540B61D-6EBE-BC41-903C-40D856824568}" type="presOf" srcId="{CAB8C5DE-F288-4501-95C8-755C7BE2B94F}" destId="{7218D324-0C15-F741-82AA-402BB14A1ED3}" srcOrd="0" destOrd="0" presId="urn:microsoft.com/office/officeart/2005/8/layout/vList5"/>
    <dgm:cxn modelId="{E84B4020-7A88-4C4D-BA59-13B2BC7A3714}" type="presOf" srcId="{E53F05CD-B496-4A67-BC99-08D2451F51FF}" destId="{7218D324-0C15-F741-82AA-402BB14A1ED3}" srcOrd="0" destOrd="1" presId="urn:microsoft.com/office/officeart/2005/8/layout/vList5"/>
    <dgm:cxn modelId="{9C1A8E20-8B29-4594-9538-E08E9BF5ECA7}" srcId="{88560D13-7764-4B27-8DEE-C9CE2BF05F56}" destId="{A1E3DB78-6DFF-4297-8D29-C868B575D62F}" srcOrd="2" destOrd="0" parTransId="{65D2071D-F9D9-4903-89F8-65A711FB5E95}" sibTransId="{032C0B2B-3D50-4B44-96B7-517A3BA87FF9}"/>
    <dgm:cxn modelId="{8E81472B-CDEC-1C45-BF57-3869EA98A3FC}" type="presOf" srcId="{184097A8-00E1-48A0-BD5D-C67FFAB7EEF5}" destId="{AC5BC5E3-9049-054D-BF9A-C3689D1933DD}" srcOrd="0" destOrd="0" presId="urn:microsoft.com/office/officeart/2005/8/layout/vList5"/>
    <dgm:cxn modelId="{8E53B82D-14E9-5843-A7B0-63839FC2347C}" type="presOf" srcId="{847E5202-31E9-4269-85A5-3C2BA89E385B}" destId="{83592F1C-44F7-4042-91BE-5F8364D30A3F}" srcOrd="0" destOrd="0" presId="urn:microsoft.com/office/officeart/2005/8/layout/vList5"/>
    <dgm:cxn modelId="{DFDA452E-67BA-E24A-9724-E03352821D28}" type="presOf" srcId="{72071365-70BE-4B3C-8012-0B0AD88A82D9}" destId="{F4CBFA18-DB98-A349-AB4A-5116AA442B96}" srcOrd="0" destOrd="1" presId="urn:microsoft.com/office/officeart/2005/8/layout/vList5"/>
    <dgm:cxn modelId="{A73B5A61-B0C4-4806-A564-E1488DEEEC49}" srcId="{A1E3DB78-6DFF-4297-8D29-C868B575D62F}" destId="{72071365-70BE-4B3C-8012-0B0AD88A82D9}" srcOrd="1" destOrd="0" parTransId="{2FD6A614-DB4A-4F38-9E6F-984EDF01A88A}" sibTransId="{173EE1B0-412C-47A6-AC5E-6B44C71A4BD9}"/>
    <dgm:cxn modelId="{07B23862-2F6C-AD4B-BF47-7E5629EEBFF0}" type="presOf" srcId="{9AB265B1-025A-4DB9-BAE1-17E8EE5C49C6}" destId="{1FF16444-4335-C848-A892-8F829A638B66}" srcOrd="0" destOrd="1" presId="urn:microsoft.com/office/officeart/2005/8/layout/vList5"/>
    <dgm:cxn modelId="{DEB46443-9807-B341-B324-801335C6414D}" type="presOf" srcId="{AED75618-FA26-46CA-80C5-23FD5AB2DD5A}" destId="{F4CBFA18-DB98-A349-AB4A-5116AA442B96}" srcOrd="0" destOrd="0" presId="urn:microsoft.com/office/officeart/2005/8/layout/vList5"/>
    <dgm:cxn modelId="{3099AA48-D717-9540-8D44-0C8FA63B5A12}" type="presOf" srcId="{3970568F-7239-4461-8DCD-343BEC964748}" destId="{30737AD7-7988-9540-A307-5B23362A1B2E}" srcOrd="0" destOrd="0" presId="urn:microsoft.com/office/officeart/2005/8/layout/vList5"/>
    <dgm:cxn modelId="{07EB6E70-BDA0-D44E-8DBF-E942C65D69F3}" type="presOf" srcId="{88560D13-7764-4B27-8DEE-C9CE2BF05F56}" destId="{CA36B505-1A56-4547-8C6A-3BA54596B5A3}" srcOrd="0" destOrd="0" presId="urn:microsoft.com/office/officeart/2005/8/layout/vList5"/>
    <dgm:cxn modelId="{9FF14956-7D51-C74F-85FE-C2C296FB68E2}" type="presOf" srcId="{DAB6F074-1B5A-4911-B866-E73EF5890D9F}" destId="{1FF16444-4335-C848-A892-8F829A638B66}" srcOrd="0" destOrd="0" presId="urn:microsoft.com/office/officeart/2005/8/layout/vList5"/>
    <dgm:cxn modelId="{9B20F277-A2D9-44F3-BFBC-ECB34C73F60B}" srcId="{A1E3DB78-6DFF-4297-8D29-C868B575D62F}" destId="{4C1F63FA-B224-464F-9E1E-2EDD0B181739}" srcOrd="2" destOrd="0" parTransId="{3D87D583-D645-4E6E-9D30-BE6940F20F22}" sibTransId="{138A68BB-31C6-43DC-9CAC-F9855E0F293F}"/>
    <dgm:cxn modelId="{D4EF0658-218C-42DF-9040-3BA1AD496A0A}" srcId="{3970568F-7239-4461-8DCD-343BEC964748}" destId="{656AE0F6-6772-433E-B8D3-5222BE9957B5}" srcOrd="1" destOrd="0" parTransId="{1CB40B34-632B-4591-A63D-2F2866763DAA}" sibTransId="{8D781293-D5DD-42CF-ADB9-59758CE5DA15}"/>
    <dgm:cxn modelId="{89ED8B85-8F7B-EC43-B52A-DC54CF79BB50}" type="presOf" srcId="{9E26E99C-15F0-42C1-A15B-175E3012FC01}" destId="{CA5655C4-C444-4C48-8728-F23C190E4F41}" srcOrd="0" destOrd="0" presId="urn:microsoft.com/office/officeart/2005/8/layout/vList5"/>
    <dgm:cxn modelId="{AD394F8B-36E0-44A8-A44F-977CAE418581}" srcId="{3970568F-7239-4461-8DCD-343BEC964748}" destId="{184097A8-00E1-48A0-BD5D-C67FFAB7EEF5}" srcOrd="0" destOrd="0" parTransId="{D9FC8FBE-7699-40FC-8B49-7B731DC40362}" sibTransId="{F1314D16-E5D5-4FE8-8588-067C99778C08}"/>
    <dgm:cxn modelId="{B09D4A98-7294-43F3-810B-486E8B9BABA6}" srcId="{A1E3DB78-6DFF-4297-8D29-C868B575D62F}" destId="{AED75618-FA26-46CA-80C5-23FD5AB2DD5A}" srcOrd="0" destOrd="0" parTransId="{1B2C59A3-D194-4186-90E1-E34453966665}" sibTransId="{CE8B10C1-2560-4AD7-9645-699C70816F75}"/>
    <dgm:cxn modelId="{C9F96C9E-42A3-43F3-A60F-B41007887985}" srcId="{88560D13-7764-4B27-8DEE-C9CE2BF05F56}" destId="{9E26E99C-15F0-42C1-A15B-175E3012FC01}" srcOrd="3" destOrd="0" parTransId="{C8A4C112-6F4B-4E92-AF7C-BFCB158532DD}" sibTransId="{4910D588-5D66-4A2F-9A10-D45638A7989A}"/>
    <dgm:cxn modelId="{B12EE8A0-4C9E-4F8A-A7EC-DEBF3187E3A8}" srcId="{847E5202-31E9-4269-85A5-3C2BA89E385B}" destId="{74D94F9F-96E5-4A2D-A7F8-866F1C58F26D}" srcOrd="0" destOrd="0" parTransId="{A4F27815-823C-48DE-9B8F-62236FAAF4DA}" sibTransId="{8410A837-057F-4E55-A21B-C6EEC4D9AFB7}"/>
    <dgm:cxn modelId="{8B441CA7-1AF4-B24E-9E18-4FF4C67B4105}" type="presOf" srcId="{A1E3DB78-6DFF-4297-8D29-C868B575D62F}" destId="{0BEDF417-4BD7-3E43-B1E9-8490C83CF1FC}" srcOrd="0" destOrd="0" presId="urn:microsoft.com/office/officeart/2005/8/layout/vList5"/>
    <dgm:cxn modelId="{F64874A7-2F28-4E4A-B6E0-3EAB76959840}" srcId="{9E26E99C-15F0-42C1-A15B-175E3012FC01}" destId="{E53F05CD-B496-4A67-BC99-08D2451F51FF}" srcOrd="1" destOrd="0" parTransId="{48A81016-20AE-42C7-8A50-C244911A78A4}" sibTransId="{2A0236CD-CC00-4D8E-B757-DAB72543ABF0}"/>
    <dgm:cxn modelId="{FE9EF3AA-6819-FF4A-AE9F-25FB9507BD69}" type="presOf" srcId="{74D94F9F-96E5-4A2D-A7F8-866F1C58F26D}" destId="{17ECB0E2-0C8C-9C4A-B197-FA60442E8F00}" srcOrd="0" destOrd="0" presId="urn:microsoft.com/office/officeart/2005/8/layout/vList5"/>
    <dgm:cxn modelId="{CE4708B0-6E09-4B66-8044-80344B78B9F1}" srcId="{9BE2C511-6216-4C32-BA5F-AA9B77DCCDF1}" destId="{9AB265B1-025A-4DB9-BAE1-17E8EE5C49C6}" srcOrd="1" destOrd="0" parTransId="{8CA31B01-A858-4158-A992-7BB54954C73C}" sibTransId="{8FB2F513-CA66-467A-8493-0A1E0DF3BFDA}"/>
    <dgm:cxn modelId="{393E33B3-24EA-42C6-AFC0-96B2C34CEB6F}" srcId="{9E26E99C-15F0-42C1-A15B-175E3012FC01}" destId="{CAB8C5DE-F288-4501-95C8-755C7BE2B94F}" srcOrd="0" destOrd="0" parTransId="{84D0C7C7-9586-4225-9C70-BC384158495F}" sibTransId="{905D6B38-698B-4938-97EE-5F1B03B654B1}"/>
    <dgm:cxn modelId="{FDD377D3-D1DD-A746-BAF7-F11F4B8A84CD}" type="presOf" srcId="{DF9F1A03-9CDB-4E71-A426-EE8083150713}" destId="{17ECB0E2-0C8C-9C4A-B197-FA60442E8F00}" srcOrd="0" destOrd="1" presId="urn:microsoft.com/office/officeart/2005/8/layout/vList5"/>
    <dgm:cxn modelId="{2383C0D3-1FD7-44DD-9695-C8A3BB5C23F1}" srcId="{847E5202-31E9-4269-85A5-3C2BA89E385B}" destId="{DF9F1A03-9CDB-4E71-A426-EE8083150713}" srcOrd="1" destOrd="0" parTransId="{007DA251-917A-42F1-BB49-977330966602}" sibTransId="{DD5F5FE2-751B-41ED-AAF3-EE1B541A3459}"/>
    <dgm:cxn modelId="{2ACF83D8-CFD1-4096-8EA1-6418288CE617}" srcId="{9BE2C511-6216-4C32-BA5F-AA9B77DCCDF1}" destId="{DAB6F074-1B5A-4911-B866-E73EF5890D9F}" srcOrd="0" destOrd="0" parTransId="{C0CA6C40-452A-489C-A0B0-EECB30A9ADEF}" sibTransId="{C9922FD7-13B2-4D5D-BF66-750B3AB0AF6F}"/>
    <dgm:cxn modelId="{6FE4C1E9-CC93-4965-A983-EBF92EF0B720}" srcId="{88560D13-7764-4B27-8DEE-C9CE2BF05F56}" destId="{9BE2C511-6216-4C32-BA5F-AA9B77DCCDF1}" srcOrd="4" destOrd="0" parTransId="{0852EC78-38B3-48CB-8479-DC9B9D16697D}" sibTransId="{117065F9-908A-459B-90EB-2AE5EA0EC028}"/>
    <dgm:cxn modelId="{05E727F1-6904-41BC-976E-14D8A6D7CDFC}" srcId="{88560D13-7764-4B27-8DEE-C9CE2BF05F56}" destId="{847E5202-31E9-4269-85A5-3C2BA89E385B}" srcOrd="0" destOrd="0" parTransId="{E8DCE284-2DEA-45DD-969A-4974FCE355A9}" sibTransId="{09709598-C0DC-48B0-8D97-78BF92F760DD}"/>
    <dgm:cxn modelId="{C99EEFF2-32FF-F14C-9CFD-7C97DB728EF7}" type="presOf" srcId="{656AE0F6-6772-433E-B8D3-5222BE9957B5}" destId="{AC5BC5E3-9049-054D-BF9A-C3689D1933DD}" srcOrd="0" destOrd="1" presId="urn:microsoft.com/office/officeart/2005/8/layout/vList5"/>
    <dgm:cxn modelId="{1C6D77F9-6709-463B-BA49-BC54887F77D5}" srcId="{88560D13-7764-4B27-8DEE-C9CE2BF05F56}" destId="{3970568F-7239-4461-8DCD-343BEC964748}" srcOrd="1" destOrd="0" parTransId="{2D253DBC-5E25-4EFB-82D6-9A74BF3D3B01}" sibTransId="{FBC32CB6-313F-47C2-997D-EC4BF92CEACE}"/>
    <dgm:cxn modelId="{34926BFD-978E-42E7-975B-F246AFB86BA1}" srcId="{847E5202-31E9-4269-85A5-3C2BA89E385B}" destId="{439B83D7-B77A-44C4-A899-6AEFDA7A16E5}" srcOrd="2" destOrd="0" parTransId="{AE77E66C-6A17-413B-AC63-DA61AFCA4EBC}" sibTransId="{170A1110-118A-4A18-AABE-4ECC5C785F1A}"/>
    <dgm:cxn modelId="{F87208E5-85AD-C743-8729-D8F0DA4FC36D}" type="presParOf" srcId="{CA36B505-1A56-4547-8C6A-3BA54596B5A3}" destId="{1A2ABA54-D841-5042-BD8D-61D7DBA741FE}" srcOrd="0" destOrd="0" presId="urn:microsoft.com/office/officeart/2005/8/layout/vList5"/>
    <dgm:cxn modelId="{7E6FA976-B734-A444-B61C-123A99CDE31E}" type="presParOf" srcId="{1A2ABA54-D841-5042-BD8D-61D7DBA741FE}" destId="{83592F1C-44F7-4042-91BE-5F8364D30A3F}" srcOrd="0" destOrd="0" presId="urn:microsoft.com/office/officeart/2005/8/layout/vList5"/>
    <dgm:cxn modelId="{E5E0F7F3-DEA8-5545-9521-D2B8D934E7DA}" type="presParOf" srcId="{1A2ABA54-D841-5042-BD8D-61D7DBA741FE}" destId="{17ECB0E2-0C8C-9C4A-B197-FA60442E8F00}" srcOrd="1" destOrd="0" presId="urn:microsoft.com/office/officeart/2005/8/layout/vList5"/>
    <dgm:cxn modelId="{76685FFD-3D38-9E42-A197-5A5835EE8ACE}" type="presParOf" srcId="{CA36B505-1A56-4547-8C6A-3BA54596B5A3}" destId="{D264FBE9-3243-374C-902A-10F7F5BF20AE}" srcOrd="1" destOrd="0" presId="urn:microsoft.com/office/officeart/2005/8/layout/vList5"/>
    <dgm:cxn modelId="{242E88DF-68F2-E940-8A31-8EAD836F7913}" type="presParOf" srcId="{CA36B505-1A56-4547-8C6A-3BA54596B5A3}" destId="{74FA530F-9387-134A-B8CA-0E1D28350F23}" srcOrd="2" destOrd="0" presId="urn:microsoft.com/office/officeart/2005/8/layout/vList5"/>
    <dgm:cxn modelId="{0F27754A-24C0-B14C-9C6D-52A93F1F993B}" type="presParOf" srcId="{74FA530F-9387-134A-B8CA-0E1D28350F23}" destId="{30737AD7-7988-9540-A307-5B23362A1B2E}" srcOrd="0" destOrd="0" presId="urn:microsoft.com/office/officeart/2005/8/layout/vList5"/>
    <dgm:cxn modelId="{C10D1980-7E11-084F-A6FF-5EB6EB03B573}" type="presParOf" srcId="{74FA530F-9387-134A-B8CA-0E1D28350F23}" destId="{AC5BC5E3-9049-054D-BF9A-C3689D1933DD}" srcOrd="1" destOrd="0" presId="urn:microsoft.com/office/officeart/2005/8/layout/vList5"/>
    <dgm:cxn modelId="{610B85CF-5426-2E4D-9CDF-5F273099D025}" type="presParOf" srcId="{CA36B505-1A56-4547-8C6A-3BA54596B5A3}" destId="{BD43F1D0-9473-7D4D-B36C-578790EBBD3F}" srcOrd="3" destOrd="0" presId="urn:microsoft.com/office/officeart/2005/8/layout/vList5"/>
    <dgm:cxn modelId="{F526EADD-6406-7244-8F44-7B56B3776445}" type="presParOf" srcId="{CA36B505-1A56-4547-8C6A-3BA54596B5A3}" destId="{32D79B45-FAF2-D440-8C2D-1B7F4835988B}" srcOrd="4" destOrd="0" presId="urn:microsoft.com/office/officeart/2005/8/layout/vList5"/>
    <dgm:cxn modelId="{4E0D1049-2CB1-404F-9962-164E238389DD}" type="presParOf" srcId="{32D79B45-FAF2-D440-8C2D-1B7F4835988B}" destId="{0BEDF417-4BD7-3E43-B1E9-8490C83CF1FC}" srcOrd="0" destOrd="0" presId="urn:microsoft.com/office/officeart/2005/8/layout/vList5"/>
    <dgm:cxn modelId="{2D42EC63-7738-434F-8971-1D85A2898DF3}" type="presParOf" srcId="{32D79B45-FAF2-D440-8C2D-1B7F4835988B}" destId="{F4CBFA18-DB98-A349-AB4A-5116AA442B96}" srcOrd="1" destOrd="0" presId="urn:microsoft.com/office/officeart/2005/8/layout/vList5"/>
    <dgm:cxn modelId="{4B3852D8-A107-B94D-AC3A-AEC95E2CD3E4}" type="presParOf" srcId="{CA36B505-1A56-4547-8C6A-3BA54596B5A3}" destId="{8C6868CD-1702-ED47-8C60-F9B218F5D2DC}" srcOrd="5" destOrd="0" presId="urn:microsoft.com/office/officeart/2005/8/layout/vList5"/>
    <dgm:cxn modelId="{8D260C3C-A2C5-B249-98F5-7592343BD674}" type="presParOf" srcId="{CA36B505-1A56-4547-8C6A-3BA54596B5A3}" destId="{2BBE8B66-8487-2B4A-80A0-1E12B4383A85}" srcOrd="6" destOrd="0" presId="urn:microsoft.com/office/officeart/2005/8/layout/vList5"/>
    <dgm:cxn modelId="{CF0EF59F-5624-BB49-840A-97B0CD2BACC6}" type="presParOf" srcId="{2BBE8B66-8487-2B4A-80A0-1E12B4383A85}" destId="{CA5655C4-C444-4C48-8728-F23C190E4F41}" srcOrd="0" destOrd="0" presId="urn:microsoft.com/office/officeart/2005/8/layout/vList5"/>
    <dgm:cxn modelId="{2334A7A2-F04A-6D43-B265-8191F5C7389D}" type="presParOf" srcId="{2BBE8B66-8487-2B4A-80A0-1E12B4383A85}" destId="{7218D324-0C15-F741-82AA-402BB14A1ED3}" srcOrd="1" destOrd="0" presId="urn:microsoft.com/office/officeart/2005/8/layout/vList5"/>
    <dgm:cxn modelId="{78AD4886-F222-6043-83D8-FA2C81B70265}" type="presParOf" srcId="{CA36B505-1A56-4547-8C6A-3BA54596B5A3}" destId="{2E8B036B-5DAC-524D-BA67-B826637927D6}" srcOrd="7" destOrd="0" presId="urn:microsoft.com/office/officeart/2005/8/layout/vList5"/>
    <dgm:cxn modelId="{5260C1A4-9EB4-7D40-803C-FCB905B48F57}" type="presParOf" srcId="{CA36B505-1A56-4547-8C6A-3BA54596B5A3}" destId="{E47BB365-234A-DD42-A150-14AAADA2C4D6}" srcOrd="8" destOrd="0" presId="urn:microsoft.com/office/officeart/2005/8/layout/vList5"/>
    <dgm:cxn modelId="{08C923B1-8DB7-A14F-96D0-D7480AD72EE3}" type="presParOf" srcId="{E47BB365-234A-DD42-A150-14AAADA2C4D6}" destId="{27D49843-447C-7747-8E9B-ADA3BCDA88BC}" srcOrd="0" destOrd="0" presId="urn:microsoft.com/office/officeart/2005/8/layout/vList5"/>
    <dgm:cxn modelId="{533F8512-498F-954D-8CDB-368F75DBEBB3}" type="presParOf" srcId="{E47BB365-234A-DD42-A150-14AAADA2C4D6}" destId="{1FF16444-4335-C848-A892-8F829A638B6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3A0EB3-17C5-4245-870A-384936F737A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2AFF4C7-3B14-4B8E-9110-B3F3064E583E}">
      <dgm:prSet/>
      <dgm:spPr/>
      <dgm:t>
        <a:bodyPr/>
        <a:lstStyle/>
        <a:p>
          <a:r>
            <a:rPr lang="en-US" b="1"/>
            <a:t>Nutrient Adequacy in Lower-Calorie Diets</a:t>
          </a:r>
          <a:endParaRPr lang="en-US"/>
        </a:p>
      </dgm:t>
    </dgm:pt>
    <dgm:pt modelId="{A46FEF48-8FDE-420A-BD79-5680DE586695}" type="parTrans" cxnId="{D3749087-6694-49D2-A098-17611D627E4D}">
      <dgm:prSet/>
      <dgm:spPr/>
      <dgm:t>
        <a:bodyPr/>
        <a:lstStyle/>
        <a:p>
          <a:endParaRPr lang="en-US"/>
        </a:p>
      </dgm:t>
    </dgm:pt>
    <dgm:pt modelId="{49DA5906-E4C0-4F08-8144-DC06FCBE5557}" type="sibTrans" cxnId="{D3749087-6694-49D2-A098-17611D627E4D}">
      <dgm:prSet/>
      <dgm:spPr/>
      <dgm:t>
        <a:bodyPr/>
        <a:lstStyle/>
        <a:p>
          <a:endParaRPr lang="en-US"/>
        </a:p>
      </dgm:t>
    </dgm:pt>
    <dgm:pt modelId="{092A30A5-212D-435D-84EB-3A4097768D66}">
      <dgm:prSet/>
      <dgm:spPr/>
      <dgm:t>
        <a:bodyPr/>
        <a:lstStyle/>
        <a:p>
          <a:r>
            <a:rPr lang="en-US"/>
            <a:t>Emphasize diversity of nutrient-dense, minimally processed foods:</a:t>
          </a:r>
        </a:p>
      </dgm:t>
    </dgm:pt>
    <dgm:pt modelId="{01926AD6-8889-4136-AE47-4B13E2C70BC1}" type="parTrans" cxnId="{CC05B36D-3E67-47B3-806E-602954B66FCC}">
      <dgm:prSet/>
      <dgm:spPr/>
      <dgm:t>
        <a:bodyPr/>
        <a:lstStyle/>
        <a:p>
          <a:endParaRPr lang="en-US"/>
        </a:p>
      </dgm:t>
    </dgm:pt>
    <dgm:pt modelId="{B7B1AE70-0120-4564-B6CF-0909B640BDED}" type="sibTrans" cxnId="{CC05B36D-3E67-47B3-806E-602954B66FCC}">
      <dgm:prSet/>
      <dgm:spPr/>
      <dgm:t>
        <a:bodyPr/>
        <a:lstStyle/>
        <a:p>
          <a:endParaRPr lang="en-US"/>
        </a:p>
      </dgm:t>
    </dgm:pt>
    <dgm:pt modelId="{97EA0C51-B1D1-4A05-A70E-90664C9F6D6F}">
      <dgm:prSet/>
      <dgm:spPr/>
      <dgm:t>
        <a:bodyPr/>
        <a:lstStyle/>
        <a:p>
          <a:r>
            <a:rPr lang="en-US"/>
            <a:t>Fruits, vegetables, whole grains, legumes, lean proteins, nuts, seeds.</a:t>
          </a:r>
        </a:p>
      </dgm:t>
    </dgm:pt>
    <dgm:pt modelId="{471F370E-7094-4395-9841-E185F02A14B5}" type="parTrans" cxnId="{7655E904-6424-4797-9AE0-FFC077DC8D44}">
      <dgm:prSet/>
      <dgm:spPr/>
      <dgm:t>
        <a:bodyPr/>
        <a:lstStyle/>
        <a:p>
          <a:endParaRPr lang="en-US"/>
        </a:p>
      </dgm:t>
    </dgm:pt>
    <dgm:pt modelId="{CB996BDE-21FC-412F-9811-CBB2663BE688}" type="sibTrans" cxnId="{7655E904-6424-4797-9AE0-FFC077DC8D44}">
      <dgm:prSet/>
      <dgm:spPr/>
      <dgm:t>
        <a:bodyPr/>
        <a:lstStyle/>
        <a:p>
          <a:endParaRPr lang="en-US"/>
        </a:p>
      </dgm:t>
    </dgm:pt>
    <dgm:pt modelId="{3EF5C1DF-9E32-4639-8F34-A29F948B5E1D}">
      <dgm:prSet/>
      <dgm:spPr/>
      <dgm:t>
        <a:bodyPr/>
        <a:lstStyle/>
        <a:p>
          <a:r>
            <a:rPr lang="en-US"/>
            <a:t>Avoid refined carbohydrates, sugar-sweetened beverages, red/processed meats, fast foods, and ultra-processed snacks.</a:t>
          </a:r>
        </a:p>
      </dgm:t>
    </dgm:pt>
    <dgm:pt modelId="{6E758FC5-8367-4EE0-A524-B9156987935A}" type="parTrans" cxnId="{67A5E4D9-1985-470E-9503-C5906C427E12}">
      <dgm:prSet/>
      <dgm:spPr/>
      <dgm:t>
        <a:bodyPr/>
        <a:lstStyle/>
        <a:p>
          <a:endParaRPr lang="en-US"/>
        </a:p>
      </dgm:t>
    </dgm:pt>
    <dgm:pt modelId="{21B3CB3D-6176-4537-A854-D80A8112E12B}" type="sibTrans" cxnId="{67A5E4D9-1985-470E-9503-C5906C427E12}">
      <dgm:prSet/>
      <dgm:spPr/>
      <dgm:t>
        <a:bodyPr/>
        <a:lstStyle/>
        <a:p>
          <a:endParaRPr lang="en-US"/>
        </a:p>
      </dgm:t>
    </dgm:pt>
    <dgm:pt modelId="{22A6BCF0-2D90-45C7-8D39-66B57DA29E2E}">
      <dgm:prSet/>
      <dgm:spPr/>
      <dgm:t>
        <a:bodyPr/>
        <a:lstStyle/>
        <a:p>
          <a:r>
            <a:rPr lang="en-US" b="1"/>
            <a:t>Dietary Supplements</a:t>
          </a:r>
          <a:endParaRPr lang="en-US"/>
        </a:p>
      </dgm:t>
    </dgm:pt>
    <dgm:pt modelId="{92DB9E90-2D82-4110-AEEA-5B970D62A1E1}" type="parTrans" cxnId="{4858DA3F-F0FA-43EF-91D5-A3F199816A8B}">
      <dgm:prSet/>
      <dgm:spPr/>
      <dgm:t>
        <a:bodyPr/>
        <a:lstStyle/>
        <a:p>
          <a:endParaRPr lang="en-US"/>
        </a:p>
      </dgm:t>
    </dgm:pt>
    <dgm:pt modelId="{2D0DC1D6-66BD-4EF5-9D07-CFD67D21193A}" type="sibTrans" cxnId="{4858DA3F-F0FA-43EF-91D5-A3F199816A8B}">
      <dgm:prSet/>
      <dgm:spPr/>
      <dgm:t>
        <a:bodyPr/>
        <a:lstStyle/>
        <a:p>
          <a:endParaRPr lang="en-US"/>
        </a:p>
      </dgm:t>
    </dgm:pt>
    <dgm:pt modelId="{A2BB5604-9924-4F43-A03E-C2D80F1AF103}">
      <dgm:prSet/>
      <dgm:spPr/>
      <dgm:t>
        <a:bodyPr/>
        <a:lstStyle/>
        <a:p>
          <a:r>
            <a:rPr lang="en-US"/>
            <a:t>Consider supplements for at-risk nutrients (vitamin D, calcium, B12, multivitamins).</a:t>
          </a:r>
        </a:p>
      </dgm:t>
    </dgm:pt>
    <dgm:pt modelId="{A41A93C2-9FA8-44FF-8271-3448A5D3ADFF}" type="parTrans" cxnId="{76E81C5E-04D2-4C30-BF6E-7E19D8B2727D}">
      <dgm:prSet/>
      <dgm:spPr/>
      <dgm:t>
        <a:bodyPr/>
        <a:lstStyle/>
        <a:p>
          <a:endParaRPr lang="en-US"/>
        </a:p>
      </dgm:t>
    </dgm:pt>
    <dgm:pt modelId="{AFA9A95B-4665-4F7F-929F-0B46B1FB9D93}" type="sibTrans" cxnId="{76E81C5E-04D2-4C30-BF6E-7E19D8B2727D}">
      <dgm:prSet/>
      <dgm:spPr/>
      <dgm:t>
        <a:bodyPr/>
        <a:lstStyle/>
        <a:p>
          <a:endParaRPr lang="en-US"/>
        </a:p>
      </dgm:t>
    </dgm:pt>
    <dgm:pt modelId="{E3A32E8E-4EB3-4FA1-92CB-092754D8BB2F}">
      <dgm:prSet/>
      <dgm:spPr/>
      <dgm:t>
        <a:bodyPr/>
        <a:lstStyle/>
        <a:p>
          <a:r>
            <a:rPr lang="en-US"/>
            <a:t>Tailor doses to individual needs.</a:t>
          </a:r>
        </a:p>
      </dgm:t>
    </dgm:pt>
    <dgm:pt modelId="{5698071D-4B8B-4B9E-A04D-6E07EF12C187}" type="parTrans" cxnId="{E5D1BDFA-41FE-4806-BC9F-8F7176093BDA}">
      <dgm:prSet/>
      <dgm:spPr/>
      <dgm:t>
        <a:bodyPr/>
        <a:lstStyle/>
        <a:p>
          <a:endParaRPr lang="en-US"/>
        </a:p>
      </dgm:t>
    </dgm:pt>
    <dgm:pt modelId="{B75CEE0A-DF4E-43C2-827D-0F57381F3FDF}" type="sibTrans" cxnId="{E5D1BDFA-41FE-4806-BC9F-8F7176093BDA}">
      <dgm:prSet/>
      <dgm:spPr/>
      <dgm:t>
        <a:bodyPr/>
        <a:lstStyle/>
        <a:p>
          <a:endParaRPr lang="en-US"/>
        </a:p>
      </dgm:t>
    </dgm:pt>
    <dgm:pt modelId="{33436D04-58A2-4442-926B-ED581BBB147B}">
      <dgm:prSet/>
      <dgm:spPr/>
      <dgm:t>
        <a:bodyPr/>
        <a:lstStyle/>
        <a:p>
          <a:r>
            <a:rPr lang="en-US" b="1"/>
            <a:t>Meal Strategies</a:t>
          </a:r>
          <a:endParaRPr lang="en-US"/>
        </a:p>
      </dgm:t>
    </dgm:pt>
    <dgm:pt modelId="{1482D913-BC07-4A4E-BCCE-D6508A42D4C8}" type="parTrans" cxnId="{4A931756-0B51-403A-ADCD-8128178B5E68}">
      <dgm:prSet/>
      <dgm:spPr/>
      <dgm:t>
        <a:bodyPr/>
        <a:lstStyle/>
        <a:p>
          <a:endParaRPr lang="en-US"/>
        </a:p>
      </dgm:t>
    </dgm:pt>
    <dgm:pt modelId="{F34D4BA8-F33F-4DE8-8C55-E3C749F56BC7}" type="sibTrans" cxnId="{4A931756-0B51-403A-ADCD-8128178B5E68}">
      <dgm:prSet/>
      <dgm:spPr/>
      <dgm:t>
        <a:bodyPr/>
        <a:lstStyle/>
        <a:p>
          <a:endParaRPr lang="en-US"/>
        </a:p>
      </dgm:t>
    </dgm:pt>
    <dgm:pt modelId="{1CCF444B-AD13-4924-915D-A7F00E7EA545}">
      <dgm:prSet/>
      <dgm:spPr/>
      <dgm:t>
        <a:bodyPr/>
        <a:lstStyle/>
        <a:p>
          <a:r>
            <a:rPr lang="en-US"/>
            <a:t>Recommend small, frequent meals when hunger and food interest are low.</a:t>
          </a:r>
        </a:p>
      </dgm:t>
    </dgm:pt>
    <dgm:pt modelId="{71B950DF-CD4C-4B36-B518-2D5967BFA09F}" type="parTrans" cxnId="{EF471055-2CAE-4E52-B5A2-566CC67B3441}">
      <dgm:prSet/>
      <dgm:spPr/>
      <dgm:t>
        <a:bodyPr/>
        <a:lstStyle/>
        <a:p>
          <a:endParaRPr lang="en-US"/>
        </a:p>
      </dgm:t>
    </dgm:pt>
    <dgm:pt modelId="{B2628C23-2A94-41B9-A120-81EB125FC5A2}" type="sibTrans" cxnId="{EF471055-2CAE-4E52-B5A2-566CC67B3441}">
      <dgm:prSet/>
      <dgm:spPr/>
      <dgm:t>
        <a:bodyPr/>
        <a:lstStyle/>
        <a:p>
          <a:endParaRPr lang="en-US"/>
        </a:p>
      </dgm:t>
    </dgm:pt>
    <dgm:pt modelId="{60928622-E9AB-4B6B-8CC2-C724F1793A3E}">
      <dgm:prSet/>
      <dgm:spPr/>
      <dgm:t>
        <a:bodyPr/>
        <a:lstStyle/>
        <a:p>
          <a:r>
            <a:rPr lang="en-US"/>
            <a:t>Opt for healthful smoothies, protein drinks, cottage cheese, and soups over heavier foods.</a:t>
          </a:r>
        </a:p>
      </dgm:t>
    </dgm:pt>
    <dgm:pt modelId="{A237F34E-BB14-4BEE-8A6A-CF9020F279E9}" type="parTrans" cxnId="{1BF1F69B-F9E0-4D7D-B2D4-82B762813D23}">
      <dgm:prSet/>
      <dgm:spPr/>
      <dgm:t>
        <a:bodyPr/>
        <a:lstStyle/>
        <a:p>
          <a:endParaRPr lang="en-US"/>
        </a:p>
      </dgm:t>
    </dgm:pt>
    <dgm:pt modelId="{8B356561-5C25-49C7-82B1-7C93F3DC4F18}" type="sibTrans" cxnId="{1BF1F69B-F9E0-4D7D-B2D4-82B762813D23}">
      <dgm:prSet/>
      <dgm:spPr/>
      <dgm:t>
        <a:bodyPr/>
        <a:lstStyle/>
        <a:p>
          <a:endParaRPr lang="en-US"/>
        </a:p>
      </dgm:t>
    </dgm:pt>
    <dgm:pt modelId="{7A41F935-4618-4C48-8B9B-F7FDB609A496}">
      <dgm:prSet/>
      <dgm:spPr/>
      <dgm:t>
        <a:bodyPr/>
        <a:lstStyle/>
        <a:p>
          <a:r>
            <a:rPr lang="en-US"/>
            <a:t>Use reminders to ensure regular eating.</a:t>
          </a:r>
        </a:p>
      </dgm:t>
    </dgm:pt>
    <dgm:pt modelId="{829D72FE-37B9-45C0-802E-B26BCB9FB921}" type="parTrans" cxnId="{068E0C6F-7A2F-45D9-81C6-ED3169DF93F0}">
      <dgm:prSet/>
      <dgm:spPr/>
      <dgm:t>
        <a:bodyPr/>
        <a:lstStyle/>
        <a:p>
          <a:endParaRPr lang="en-US"/>
        </a:p>
      </dgm:t>
    </dgm:pt>
    <dgm:pt modelId="{BE647D9C-3784-488D-B518-F133C67AA606}" type="sibTrans" cxnId="{068E0C6F-7A2F-45D9-81C6-ED3169DF93F0}">
      <dgm:prSet/>
      <dgm:spPr/>
      <dgm:t>
        <a:bodyPr/>
        <a:lstStyle/>
        <a:p>
          <a:endParaRPr lang="en-US"/>
        </a:p>
      </dgm:t>
    </dgm:pt>
    <dgm:pt modelId="{AF014FDB-6DCD-41F9-9A94-99D8E5294FD3}">
      <dgm:prSet/>
      <dgm:spPr/>
      <dgm:t>
        <a:bodyPr/>
        <a:lstStyle/>
        <a:p>
          <a:r>
            <a:rPr lang="en-US" b="1"/>
            <a:t>Protein and Strength Training</a:t>
          </a:r>
          <a:endParaRPr lang="en-US"/>
        </a:p>
      </dgm:t>
    </dgm:pt>
    <dgm:pt modelId="{4857D964-6446-4A36-BA32-5E4A0E3C4C6E}" type="parTrans" cxnId="{10A7A0AD-BDBC-4A5E-B305-F91D1CE9A579}">
      <dgm:prSet/>
      <dgm:spPr/>
      <dgm:t>
        <a:bodyPr/>
        <a:lstStyle/>
        <a:p>
          <a:endParaRPr lang="en-US"/>
        </a:p>
      </dgm:t>
    </dgm:pt>
    <dgm:pt modelId="{199C83D7-530C-468E-9550-0316DFE53D7B}" type="sibTrans" cxnId="{10A7A0AD-BDBC-4A5E-B305-F91D1CE9A579}">
      <dgm:prSet/>
      <dgm:spPr/>
      <dgm:t>
        <a:bodyPr/>
        <a:lstStyle/>
        <a:p>
          <a:endParaRPr lang="en-US"/>
        </a:p>
      </dgm:t>
    </dgm:pt>
    <dgm:pt modelId="{9EE23AD6-AE86-4960-9990-070A0EA93105}">
      <dgm:prSet/>
      <dgm:spPr/>
      <dgm:t>
        <a:bodyPr/>
        <a:lstStyle/>
        <a:p>
          <a:r>
            <a:rPr lang="en-US"/>
            <a:t>Prioritize dietary protein to preserve muscle mass and bone density.</a:t>
          </a:r>
        </a:p>
      </dgm:t>
    </dgm:pt>
    <dgm:pt modelId="{B6C6B2CC-806A-4C34-96B7-D64290A2DE94}" type="parTrans" cxnId="{E931C346-91A4-4E17-BA4F-D74BFBB6DB1C}">
      <dgm:prSet/>
      <dgm:spPr/>
      <dgm:t>
        <a:bodyPr/>
        <a:lstStyle/>
        <a:p>
          <a:endParaRPr lang="en-US"/>
        </a:p>
      </dgm:t>
    </dgm:pt>
    <dgm:pt modelId="{4345B727-24FA-42B1-BAFD-9C76E55BF6AB}" type="sibTrans" cxnId="{E931C346-91A4-4E17-BA4F-D74BFBB6DB1C}">
      <dgm:prSet/>
      <dgm:spPr/>
      <dgm:t>
        <a:bodyPr/>
        <a:lstStyle/>
        <a:p>
          <a:endParaRPr lang="en-US"/>
        </a:p>
      </dgm:t>
    </dgm:pt>
    <dgm:pt modelId="{22B00FE7-F9A1-42E2-8E5C-56F2158B0E0B}">
      <dgm:prSet/>
      <dgm:spPr/>
      <dgm:t>
        <a:bodyPr/>
        <a:lstStyle/>
        <a:p>
          <a:r>
            <a:rPr lang="en-US"/>
            <a:t>Combine with a structured strength training program.</a:t>
          </a:r>
        </a:p>
      </dgm:t>
    </dgm:pt>
    <dgm:pt modelId="{3F20462D-9657-4C1D-B3A2-982179856B08}" type="parTrans" cxnId="{46C2E134-0145-4D84-AA13-05A14E8E02FE}">
      <dgm:prSet/>
      <dgm:spPr/>
      <dgm:t>
        <a:bodyPr/>
        <a:lstStyle/>
        <a:p>
          <a:endParaRPr lang="en-US"/>
        </a:p>
      </dgm:t>
    </dgm:pt>
    <dgm:pt modelId="{0D8872C4-A014-4CD4-9E3E-4C56820AF891}" type="sibTrans" cxnId="{46C2E134-0145-4D84-AA13-05A14E8E02FE}">
      <dgm:prSet/>
      <dgm:spPr/>
      <dgm:t>
        <a:bodyPr/>
        <a:lstStyle/>
        <a:p>
          <a:endParaRPr lang="en-US"/>
        </a:p>
      </dgm:t>
    </dgm:pt>
    <dgm:pt modelId="{D0E5AF75-3B4B-40A3-9C84-07CFE8C87D80}">
      <dgm:prSet/>
      <dgm:spPr/>
      <dgm:t>
        <a:bodyPr/>
        <a:lstStyle/>
        <a:p>
          <a:r>
            <a:rPr lang="en-US" b="1"/>
            <a:t>Ongoing Monitoring and Adjustments</a:t>
          </a:r>
          <a:endParaRPr lang="en-US"/>
        </a:p>
      </dgm:t>
    </dgm:pt>
    <dgm:pt modelId="{1029A099-00DA-497E-9972-4078867E7030}" type="parTrans" cxnId="{D141F493-954D-4A35-8455-EF21553992FC}">
      <dgm:prSet/>
      <dgm:spPr/>
      <dgm:t>
        <a:bodyPr/>
        <a:lstStyle/>
        <a:p>
          <a:endParaRPr lang="en-US"/>
        </a:p>
      </dgm:t>
    </dgm:pt>
    <dgm:pt modelId="{457368EF-45EC-4E93-A86F-6AC0C11EBDC6}" type="sibTrans" cxnId="{D141F493-954D-4A35-8455-EF21553992FC}">
      <dgm:prSet/>
      <dgm:spPr/>
      <dgm:t>
        <a:bodyPr/>
        <a:lstStyle/>
        <a:p>
          <a:endParaRPr lang="en-US"/>
        </a:p>
      </dgm:t>
    </dgm:pt>
    <dgm:pt modelId="{07169ABF-5064-46B1-804B-7030A84FFE06}">
      <dgm:prSet/>
      <dgm:spPr/>
      <dgm:t>
        <a:bodyPr/>
        <a:lstStyle/>
        <a:p>
          <a:r>
            <a:rPr lang="en-US"/>
            <a:t>Regularly reassess dietary intake, hydration, and nutrient levels using food logs or photos.</a:t>
          </a:r>
        </a:p>
      </dgm:t>
    </dgm:pt>
    <dgm:pt modelId="{2F783B7A-577D-4340-A50C-3D766581C5D3}" type="parTrans" cxnId="{9EE9F357-3729-4762-ACE4-B33D60AAD85F}">
      <dgm:prSet/>
      <dgm:spPr/>
      <dgm:t>
        <a:bodyPr/>
        <a:lstStyle/>
        <a:p>
          <a:endParaRPr lang="en-US"/>
        </a:p>
      </dgm:t>
    </dgm:pt>
    <dgm:pt modelId="{871A3C5A-96EE-452C-9E24-A7675874F0EA}" type="sibTrans" cxnId="{9EE9F357-3729-4762-ACE4-B33D60AAD85F}">
      <dgm:prSet/>
      <dgm:spPr/>
      <dgm:t>
        <a:bodyPr/>
        <a:lstStyle/>
        <a:p>
          <a:endParaRPr lang="en-US"/>
        </a:p>
      </dgm:t>
    </dgm:pt>
    <dgm:pt modelId="{C404BE83-0C66-40ED-984C-27035D91192D}">
      <dgm:prSet/>
      <dgm:spPr/>
      <dgm:t>
        <a:bodyPr/>
        <a:lstStyle/>
        <a:p>
          <a:r>
            <a:rPr lang="en-US"/>
            <a:t>Adjust dietary recommendations based on weight reduction rate, nutrient status, and treatment response.</a:t>
          </a:r>
        </a:p>
      </dgm:t>
    </dgm:pt>
    <dgm:pt modelId="{AC3D4789-20EB-435B-AB69-76A64ABAE230}" type="parTrans" cxnId="{EECD55EE-FF34-46E8-8A71-6F193A1A0A4C}">
      <dgm:prSet/>
      <dgm:spPr/>
      <dgm:t>
        <a:bodyPr/>
        <a:lstStyle/>
        <a:p>
          <a:endParaRPr lang="en-US"/>
        </a:p>
      </dgm:t>
    </dgm:pt>
    <dgm:pt modelId="{38524356-18CF-479E-8329-4FC150BD51D9}" type="sibTrans" cxnId="{EECD55EE-FF34-46E8-8A71-6F193A1A0A4C}">
      <dgm:prSet/>
      <dgm:spPr/>
      <dgm:t>
        <a:bodyPr/>
        <a:lstStyle/>
        <a:p>
          <a:endParaRPr lang="en-US"/>
        </a:p>
      </dgm:t>
    </dgm:pt>
    <dgm:pt modelId="{40CB26C9-AFFF-C747-B066-6B6A0B9137CE}" type="pres">
      <dgm:prSet presAssocID="{913A0EB3-17C5-4245-870A-384936F737AA}" presName="Name0" presStyleCnt="0">
        <dgm:presLayoutVars>
          <dgm:dir/>
          <dgm:animLvl val="lvl"/>
          <dgm:resizeHandles val="exact"/>
        </dgm:presLayoutVars>
      </dgm:prSet>
      <dgm:spPr/>
    </dgm:pt>
    <dgm:pt modelId="{41FCF7B1-F78D-0247-A9CD-CD2A469C7368}" type="pres">
      <dgm:prSet presAssocID="{C2AFF4C7-3B14-4B8E-9110-B3F3064E583E}" presName="composite" presStyleCnt="0"/>
      <dgm:spPr/>
    </dgm:pt>
    <dgm:pt modelId="{C3F5094E-D649-CF45-AA70-263C6B438738}" type="pres">
      <dgm:prSet presAssocID="{C2AFF4C7-3B14-4B8E-9110-B3F3064E583E}" presName="parTx" presStyleLbl="alignNode1" presStyleIdx="0" presStyleCnt="5">
        <dgm:presLayoutVars>
          <dgm:chMax val="0"/>
          <dgm:chPref val="0"/>
          <dgm:bulletEnabled val="1"/>
        </dgm:presLayoutVars>
      </dgm:prSet>
      <dgm:spPr/>
    </dgm:pt>
    <dgm:pt modelId="{21968625-2F66-964B-929F-B0F03E884612}" type="pres">
      <dgm:prSet presAssocID="{C2AFF4C7-3B14-4B8E-9110-B3F3064E583E}" presName="desTx" presStyleLbl="alignAccFollowNode1" presStyleIdx="0" presStyleCnt="5">
        <dgm:presLayoutVars>
          <dgm:bulletEnabled val="1"/>
        </dgm:presLayoutVars>
      </dgm:prSet>
      <dgm:spPr/>
    </dgm:pt>
    <dgm:pt modelId="{B12BDB57-D438-A244-A93E-246EA294A119}" type="pres">
      <dgm:prSet presAssocID="{49DA5906-E4C0-4F08-8144-DC06FCBE5557}" presName="space" presStyleCnt="0"/>
      <dgm:spPr/>
    </dgm:pt>
    <dgm:pt modelId="{7EE16B79-934B-4544-8006-BF3D45C0DA8F}" type="pres">
      <dgm:prSet presAssocID="{22A6BCF0-2D90-45C7-8D39-66B57DA29E2E}" presName="composite" presStyleCnt="0"/>
      <dgm:spPr/>
    </dgm:pt>
    <dgm:pt modelId="{0E0732FB-E977-904B-BE1F-494DF1B61B8C}" type="pres">
      <dgm:prSet presAssocID="{22A6BCF0-2D90-45C7-8D39-66B57DA29E2E}" presName="parTx" presStyleLbl="alignNode1" presStyleIdx="1" presStyleCnt="5">
        <dgm:presLayoutVars>
          <dgm:chMax val="0"/>
          <dgm:chPref val="0"/>
          <dgm:bulletEnabled val="1"/>
        </dgm:presLayoutVars>
      </dgm:prSet>
      <dgm:spPr/>
    </dgm:pt>
    <dgm:pt modelId="{5C5CEEB1-2194-4844-8E89-084F44735D01}" type="pres">
      <dgm:prSet presAssocID="{22A6BCF0-2D90-45C7-8D39-66B57DA29E2E}" presName="desTx" presStyleLbl="alignAccFollowNode1" presStyleIdx="1" presStyleCnt="5">
        <dgm:presLayoutVars>
          <dgm:bulletEnabled val="1"/>
        </dgm:presLayoutVars>
      </dgm:prSet>
      <dgm:spPr/>
    </dgm:pt>
    <dgm:pt modelId="{5AE1C755-79A2-6443-A6DC-9E1164D06BC4}" type="pres">
      <dgm:prSet presAssocID="{2D0DC1D6-66BD-4EF5-9D07-CFD67D21193A}" presName="space" presStyleCnt="0"/>
      <dgm:spPr/>
    </dgm:pt>
    <dgm:pt modelId="{5BB7DB04-FA65-7A4A-8AEE-2BC530F766AB}" type="pres">
      <dgm:prSet presAssocID="{33436D04-58A2-4442-926B-ED581BBB147B}" presName="composite" presStyleCnt="0"/>
      <dgm:spPr/>
    </dgm:pt>
    <dgm:pt modelId="{CB19E5D3-AC0B-0A46-89AB-D7C61F833076}" type="pres">
      <dgm:prSet presAssocID="{33436D04-58A2-4442-926B-ED581BBB147B}" presName="parTx" presStyleLbl="alignNode1" presStyleIdx="2" presStyleCnt="5">
        <dgm:presLayoutVars>
          <dgm:chMax val="0"/>
          <dgm:chPref val="0"/>
          <dgm:bulletEnabled val="1"/>
        </dgm:presLayoutVars>
      </dgm:prSet>
      <dgm:spPr/>
    </dgm:pt>
    <dgm:pt modelId="{40F67181-E15F-6F4A-8076-1CA5537CF5BD}" type="pres">
      <dgm:prSet presAssocID="{33436D04-58A2-4442-926B-ED581BBB147B}" presName="desTx" presStyleLbl="alignAccFollowNode1" presStyleIdx="2" presStyleCnt="5">
        <dgm:presLayoutVars>
          <dgm:bulletEnabled val="1"/>
        </dgm:presLayoutVars>
      </dgm:prSet>
      <dgm:spPr/>
    </dgm:pt>
    <dgm:pt modelId="{D8D75F51-CC8D-BC4E-84D1-4CD7DABBD249}" type="pres">
      <dgm:prSet presAssocID="{F34D4BA8-F33F-4DE8-8C55-E3C749F56BC7}" presName="space" presStyleCnt="0"/>
      <dgm:spPr/>
    </dgm:pt>
    <dgm:pt modelId="{2EF75D42-E126-9748-ABF0-8F254B31635E}" type="pres">
      <dgm:prSet presAssocID="{AF014FDB-6DCD-41F9-9A94-99D8E5294FD3}" presName="composite" presStyleCnt="0"/>
      <dgm:spPr/>
    </dgm:pt>
    <dgm:pt modelId="{3A4F31DB-3DFA-C248-95C9-3B23BDC9B8B3}" type="pres">
      <dgm:prSet presAssocID="{AF014FDB-6DCD-41F9-9A94-99D8E5294FD3}" presName="parTx" presStyleLbl="alignNode1" presStyleIdx="3" presStyleCnt="5">
        <dgm:presLayoutVars>
          <dgm:chMax val="0"/>
          <dgm:chPref val="0"/>
          <dgm:bulletEnabled val="1"/>
        </dgm:presLayoutVars>
      </dgm:prSet>
      <dgm:spPr/>
    </dgm:pt>
    <dgm:pt modelId="{8BAADE2A-826F-3340-8383-12E7A02400AB}" type="pres">
      <dgm:prSet presAssocID="{AF014FDB-6DCD-41F9-9A94-99D8E5294FD3}" presName="desTx" presStyleLbl="alignAccFollowNode1" presStyleIdx="3" presStyleCnt="5">
        <dgm:presLayoutVars>
          <dgm:bulletEnabled val="1"/>
        </dgm:presLayoutVars>
      </dgm:prSet>
      <dgm:spPr/>
    </dgm:pt>
    <dgm:pt modelId="{6D298147-0F58-0F41-A5BD-5A6F815F66F0}" type="pres">
      <dgm:prSet presAssocID="{199C83D7-530C-468E-9550-0316DFE53D7B}" presName="space" presStyleCnt="0"/>
      <dgm:spPr/>
    </dgm:pt>
    <dgm:pt modelId="{466E4C8D-4970-F843-8B64-B524A9F16FC9}" type="pres">
      <dgm:prSet presAssocID="{D0E5AF75-3B4B-40A3-9C84-07CFE8C87D80}" presName="composite" presStyleCnt="0"/>
      <dgm:spPr/>
    </dgm:pt>
    <dgm:pt modelId="{1C598D22-F88A-F747-ABCE-0C667A61FCB7}" type="pres">
      <dgm:prSet presAssocID="{D0E5AF75-3B4B-40A3-9C84-07CFE8C87D80}" presName="parTx" presStyleLbl="alignNode1" presStyleIdx="4" presStyleCnt="5">
        <dgm:presLayoutVars>
          <dgm:chMax val="0"/>
          <dgm:chPref val="0"/>
          <dgm:bulletEnabled val="1"/>
        </dgm:presLayoutVars>
      </dgm:prSet>
      <dgm:spPr/>
    </dgm:pt>
    <dgm:pt modelId="{0C340EB6-6681-A046-A3A8-96020EC5D457}" type="pres">
      <dgm:prSet presAssocID="{D0E5AF75-3B4B-40A3-9C84-07CFE8C87D80}" presName="desTx" presStyleLbl="alignAccFollowNode1" presStyleIdx="4" presStyleCnt="5">
        <dgm:presLayoutVars>
          <dgm:bulletEnabled val="1"/>
        </dgm:presLayoutVars>
      </dgm:prSet>
      <dgm:spPr/>
    </dgm:pt>
  </dgm:ptLst>
  <dgm:cxnLst>
    <dgm:cxn modelId="{7655E904-6424-4797-9AE0-FFC077DC8D44}" srcId="{092A30A5-212D-435D-84EB-3A4097768D66}" destId="{97EA0C51-B1D1-4A05-A70E-90664C9F6D6F}" srcOrd="0" destOrd="0" parTransId="{471F370E-7094-4395-9841-E185F02A14B5}" sibTransId="{CB996BDE-21FC-412F-9811-CBB2663BE688}"/>
    <dgm:cxn modelId="{5C1D3C17-073F-B14B-8F88-7E4BA6F73661}" type="presOf" srcId="{E3A32E8E-4EB3-4FA1-92CB-092754D8BB2F}" destId="{5C5CEEB1-2194-4844-8E89-084F44735D01}" srcOrd="0" destOrd="1" presId="urn:microsoft.com/office/officeart/2005/8/layout/hList1"/>
    <dgm:cxn modelId="{16E3CC1A-2F5E-1748-9E74-6DFF8E131A35}" type="presOf" srcId="{AF014FDB-6DCD-41F9-9A94-99D8E5294FD3}" destId="{3A4F31DB-3DFA-C248-95C9-3B23BDC9B8B3}" srcOrd="0" destOrd="0" presId="urn:microsoft.com/office/officeart/2005/8/layout/hList1"/>
    <dgm:cxn modelId="{1D77402A-CCAE-8D45-A928-1ABA3513224D}" type="presOf" srcId="{913A0EB3-17C5-4245-870A-384936F737AA}" destId="{40CB26C9-AFFF-C747-B066-6B6A0B9137CE}" srcOrd="0" destOrd="0" presId="urn:microsoft.com/office/officeart/2005/8/layout/hList1"/>
    <dgm:cxn modelId="{8937EB32-3E3D-C747-B579-AEC314445F4C}" type="presOf" srcId="{C404BE83-0C66-40ED-984C-27035D91192D}" destId="{0C340EB6-6681-A046-A3A8-96020EC5D457}" srcOrd="0" destOrd="1" presId="urn:microsoft.com/office/officeart/2005/8/layout/hList1"/>
    <dgm:cxn modelId="{46C2E134-0145-4D84-AA13-05A14E8E02FE}" srcId="{AF014FDB-6DCD-41F9-9A94-99D8E5294FD3}" destId="{22B00FE7-F9A1-42E2-8E5C-56F2158B0E0B}" srcOrd="1" destOrd="0" parTransId="{3F20462D-9657-4C1D-B3A2-982179856B08}" sibTransId="{0D8872C4-A014-4CD4-9E3E-4C56820AF891}"/>
    <dgm:cxn modelId="{C14CA137-AA47-644C-9FC2-6688ED607786}" type="presOf" srcId="{22B00FE7-F9A1-42E2-8E5C-56F2158B0E0B}" destId="{8BAADE2A-826F-3340-8383-12E7A02400AB}" srcOrd="0" destOrd="1" presId="urn:microsoft.com/office/officeart/2005/8/layout/hList1"/>
    <dgm:cxn modelId="{9A939C3E-D783-5B4F-A929-D2CBD4FFA6F4}" type="presOf" srcId="{1CCF444B-AD13-4924-915D-A7F00E7EA545}" destId="{40F67181-E15F-6F4A-8076-1CA5537CF5BD}" srcOrd="0" destOrd="0" presId="urn:microsoft.com/office/officeart/2005/8/layout/hList1"/>
    <dgm:cxn modelId="{4858DA3F-F0FA-43EF-91D5-A3F199816A8B}" srcId="{913A0EB3-17C5-4245-870A-384936F737AA}" destId="{22A6BCF0-2D90-45C7-8D39-66B57DA29E2E}" srcOrd="1" destOrd="0" parTransId="{92DB9E90-2D82-4110-AEEA-5B970D62A1E1}" sibTransId="{2D0DC1D6-66BD-4EF5-9D07-CFD67D21193A}"/>
    <dgm:cxn modelId="{76E81C5E-04D2-4C30-BF6E-7E19D8B2727D}" srcId="{22A6BCF0-2D90-45C7-8D39-66B57DA29E2E}" destId="{A2BB5604-9924-4F43-A03E-C2D80F1AF103}" srcOrd="0" destOrd="0" parTransId="{A41A93C2-9FA8-44FF-8271-3448A5D3ADFF}" sibTransId="{AFA9A95B-4665-4F7F-929F-0B46B1FB9D93}"/>
    <dgm:cxn modelId="{E931C346-91A4-4E17-BA4F-D74BFBB6DB1C}" srcId="{AF014FDB-6DCD-41F9-9A94-99D8E5294FD3}" destId="{9EE23AD6-AE86-4960-9990-070A0EA93105}" srcOrd="0" destOrd="0" parTransId="{B6C6B2CC-806A-4C34-96B7-D64290A2DE94}" sibTransId="{4345B727-24FA-42B1-BAFD-9C76E55BF6AB}"/>
    <dgm:cxn modelId="{CC05B36D-3E67-47B3-806E-602954B66FCC}" srcId="{C2AFF4C7-3B14-4B8E-9110-B3F3064E583E}" destId="{092A30A5-212D-435D-84EB-3A4097768D66}" srcOrd="0" destOrd="0" parTransId="{01926AD6-8889-4136-AE47-4B13E2C70BC1}" sibTransId="{B7B1AE70-0120-4564-B6CF-0909B640BDED}"/>
    <dgm:cxn modelId="{068E0C6F-7A2F-45D9-81C6-ED3169DF93F0}" srcId="{33436D04-58A2-4442-926B-ED581BBB147B}" destId="{7A41F935-4618-4C48-8B9B-F7FDB609A496}" srcOrd="2" destOrd="0" parTransId="{829D72FE-37B9-45C0-802E-B26BCB9FB921}" sibTransId="{BE647D9C-3784-488D-B518-F133C67AA606}"/>
    <dgm:cxn modelId="{44137951-FDE5-444D-925F-38DB505128C1}" type="presOf" srcId="{3EF5C1DF-9E32-4639-8F34-A29F948B5E1D}" destId="{21968625-2F66-964B-929F-B0F03E884612}" srcOrd="0" destOrd="2" presId="urn:microsoft.com/office/officeart/2005/8/layout/hList1"/>
    <dgm:cxn modelId="{EF471055-2CAE-4E52-B5A2-566CC67B3441}" srcId="{33436D04-58A2-4442-926B-ED581BBB147B}" destId="{1CCF444B-AD13-4924-915D-A7F00E7EA545}" srcOrd="0" destOrd="0" parTransId="{71B950DF-CD4C-4B36-B518-2D5967BFA09F}" sibTransId="{B2628C23-2A94-41B9-A120-81EB125FC5A2}"/>
    <dgm:cxn modelId="{4A931756-0B51-403A-ADCD-8128178B5E68}" srcId="{913A0EB3-17C5-4245-870A-384936F737AA}" destId="{33436D04-58A2-4442-926B-ED581BBB147B}" srcOrd="2" destOrd="0" parTransId="{1482D913-BC07-4A4E-BCCE-D6508A42D4C8}" sibTransId="{F34D4BA8-F33F-4DE8-8C55-E3C749F56BC7}"/>
    <dgm:cxn modelId="{9EE9F357-3729-4762-ACE4-B33D60AAD85F}" srcId="{D0E5AF75-3B4B-40A3-9C84-07CFE8C87D80}" destId="{07169ABF-5064-46B1-804B-7030A84FFE06}" srcOrd="0" destOrd="0" parTransId="{2F783B7A-577D-4340-A50C-3D766581C5D3}" sibTransId="{871A3C5A-96EE-452C-9E24-A7675874F0EA}"/>
    <dgm:cxn modelId="{9F544885-4373-4741-9A43-CF3215B56432}" type="presOf" srcId="{C2AFF4C7-3B14-4B8E-9110-B3F3064E583E}" destId="{C3F5094E-D649-CF45-AA70-263C6B438738}" srcOrd="0" destOrd="0" presId="urn:microsoft.com/office/officeart/2005/8/layout/hList1"/>
    <dgm:cxn modelId="{D3749087-6694-49D2-A098-17611D627E4D}" srcId="{913A0EB3-17C5-4245-870A-384936F737AA}" destId="{C2AFF4C7-3B14-4B8E-9110-B3F3064E583E}" srcOrd="0" destOrd="0" parTransId="{A46FEF48-8FDE-420A-BD79-5680DE586695}" sibTransId="{49DA5906-E4C0-4F08-8144-DC06FCBE5557}"/>
    <dgm:cxn modelId="{D141F493-954D-4A35-8455-EF21553992FC}" srcId="{913A0EB3-17C5-4245-870A-384936F737AA}" destId="{D0E5AF75-3B4B-40A3-9C84-07CFE8C87D80}" srcOrd="4" destOrd="0" parTransId="{1029A099-00DA-497E-9972-4078867E7030}" sibTransId="{457368EF-45EC-4E93-A86F-6AC0C11EBDC6}"/>
    <dgm:cxn modelId="{496D369A-C3DD-E449-AD74-922A2D08A2B8}" type="presOf" srcId="{22A6BCF0-2D90-45C7-8D39-66B57DA29E2E}" destId="{0E0732FB-E977-904B-BE1F-494DF1B61B8C}" srcOrd="0" destOrd="0" presId="urn:microsoft.com/office/officeart/2005/8/layout/hList1"/>
    <dgm:cxn modelId="{1BF1F69B-F9E0-4D7D-B2D4-82B762813D23}" srcId="{33436D04-58A2-4442-926B-ED581BBB147B}" destId="{60928622-E9AB-4B6B-8CC2-C724F1793A3E}" srcOrd="1" destOrd="0" parTransId="{A237F34E-BB14-4BEE-8A6A-CF9020F279E9}" sibTransId="{8B356561-5C25-49C7-82B1-7C93F3DC4F18}"/>
    <dgm:cxn modelId="{10A7A0AD-BDBC-4A5E-B305-F91D1CE9A579}" srcId="{913A0EB3-17C5-4245-870A-384936F737AA}" destId="{AF014FDB-6DCD-41F9-9A94-99D8E5294FD3}" srcOrd="3" destOrd="0" parTransId="{4857D964-6446-4A36-BA32-5E4A0E3C4C6E}" sibTransId="{199C83D7-530C-468E-9550-0316DFE53D7B}"/>
    <dgm:cxn modelId="{523A99C3-1DB3-F142-8D1C-5686AA870439}" type="presOf" srcId="{33436D04-58A2-4442-926B-ED581BBB147B}" destId="{CB19E5D3-AC0B-0A46-89AB-D7C61F833076}" srcOrd="0" destOrd="0" presId="urn:microsoft.com/office/officeart/2005/8/layout/hList1"/>
    <dgm:cxn modelId="{2D4354CB-87EA-9D4F-8641-7BB3574AE340}" type="presOf" srcId="{60928622-E9AB-4B6B-8CC2-C724F1793A3E}" destId="{40F67181-E15F-6F4A-8076-1CA5537CF5BD}" srcOrd="0" destOrd="1" presId="urn:microsoft.com/office/officeart/2005/8/layout/hList1"/>
    <dgm:cxn modelId="{81A248CC-65AE-D142-9D6E-45760D3DF0C6}" type="presOf" srcId="{97EA0C51-B1D1-4A05-A70E-90664C9F6D6F}" destId="{21968625-2F66-964B-929F-B0F03E884612}" srcOrd="0" destOrd="1" presId="urn:microsoft.com/office/officeart/2005/8/layout/hList1"/>
    <dgm:cxn modelId="{2DD4D5D3-0168-3141-B377-CB5C899008C7}" type="presOf" srcId="{9EE23AD6-AE86-4960-9990-070A0EA93105}" destId="{8BAADE2A-826F-3340-8383-12E7A02400AB}" srcOrd="0" destOrd="0" presId="urn:microsoft.com/office/officeart/2005/8/layout/hList1"/>
    <dgm:cxn modelId="{67A5E4D9-1985-470E-9503-C5906C427E12}" srcId="{C2AFF4C7-3B14-4B8E-9110-B3F3064E583E}" destId="{3EF5C1DF-9E32-4639-8F34-A29F948B5E1D}" srcOrd="1" destOrd="0" parTransId="{6E758FC5-8367-4EE0-A524-B9156987935A}" sibTransId="{21B3CB3D-6176-4537-A854-D80A8112E12B}"/>
    <dgm:cxn modelId="{89ADA2DF-2CEB-4A49-B6B4-3E7D1F8FD00F}" type="presOf" srcId="{D0E5AF75-3B4B-40A3-9C84-07CFE8C87D80}" destId="{1C598D22-F88A-F747-ABCE-0C667A61FCB7}" srcOrd="0" destOrd="0" presId="urn:microsoft.com/office/officeart/2005/8/layout/hList1"/>
    <dgm:cxn modelId="{E0D47DEC-7010-8D42-A36E-2F427980D254}" type="presOf" srcId="{A2BB5604-9924-4F43-A03E-C2D80F1AF103}" destId="{5C5CEEB1-2194-4844-8E89-084F44735D01}" srcOrd="0" destOrd="0" presId="urn:microsoft.com/office/officeart/2005/8/layout/hList1"/>
    <dgm:cxn modelId="{CB7341EE-54E7-364D-ACA7-36A9032DFD5C}" type="presOf" srcId="{07169ABF-5064-46B1-804B-7030A84FFE06}" destId="{0C340EB6-6681-A046-A3A8-96020EC5D457}" srcOrd="0" destOrd="0" presId="urn:microsoft.com/office/officeart/2005/8/layout/hList1"/>
    <dgm:cxn modelId="{EECD55EE-FF34-46E8-8A71-6F193A1A0A4C}" srcId="{D0E5AF75-3B4B-40A3-9C84-07CFE8C87D80}" destId="{C404BE83-0C66-40ED-984C-27035D91192D}" srcOrd="1" destOrd="0" parTransId="{AC3D4789-20EB-435B-AB69-76A64ABAE230}" sibTransId="{38524356-18CF-479E-8329-4FC150BD51D9}"/>
    <dgm:cxn modelId="{E5D1BDFA-41FE-4806-BC9F-8F7176093BDA}" srcId="{22A6BCF0-2D90-45C7-8D39-66B57DA29E2E}" destId="{E3A32E8E-4EB3-4FA1-92CB-092754D8BB2F}" srcOrd="1" destOrd="0" parTransId="{5698071D-4B8B-4B9E-A04D-6E07EF12C187}" sibTransId="{B75CEE0A-DF4E-43C2-827D-0F57381F3FDF}"/>
    <dgm:cxn modelId="{45821BFE-ACF8-CE4A-BCB6-15C38C7485FC}" type="presOf" srcId="{7A41F935-4618-4C48-8B9B-F7FDB609A496}" destId="{40F67181-E15F-6F4A-8076-1CA5537CF5BD}" srcOrd="0" destOrd="2" presId="urn:microsoft.com/office/officeart/2005/8/layout/hList1"/>
    <dgm:cxn modelId="{E3847EFE-119B-2141-8179-4222795F40AE}" type="presOf" srcId="{092A30A5-212D-435D-84EB-3A4097768D66}" destId="{21968625-2F66-964B-929F-B0F03E884612}" srcOrd="0" destOrd="0" presId="urn:microsoft.com/office/officeart/2005/8/layout/hList1"/>
    <dgm:cxn modelId="{13D37B97-535A-5649-BFAC-6EDA24719701}" type="presParOf" srcId="{40CB26C9-AFFF-C747-B066-6B6A0B9137CE}" destId="{41FCF7B1-F78D-0247-A9CD-CD2A469C7368}" srcOrd="0" destOrd="0" presId="urn:microsoft.com/office/officeart/2005/8/layout/hList1"/>
    <dgm:cxn modelId="{68CEE731-227E-1242-B97F-852B36B9E91D}" type="presParOf" srcId="{41FCF7B1-F78D-0247-A9CD-CD2A469C7368}" destId="{C3F5094E-D649-CF45-AA70-263C6B438738}" srcOrd="0" destOrd="0" presId="urn:microsoft.com/office/officeart/2005/8/layout/hList1"/>
    <dgm:cxn modelId="{9330DE25-623B-A446-BEBC-CD766407D2AF}" type="presParOf" srcId="{41FCF7B1-F78D-0247-A9CD-CD2A469C7368}" destId="{21968625-2F66-964B-929F-B0F03E884612}" srcOrd="1" destOrd="0" presId="urn:microsoft.com/office/officeart/2005/8/layout/hList1"/>
    <dgm:cxn modelId="{904C4C9D-11D9-2146-B8E3-DCEDE06041A9}" type="presParOf" srcId="{40CB26C9-AFFF-C747-B066-6B6A0B9137CE}" destId="{B12BDB57-D438-A244-A93E-246EA294A119}" srcOrd="1" destOrd="0" presId="urn:microsoft.com/office/officeart/2005/8/layout/hList1"/>
    <dgm:cxn modelId="{2ABF7FBE-DF55-2F42-A887-A084C67061DD}" type="presParOf" srcId="{40CB26C9-AFFF-C747-B066-6B6A0B9137CE}" destId="{7EE16B79-934B-4544-8006-BF3D45C0DA8F}" srcOrd="2" destOrd="0" presId="urn:microsoft.com/office/officeart/2005/8/layout/hList1"/>
    <dgm:cxn modelId="{D90A822E-02B8-D746-BACD-C7D518505D12}" type="presParOf" srcId="{7EE16B79-934B-4544-8006-BF3D45C0DA8F}" destId="{0E0732FB-E977-904B-BE1F-494DF1B61B8C}" srcOrd="0" destOrd="0" presId="urn:microsoft.com/office/officeart/2005/8/layout/hList1"/>
    <dgm:cxn modelId="{3E5A9700-297A-CC48-90C8-F08B91672849}" type="presParOf" srcId="{7EE16B79-934B-4544-8006-BF3D45C0DA8F}" destId="{5C5CEEB1-2194-4844-8E89-084F44735D01}" srcOrd="1" destOrd="0" presId="urn:microsoft.com/office/officeart/2005/8/layout/hList1"/>
    <dgm:cxn modelId="{84CC719A-56B4-0E42-B7B3-C2BF748EFF1D}" type="presParOf" srcId="{40CB26C9-AFFF-C747-B066-6B6A0B9137CE}" destId="{5AE1C755-79A2-6443-A6DC-9E1164D06BC4}" srcOrd="3" destOrd="0" presId="urn:microsoft.com/office/officeart/2005/8/layout/hList1"/>
    <dgm:cxn modelId="{1EFF7804-665D-E940-A4CE-ACE4653B6062}" type="presParOf" srcId="{40CB26C9-AFFF-C747-B066-6B6A0B9137CE}" destId="{5BB7DB04-FA65-7A4A-8AEE-2BC530F766AB}" srcOrd="4" destOrd="0" presId="urn:microsoft.com/office/officeart/2005/8/layout/hList1"/>
    <dgm:cxn modelId="{B44DFA5E-5006-6347-95EA-9A854E49FCA6}" type="presParOf" srcId="{5BB7DB04-FA65-7A4A-8AEE-2BC530F766AB}" destId="{CB19E5D3-AC0B-0A46-89AB-D7C61F833076}" srcOrd="0" destOrd="0" presId="urn:microsoft.com/office/officeart/2005/8/layout/hList1"/>
    <dgm:cxn modelId="{3988D780-3B36-EC40-A113-718DDA2A6E05}" type="presParOf" srcId="{5BB7DB04-FA65-7A4A-8AEE-2BC530F766AB}" destId="{40F67181-E15F-6F4A-8076-1CA5537CF5BD}" srcOrd="1" destOrd="0" presId="urn:microsoft.com/office/officeart/2005/8/layout/hList1"/>
    <dgm:cxn modelId="{F0B5F0CA-0F4E-2E4A-A995-1007CF5BE908}" type="presParOf" srcId="{40CB26C9-AFFF-C747-B066-6B6A0B9137CE}" destId="{D8D75F51-CC8D-BC4E-84D1-4CD7DABBD249}" srcOrd="5" destOrd="0" presId="urn:microsoft.com/office/officeart/2005/8/layout/hList1"/>
    <dgm:cxn modelId="{E0B03989-B654-4B46-93C6-172429ED1EEC}" type="presParOf" srcId="{40CB26C9-AFFF-C747-B066-6B6A0B9137CE}" destId="{2EF75D42-E126-9748-ABF0-8F254B31635E}" srcOrd="6" destOrd="0" presId="urn:microsoft.com/office/officeart/2005/8/layout/hList1"/>
    <dgm:cxn modelId="{ACC345C9-6F55-9845-B2FB-4AE0C2FADDA2}" type="presParOf" srcId="{2EF75D42-E126-9748-ABF0-8F254B31635E}" destId="{3A4F31DB-3DFA-C248-95C9-3B23BDC9B8B3}" srcOrd="0" destOrd="0" presId="urn:microsoft.com/office/officeart/2005/8/layout/hList1"/>
    <dgm:cxn modelId="{504EE1BA-54B8-9142-BDBD-8FA9120F9CFA}" type="presParOf" srcId="{2EF75D42-E126-9748-ABF0-8F254B31635E}" destId="{8BAADE2A-826F-3340-8383-12E7A02400AB}" srcOrd="1" destOrd="0" presId="urn:microsoft.com/office/officeart/2005/8/layout/hList1"/>
    <dgm:cxn modelId="{D2D2B5A5-85B8-264D-9D25-3DB96A6E23D4}" type="presParOf" srcId="{40CB26C9-AFFF-C747-B066-6B6A0B9137CE}" destId="{6D298147-0F58-0F41-A5BD-5A6F815F66F0}" srcOrd="7" destOrd="0" presId="urn:microsoft.com/office/officeart/2005/8/layout/hList1"/>
    <dgm:cxn modelId="{A72CCDA4-B0F8-344B-843D-866DBA622413}" type="presParOf" srcId="{40CB26C9-AFFF-C747-B066-6B6A0B9137CE}" destId="{466E4C8D-4970-F843-8B64-B524A9F16FC9}" srcOrd="8" destOrd="0" presId="urn:microsoft.com/office/officeart/2005/8/layout/hList1"/>
    <dgm:cxn modelId="{FC01F1C3-D281-0046-A873-97ED311138B2}" type="presParOf" srcId="{466E4C8D-4970-F843-8B64-B524A9F16FC9}" destId="{1C598D22-F88A-F747-ABCE-0C667A61FCB7}" srcOrd="0" destOrd="0" presId="urn:microsoft.com/office/officeart/2005/8/layout/hList1"/>
    <dgm:cxn modelId="{05E479D8-ECE8-5940-A8D5-F8BC0A818FB7}" type="presParOf" srcId="{466E4C8D-4970-F843-8B64-B524A9F16FC9}" destId="{0C340EB6-6681-A046-A3A8-96020EC5D457}"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3A0EB3-17C5-4245-870A-384936F737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AFF4C7-3B14-4B8E-9110-B3F3064E583E}">
      <dgm:prSet/>
      <dgm:spPr/>
      <dgm:t>
        <a:bodyPr/>
        <a:lstStyle/>
        <a:p>
          <a:r>
            <a:rPr lang="en-US" b="1" i="0" dirty="0"/>
            <a:t>Importance of Muscle and Bone Preservation</a:t>
          </a:r>
          <a:endParaRPr lang="en-US" dirty="0"/>
        </a:p>
      </dgm:t>
    </dgm:pt>
    <dgm:pt modelId="{49DA5906-E4C0-4F08-8144-DC06FCBE5557}" type="sibTrans" cxnId="{D3749087-6694-49D2-A098-17611D627E4D}">
      <dgm:prSet/>
      <dgm:spPr/>
      <dgm:t>
        <a:bodyPr/>
        <a:lstStyle/>
        <a:p>
          <a:endParaRPr lang="en-US"/>
        </a:p>
      </dgm:t>
    </dgm:pt>
    <dgm:pt modelId="{A46FEF48-8FDE-420A-BD79-5680DE586695}" type="parTrans" cxnId="{D3749087-6694-49D2-A098-17611D627E4D}">
      <dgm:prSet/>
      <dgm:spPr/>
      <dgm:t>
        <a:bodyPr/>
        <a:lstStyle/>
        <a:p>
          <a:endParaRPr lang="en-US"/>
        </a:p>
      </dgm:t>
    </dgm:pt>
    <dgm:pt modelId="{22A6BCF0-2D90-45C7-8D39-66B57DA29E2E}">
      <dgm:prSet/>
      <dgm:spPr/>
      <dgm:t>
        <a:bodyPr/>
        <a:lstStyle/>
        <a:p>
          <a:r>
            <a:rPr lang="en-US" b="1" dirty="0"/>
            <a:t>Protein Intake Recommendations</a:t>
          </a:r>
          <a:endParaRPr lang="en-US" dirty="0"/>
        </a:p>
      </dgm:t>
    </dgm:pt>
    <dgm:pt modelId="{2D0DC1D6-66BD-4EF5-9D07-CFD67D21193A}" type="sibTrans" cxnId="{4858DA3F-F0FA-43EF-91D5-A3F199816A8B}">
      <dgm:prSet/>
      <dgm:spPr/>
      <dgm:t>
        <a:bodyPr/>
        <a:lstStyle/>
        <a:p>
          <a:endParaRPr lang="en-US"/>
        </a:p>
      </dgm:t>
    </dgm:pt>
    <dgm:pt modelId="{92DB9E90-2D82-4110-AEEA-5B970D62A1E1}" type="parTrans" cxnId="{4858DA3F-F0FA-43EF-91D5-A3F199816A8B}">
      <dgm:prSet/>
      <dgm:spPr/>
      <dgm:t>
        <a:bodyPr/>
        <a:lstStyle/>
        <a:p>
          <a:endParaRPr lang="en-US"/>
        </a:p>
      </dgm:t>
    </dgm:pt>
    <dgm:pt modelId="{A2BB5604-9924-4F43-A03E-C2D80F1AF103}">
      <dgm:prSet/>
      <dgm:spPr/>
      <dgm:t>
        <a:bodyPr/>
        <a:lstStyle/>
        <a:p>
          <a:r>
            <a:rPr lang="en-US" b="0" i="0" dirty="0"/>
            <a:t>General recommendation: 0.8 g/kg body weight/day; higher targets (1.2-1.6 g/kg) proposed during weight loss.</a:t>
          </a:r>
          <a:endParaRPr lang="en-US" dirty="0"/>
        </a:p>
      </dgm:t>
    </dgm:pt>
    <dgm:pt modelId="{AFA9A95B-4665-4F7F-929F-0B46B1FB9D93}" type="sibTrans" cxnId="{76E81C5E-04D2-4C30-BF6E-7E19D8B2727D}">
      <dgm:prSet/>
      <dgm:spPr/>
      <dgm:t>
        <a:bodyPr/>
        <a:lstStyle/>
        <a:p>
          <a:endParaRPr lang="en-US"/>
        </a:p>
      </dgm:t>
    </dgm:pt>
    <dgm:pt modelId="{A41A93C2-9FA8-44FF-8271-3448A5D3ADFF}" type="parTrans" cxnId="{76E81C5E-04D2-4C30-BF6E-7E19D8B2727D}">
      <dgm:prSet/>
      <dgm:spPr/>
      <dgm:t>
        <a:bodyPr/>
        <a:lstStyle/>
        <a:p>
          <a:endParaRPr lang="en-US"/>
        </a:p>
      </dgm:t>
    </dgm:pt>
    <dgm:pt modelId="{33436D04-58A2-4442-926B-ED581BBB147B}">
      <dgm:prSet/>
      <dgm:spPr/>
      <dgm:t>
        <a:bodyPr/>
        <a:lstStyle/>
        <a:p>
          <a:r>
            <a:rPr lang="en-US" b="1" dirty="0"/>
            <a:t>Role of Structured Exercise</a:t>
          </a:r>
          <a:endParaRPr lang="en-US" dirty="0"/>
        </a:p>
      </dgm:t>
    </dgm:pt>
    <dgm:pt modelId="{F34D4BA8-F33F-4DE8-8C55-E3C749F56BC7}" type="sibTrans" cxnId="{4A931756-0B51-403A-ADCD-8128178B5E68}">
      <dgm:prSet/>
      <dgm:spPr/>
      <dgm:t>
        <a:bodyPr/>
        <a:lstStyle/>
        <a:p>
          <a:endParaRPr lang="en-US"/>
        </a:p>
      </dgm:t>
    </dgm:pt>
    <dgm:pt modelId="{1482D913-BC07-4A4E-BCCE-D6508A42D4C8}" type="parTrans" cxnId="{4A931756-0B51-403A-ADCD-8128178B5E68}">
      <dgm:prSet/>
      <dgm:spPr/>
      <dgm:t>
        <a:bodyPr/>
        <a:lstStyle/>
        <a:p>
          <a:endParaRPr lang="en-US"/>
        </a:p>
      </dgm:t>
    </dgm:pt>
    <dgm:pt modelId="{1CCF444B-AD13-4924-915D-A7F00E7EA545}">
      <dgm:prSet/>
      <dgm:spPr/>
      <dgm:t>
        <a:bodyPr/>
        <a:lstStyle/>
        <a:p>
          <a:r>
            <a:rPr lang="en-US" b="0" i="0" dirty="0"/>
            <a:t>Increased protein intake alone is insufficient; strength training is essential.</a:t>
          </a:r>
          <a:endParaRPr lang="en-US" dirty="0"/>
        </a:p>
      </dgm:t>
    </dgm:pt>
    <dgm:pt modelId="{B2628C23-2A94-41B9-A120-81EB125FC5A2}" type="sibTrans" cxnId="{EF471055-2CAE-4E52-B5A2-566CC67B3441}">
      <dgm:prSet/>
      <dgm:spPr/>
      <dgm:t>
        <a:bodyPr/>
        <a:lstStyle/>
        <a:p>
          <a:endParaRPr lang="en-US"/>
        </a:p>
      </dgm:t>
    </dgm:pt>
    <dgm:pt modelId="{71B950DF-CD4C-4B36-B518-2D5967BFA09F}" type="parTrans" cxnId="{EF471055-2CAE-4E52-B5A2-566CC67B3441}">
      <dgm:prSet/>
      <dgm:spPr/>
      <dgm:t>
        <a:bodyPr/>
        <a:lstStyle/>
        <a:p>
          <a:endParaRPr lang="en-US"/>
        </a:p>
      </dgm:t>
    </dgm:pt>
    <dgm:pt modelId="{CA1D36E5-C562-E043-B9A2-02721E7C75C7}">
      <dgm:prSet/>
      <dgm:spPr/>
      <dgm:t>
        <a:bodyPr/>
        <a:lstStyle/>
        <a:p>
          <a:pPr>
            <a:buFont typeface="Arial" panose="020B0604020202020204" pitchFamily="34" charset="0"/>
            <a:buChar char="•"/>
          </a:pPr>
          <a:r>
            <a:rPr lang="en-US" b="0" i="0"/>
            <a:t>Weight reduction can negatively impact muscle and bone mass, leading to health issues like physical impairment, falls, and fractures.</a:t>
          </a:r>
        </a:p>
      </dgm:t>
    </dgm:pt>
    <dgm:pt modelId="{1D8B4D31-4D77-1247-A166-998925857C8C}" type="parTrans" cxnId="{20420CD6-FD1D-5144-9994-52AD089B99E1}">
      <dgm:prSet/>
      <dgm:spPr/>
      <dgm:t>
        <a:bodyPr/>
        <a:lstStyle/>
        <a:p>
          <a:endParaRPr lang="en-US"/>
        </a:p>
      </dgm:t>
    </dgm:pt>
    <dgm:pt modelId="{CBF8E239-275A-2F43-A1F1-06DBA8A5A63D}" type="sibTrans" cxnId="{20420CD6-FD1D-5144-9994-52AD089B99E1}">
      <dgm:prSet/>
      <dgm:spPr/>
      <dgm:t>
        <a:bodyPr/>
        <a:lstStyle/>
        <a:p>
          <a:endParaRPr lang="en-US"/>
        </a:p>
      </dgm:t>
    </dgm:pt>
    <dgm:pt modelId="{913B348F-E681-9746-8606-040EF62EA6EA}">
      <dgm:prSet/>
      <dgm:spPr/>
      <dgm:t>
        <a:bodyPr/>
        <a:lstStyle/>
        <a:p>
          <a:pPr>
            <a:buFont typeface="Arial" panose="020B0604020202020204" pitchFamily="34" charset="0"/>
            <a:buChar char="•"/>
          </a:pPr>
          <a:r>
            <a:rPr lang="en-US" b="0" i="0" dirty="0"/>
            <a:t>Preservation of muscle and bone mass is crucial for maintaining physical function and quality of life.</a:t>
          </a:r>
        </a:p>
      </dgm:t>
    </dgm:pt>
    <dgm:pt modelId="{2D623FD7-C433-0943-A4C9-06D7FB26567C}" type="parTrans" cxnId="{79C88189-631B-B44D-8813-25D89717F6B1}">
      <dgm:prSet/>
      <dgm:spPr/>
      <dgm:t>
        <a:bodyPr/>
        <a:lstStyle/>
        <a:p>
          <a:endParaRPr lang="en-US"/>
        </a:p>
      </dgm:t>
    </dgm:pt>
    <dgm:pt modelId="{097A9485-0D9C-4A4E-A988-A31CB32D866B}" type="sibTrans" cxnId="{79C88189-631B-B44D-8813-25D89717F6B1}">
      <dgm:prSet/>
      <dgm:spPr/>
      <dgm:t>
        <a:bodyPr/>
        <a:lstStyle/>
        <a:p>
          <a:endParaRPr lang="en-US"/>
        </a:p>
      </dgm:t>
    </dgm:pt>
    <dgm:pt modelId="{B07BC91C-E53D-6344-977F-2529698E1A11}">
      <dgm:prSet/>
      <dgm:spPr/>
      <dgm:t>
        <a:bodyPr/>
        <a:lstStyle/>
        <a:p>
          <a:pPr>
            <a:buFont typeface="Arial" panose="020B0604020202020204" pitchFamily="34" charset="0"/>
            <a:buChar char="•"/>
          </a:pPr>
          <a:r>
            <a:rPr lang="en-US" b="0" i="0"/>
            <a:t>Protein needs may be best estimated using fat-free mass; aim for 1.5 g/kg lean body mass/day.</a:t>
          </a:r>
        </a:p>
      </dgm:t>
    </dgm:pt>
    <dgm:pt modelId="{96B2BA0D-1103-7B4A-971F-203027D9525F}" type="parTrans" cxnId="{A0ED3B20-D311-6740-88FE-D2F3BC3F6238}">
      <dgm:prSet/>
      <dgm:spPr/>
      <dgm:t>
        <a:bodyPr/>
        <a:lstStyle/>
        <a:p>
          <a:endParaRPr lang="en-US"/>
        </a:p>
      </dgm:t>
    </dgm:pt>
    <dgm:pt modelId="{E55BE8DD-FC5D-C54E-8B0C-ED356739BC11}" type="sibTrans" cxnId="{A0ED3B20-D311-6740-88FE-D2F3BC3F6238}">
      <dgm:prSet/>
      <dgm:spPr/>
      <dgm:t>
        <a:bodyPr/>
        <a:lstStyle/>
        <a:p>
          <a:endParaRPr lang="en-US"/>
        </a:p>
      </dgm:t>
    </dgm:pt>
    <dgm:pt modelId="{640939E5-00AB-2B4E-95D6-7E7DF2218E5E}">
      <dgm:prSet/>
      <dgm:spPr/>
      <dgm:t>
        <a:bodyPr/>
        <a:lstStyle/>
        <a:p>
          <a:pPr>
            <a:buFont typeface="Arial" panose="020B0604020202020204" pitchFamily="34" charset="0"/>
            <a:buChar char="•"/>
          </a:pPr>
          <a:r>
            <a:rPr lang="en-US" b="0" i="0"/>
            <a:t>Encourage plant proteins, dairy, seafood, eggs, lean poultry; limit red and processed meats.</a:t>
          </a:r>
        </a:p>
      </dgm:t>
    </dgm:pt>
    <dgm:pt modelId="{39EB4219-D474-6145-8818-44FCA7F2CCF3}" type="parTrans" cxnId="{19A348A1-9538-3846-9A2D-B4643FAFF787}">
      <dgm:prSet/>
      <dgm:spPr/>
      <dgm:t>
        <a:bodyPr/>
        <a:lstStyle/>
        <a:p>
          <a:endParaRPr lang="en-US"/>
        </a:p>
      </dgm:t>
    </dgm:pt>
    <dgm:pt modelId="{044C9D16-7558-284A-B312-5D4B9483B67F}" type="sibTrans" cxnId="{19A348A1-9538-3846-9A2D-B4643FAFF787}">
      <dgm:prSet/>
      <dgm:spPr/>
      <dgm:t>
        <a:bodyPr/>
        <a:lstStyle/>
        <a:p>
          <a:endParaRPr lang="en-US"/>
        </a:p>
      </dgm:t>
    </dgm:pt>
    <dgm:pt modelId="{E778DE57-5ED2-9E4E-99FD-EAE04ABA6D3D}">
      <dgm:prSet/>
      <dgm:spPr/>
      <dgm:t>
        <a:bodyPr/>
        <a:lstStyle/>
        <a:p>
          <a:pPr>
            <a:buFont typeface="Arial" panose="020B0604020202020204" pitchFamily="34" charset="0"/>
            <a:buChar char="•"/>
          </a:pPr>
          <a:r>
            <a:rPr lang="en-US" b="0" i="0"/>
            <a:t>Practical options: fish, eggs, Greek yogurt, cottage cheese, nuts, and seeds.</a:t>
          </a:r>
        </a:p>
      </dgm:t>
    </dgm:pt>
    <dgm:pt modelId="{AE435BCF-4B22-404A-B3F5-8693592A7FAD}" type="parTrans" cxnId="{67EABF6B-9C61-B543-A8C6-182CE4D97794}">
      <dgm:prSet/>
      <dgm:spPr/>
      <dgm:t>
        <a:bodyPr/>
        <a:lstStyle/>
        <a:p>
          <a:endParaRPr lang="en-US"/>
        </a:p>
      </dgm:t>
    </dgm:pt>
    <dgm:pt modelId="{86EBFD57-18E2-3A4D-8CBC-15D1BFC2BB2A}" type="sibTrans" cxnId="{67EABF6B-9C61-B543-A8C6-182CE4D97794}">
      <dgm:prSet/>
      <dgm:spPr/>
      <dgm:t>
        <a:bodyPr/>
        <a:lstStyle/>
        <a:p>
          <a:endParaRPr lang="en-US"/>
        </a:p>
      </dgm:t>
    </dgm:pt>
    <dgm:pt modelId="{5BF8D4FE-8716-3647-AB86-51F724570AB7}">
      <dgm:prSet/>
      <dgm:spPr/>
      <dgm:t>
        <a:bodyPr/>
        <a:lstStyle/>
        <a:p>
          <a:pPr>
            <a:buFont typeface="Arial" panose="020B0604020202020204" pitchFamily="34" charset="0"/>
            <a:buChar char="•"/>
          </a:pPr>
          <a:r>
            <a:rPr lang="en-US" b="0" i="0" dirty="0"/>
            <a:t>Protein supplements can aid in meeting targets.</a:t>
          </a:r>
        </a:p>
      </dgm:t>
    </dgm:pt>
    <dgm:pt modelId="{F67C65B4-1265-3A4D-953C-A170D6BAD24F}" type="parTrans" cxnId="{A6749B10-FAC9-DF43-84FF-928A9679184B}">
      <dgm:prSet/>
      <dgm:spPr/>
      <dgm:t>
        <a:bodyPr/>
        <a:lstStyle/>
        <a:p>
          <a:endParaRPr lang="en-US"/>
        </a:p>
      </dgm:t>
    </dgm:pt>
    <dgm:pt modelId="{2C680A32-3E01-F945-BDDA-917F76FD020A}" type="sibTrans" cxnId="{A6749B10-FAC9-DF43-84FF-928A9679184B}">
      <dgm:prSet/>
      <dgm:spPr/>
      <dgm:t>
        <a:bodyPr/>
        <a:lstStyle/>
        <a:p>
          <a:endParaRPr lang="en-US"/>
        </a:p>
      </dgm:t>
    </dgm:pt>
    <dgm:pt modelId="{B4754A53-4B6D-034B-A5DA-2AE44E3F2FFC}">
      <dgm:prSet/>
      <dgm:spPr/>
      <dgm:t>
        <a:bodyPr/>
        <a:lstStyle/>
        <a:p>
          <a:pPr>
            <a:buFont typeface="Arial" panose="020B0604020202020204" pitchFamily="34" charset="0"/>
            <a:buChar char="•"/>
          </a:pPr>
          <a:r>
            <a:rPr lang="en-US" b="0" i="0"/>
            <a:t>Structured resistance and mixed training programs help preserve lean mass.</a:t>
          </a:r>
        </a:p>
      </dgm:t>
    </dgm:pt>
    <dgm:pt modelId="{45211A8E-8394-034F-A9A8-3E8C97A7980C}" type="parTrans" cxnId="{84FD3523-A4B6-134D-883B-709CA6FC9596}">
      <dgm:prSet/>
      <dgm:spPr/>
      <dgm:t>
        <a:bodyPr/>
        <a:lstStyle/>
        <a:p>
          <a:endParaRPr lang="en-US"/>
        </a:p>
      </dgm:t>
    </dgm:pt>
    <dgm:pt modelId="{24739C1C-B893-A244-B0E4-238D7003D3E5}" type="sibTrans" cxnId="{84FD3523-A4B6-134D-883B-709CA6FC9596}">
      <dgm:prSet/>
      <dgm:spPr/>
      <dgm:t>
        <a:bodyPr/>
        <a:lstStyle/>
        <a:p>
          <a:endParaRPr lang="en-US"/>
        </a:p>
      </dgm:t>
    </dgm:pt>
    <dgm:pt modelId="{76168651-942B-AD4C-8413-5F7AB89B63E0}">
      <dgm:prSet/>
      <dgm:spPr/>
      <dgm:t>
        <a:bodyPr/>
        <a:lstStyle/>
        <a:p>
          <a:pPr>
            <a:buFont typeface="Arial" panose="020B0604020202020204" pitchFamily="34" charset="0"/>
            <a:buChar char="•"/>
          </a:pPr>
          <a:r>
            <a:rPr lang="en-US" b="0" i="0" dirty="0"/>
            <a:t>Aim for at least 3 strength sessions and 150 minutes of moderate aerobic exercise weekly</a:t>
          </a:r>
        </a:p>
      </dgm:t>
    </dgm:pt>
    <dgm:pt modelId="{D8AE2BC1-A97C-1944-B374-705D0B1D75A8}" type="parTrans" cxnId="{DF1E03A3-3363-E942-9A3B-C2524A96DD39}">
      <dgm:prSet/>
      <dgm:spPr/>
      <dgm:t>
        <a:bodyPr/>
        <a:lstStyle/>
        <a:p>
          <a:endParaRPr lang="en-US"/>
        </a:p>
      </dgm:t>
    </dgm:pt>
    <dgm:pt modelId="{D591D40B-5AC9-8344-BBF3-1881D8F26A20}" type="sibTrans" cxnId="{DF1E03A3-3363-E942-9A3B-C2524A96DD39}">
      <dgm:prSet/>
      <dgm:spPr/>
      <dgm:t>
        <a:bodyPr/>
        <a:lstStyle/>
        <a:p>
          <a:endParaRPr lang="en-US"/>
        </a:p>
      </dgm:t>
    </dgm:pt>
    <dgm:pt modelId="{40CB26C9-AFFF-C747-B066-6B6A0B9137CE}" type="pres">
      <dgm:prSet presAssocID="{913A0EB3-17C5-4245-870A-384936F737AA}" presName="Name0" presStyleCnt="0">
        <dgm:presLayoutVars>
          <dgm:dir/>
          <dgm:animLvl val="lvl"/>
          <dgm:resizeHandles val="exact"/>
        </dgm:presLayoutVars>
      </dgm:prSet>
      <dgm:spPr/>
    </dgm:pt>
    <dgm:pt modelId="{41FCF7B1-F78D-0247-A9CD-CD2A469C7368}" type="pres">
      <dgm:prSet presAssocID="{C2AFF4C7-3B14-4B8E-9110-B3F3064E583E}" presName="composite" presStyleCnt="0"/>
      <dgm:spPr/>
    </dgm:pt>
    <dgm:pt modelId="{C3F5094E-D649-CF45-AA70-263C6B438738}" type="pres">
      <dgm:prSet presAssocID="{C2AFF4C7-3B14-4B8E-9110-B3F3064E583E}" presName="parTx" presStyleLbl="alignNode1" presStyleIdx="0" presStyleCnt="3">
        <dgm:presLayoutVars>
          <dgm:chMax val="0"/>
          <dgm:chPref val="0"/>
          <dgm:bulletEnabled val="1"/>
        </dgm:presLayoutVars>
      </dgm:prSet>
      <dgm:spPr/>
    </dgm:pt>
    <dgm:pt modelId="{21968625-2F66-964B-929F-B0F03E884612}" type="pres">
      <dgm:prSet presAssocID="{C2AFF4C7-3B14-4B8E-9110-B3F3064E583E}" presName="desTx" presStyleLbl="alignAccFollowNode1" presStyleIdx="0" presStyleCnt="3">
        <dgm:presLayoutVars>
          <dgm:bulletEnabled val="1"/>
        </dgm:presLayoutVars>
      </dgm:prSet>
      <dgm:spPr/>
    </dgm:pt>
    <dgm:pt modelId="{B12BDB57-D438-A244-A93E-246EA294A119}" type="pres">
      <dgm:prSet presAssocID="{49DA5906-E4C0-4F08-8144-DC06FCBE5557}" presName="space" presStyleCnt="0"/>
      <dgm:spPr/>
    </dgm:pt>
    <dgm:pt modelId="{7EE16B79-934B-4544-8006-BF3D45C0DA8F}" type="pres">
      <dgm:prSet presAssocID="{22A6BCF0-2D90-45C7-8D39-66B57DA29E2E}" presName="composite" presStyleCnt="0"/>
      <dgm:spPr/>
    </dgm:pt>
    <dgm:pt modelId="{0E0732FB-E977-904B-BE1F-494DF1B61B8C}" type="pres">
      <dgm:prSet presAssocID="{22A6BCF0-2D90-45C7-8D39-66B57DA29E2E}" presName="parTx" presStyleLbl="alignNode1" presStyleIdx="1" presStyleCnt="3">
        <dgm:presLayoutVars>
          <dgm:chMax val="0"/>
          <dgm:chPref val="0"/>
          <dgm:bulletEnabled val="1"/>
        </dgm:presLayoutVars>
      </dgm:prSet>
      <dgm:spPr/>
    </dgm:pt>
    <dgm:pt modelId="{5C5CEEB1-2194-4844-8E89-084F44735D01}" type="pres">
      <dgm:prSet presAssocID="{22A6BCF0-2D90-45C7-8D39-66B57DA29E2E}" presName="desTx" presStyleLbl="alignAccFollowNode1" presStyleIdx="1" presStyleCnt="3">
        <dgm:presLayoutVars>
          <dgm:bulletEnabled val="1"/>
        </dgm:presLayoutVars>
      </dgm:prSet>
      <dgm:spPr/>
    </dgm:pt>
    <dgm:pt modelId="{5AE1C755-79A2-6443-A6DC-9E1164D06BC4}" type="pres">
      <dgm:prSet presAssocID="{2D0DC1D6-66BD-4EF5-9D07-CFD67D21193A}" presName="space" presStyleCnt="0"/>
      <dgm:spPr/>
    </dgm:pt>
    <dgm:pt modelId="{5BB7DB04-FA65-7A4A-8AEE-2BC530F766AB}" type="pres">
      <dgm:prSet presAssocID="{33436D04-58A2-4442-926B-ED581BBB147B}" presName="composite" presStyleCnt="0"/>
      <dgm:spPr/>
    </dgm:pt>
    <dgm:pt modelId="{CB19E5D3-AC0B-0A46-89AB-D7C61F833076}" type="pres">
      <dgm:prSet presAssocID="{33436D04-58A2-4442-926B-ED581BBB147B}" presName="parTx" presStyleLbl="alignNode1" presStyleIdx="2" presStyleCnt="3">
        <dgm:presLayoutVars>
          <dgm:chMax val="0"/>
          <dgm:chPref val="0"/>
          <dgm:bulletEnabled val="1"/>
        </dgm:presLayoutVars>
      </dgm:prSet>
      <dgm:spPr/>
    </dgm:pt>
    <dgm:pt modelId="{40F67181-E15F-6F4A-8076-1CA5537CF5BD}" type="pres">
      <dgm:prSet presAssocID="{33436D04-58A2-4442-926B-ED581BBB147B}" presName="desTx" presStyleLbl="alignAccFollowNode1" presStyleIdx="2" presStyleCnt="3">
        <dgm:presLayoutVars>
          <dgm:bulletEnabled val="1"/>
        </dgm:presLayoutVars>
      </dgm:prSet>
      <dgm:spPr/>
    </dgm:pt>
  </dgm:ptLst>
  <dgm:cxnLst>
    <dgm:cxn modelId="{A6749B10-FAC9-DF43-84FF-928A9679184B}" srcId="{22A6BCF0-2D90-45C7-8D39-66B57DA29E2E}" destId="{5BF8D4FE-8716-3647-AB86-51F724570AB7}" srcOrd="4" destOrd="0" parTransId="{F67C65B4-1265-3A4D-953C-A170D6BAD24F}" sibTransId="{2C680A32-3E01-F945-BDDA-917F76FD020A}"/>
    <dgm:cxn modelId="{A0ED3B20-D311-6740-88FE-D2F3BC3F6238}" srcId="{22A6BCF0-2D90-45C7-8D39-66B57DA29E2E}" destId="{B07BC91C-E53D-6344-977F-2529698E1A11}" srcOrd="1" destOrd="0" parTransId="{96B2BA0D-1103-7B4A-971F-203027D9525F}" sibTransId="{E55BE8DD-FC5D-C54E-8B0C-ED356739BC11}"/>
    <dgm:cxn modelId="{84FD3523-A4B6-134D-883B-709CA6FC9596}" srcId="{33436D04-58A2-4442-926B-ED581BBB147B}" destId="{B4754A53-4B6D-034B-A5DA-2AE44E3F2FFC}" srcOrd="1" destOrd="0" parTransId="{45211A8E-8394-034F-A9A8-3E8C97A7980C}" sibTransId="{24739C1C-B893-A244-B0E4-238D7003D3E5}"/>
    <dgm:cxn modelId="{EC624329-8571-7243-8AF7-CFCD084BD35C}" type="presOf" srcId="{5BF8D4FE-8716-3647-AB86-51F724570AB7}" destId="{5C5CEEB1-2194-4844-8E89-084F44735D01}" srcOrd="0" destOrd="4" presId="urn:microsoft.com/office/officeart/2005/8/layout/hList1"/>
    <dgm:cxn modelId="{1D77402A-CCAE-8D45-A928-1ABA3513224D}" type="presOf" srcId="{913A0EB3-17C5-4245-870A-384936F737AA}" destId="{40CB26C9-AFFF-C747-B066-6B6A0B9137CE}" srcOrd="0" destOrd="0" presId="urn:microsoft.com/office/officeart/2005/8/layout/hList1"/>
    <dgm:cxn modelId="{9A939C3E-D783-5B4F-A929-D2CBD4FFA6F4}" type="presOf" srcId="{1CCF444B-AD13-4924-915D-A7F00E7EA545}" destId="{40F67181-E15F-6F4A-8076-1CA5537CF5BD}" srcOrd="0" destOrd="0" presId="urn:microsoft.com/office/officeart/2005/8/layout/hList1"/>
    <dgm:cxn modelId="{4858DA3F-F0FA-43EF-91D5-A3F199816A8B}" srcId="{913A0EB3-17C5-4245-870A-384936F737AA}" destId="{22A6BCF0-2D90-45C7-8D39-66B57DA29E2E}" srcOrd="1" destOrd="0" parTransId="{92DB9E90-2D82-4110-AEEA-5B970D62A1E1}" sibTransId="{2D0DC1D6-66BD-4EF5-9D07-CFD67D21193A}"/>
    <dgm:cxn modelId="{76E81C5E-04D2-4C30-BF6E-7E19D8B2727D}" srcId="{22A6BCF0-2D90-45C7-8D39-66B57DA29E2E}" destId="{A2BB5604-9924-4F43-A03E-C2D80F1AF103}" srcOrd="0" destOrd="0" parTransId="{A41A93C2-9FA8-44FF-8271-3448A5D3ADFF}" sibTransId="{AFA9A95B-4665-4F7F-929F-0B46B1FB9D93}"/>
    <dgm:cxn modelId="{B4B38D61-2011-7E46-8538-1C6F48A65656}" type="presOf" srcId="{76168651-942B-AD4C-8413-5F7AB89B63E0}" destId="{40F67181-E15F-6F4A-8076-1CA5537CF5BD}" srcOrd="0" destOrd="2" presId="urn:microsoft.com/office/officeart/2005/8/layout/hList1"/>
    <dgm:cxn modelId="{8A8DA168-69F5-DC4D-80F5-2BE1445A4E8F}" type="presOf" srcId="{CA1D36E5-C562-E043-B9A2-02721E7C75C7}" destId="{21968625-2F66-964B-929F-B0F03E884612}" srcOrd="0" destOrd="0" presId="urn:microsoft.com/office/officeart/2005/8/layout/hList1"/>
    <dgm:cxn modelId="{67EABF6B-9C61-B543-A8C6-182CE4D97794}" srcId="{22A6BCF0-2D90-45C7-8D39-66B57DA29E2E}" destId="{E778DE57-5ED2-9E4E-99FD-EAE04ABA6D3D}" srcOrd="3" destOrd="0" parTransId="{AE435BCF-4B22-404A-B3F5-8693592A7FAD}" sibTransId="{86EBFD57-18E2-3A4D-8CBC-15D1BFC2BB2A}"/>
    <dgm:cxn modelId="{69A9DB54-E392-384B-8C22-F7538940DA7B}" type="presOf" srcId="{B07BC91C-E53D-6344-977F-2529698E1A11}" destId="{5C5CEEB1-2194-4844-8E89-084F44735D01}" srcOrd="0" destOrd="1" presId="urn:microsoft.com/office/officeart/2005/8/layout/hList1"/>
    <dgm:cxn modelId="{EF471055-2CAE-4E52-B5A2-566CC67B3441}" srcId="{33436D04-58A2-4442-926B-ED581BBB147B}" destId="{1CCF444B-AD13-4924-915D-A7F00E7EA545}" srcOrd="0" destOrd="0" parTransId="{71B950DF-CD4C-4B36-B518-2D5967BFA09F}" sibTransId="{B2628C23-2A94-41B9-A120-81EB125FC5A2}"/>
    <dgm:cxn modelId="{4A931756-0B51-403A-ADCD-8128178B5E68}" srcId="{913A0EB3-17C5-4245-870A-384936F737AA}" destId="{33436D04-58A2-4442-926B-ED581BBB147B}" srcOrd="2" destOrd="0" parTransId="{1482D913-BC07-4A4E-BCCE-D6508A42D4C8}" sibTransId="{F34D4BA8-F33F-4DE8-8C55-E3C749F56BC7}"/>
    <dgm:cxn modelId="{9F544885-4373-4741-9A43-CF3215B56432}" type="presOf" srcId="{C2AFF4C7-3B14-4B8E-9110-B3F3064E583E}" destId="{C3F5094E-D649-CF45-AA70-263C6B438738}" srcOrd="0" destOrd="0" presId="urn:microsoft.com/office/officeart/2005/8/layout/hList1"/>
    <dgm:cxn modelId="{D3749087-6694-49D2-A098-17611D627E4D}" srcId="{913A0EB3-17C5-4245-870A-384936F737AA}" destId="{C2AFF4C7-3B14-4B8E-9110-B3F3064E583E}" srcOrd="0" destOrd="0" parTransId="{A46FEF48-8FDE-420A-BD79-5680DE586695}" sibTransId="{49DA5906-E4C0-4F08-8144-DC06FCBE5557}"/>
    <dgm:cxn modelId="{79C88189-631B-B44D-8813-25D89717F6B1}" srcId="{C2AFF4C7-3B14-4B8E-9110-B3F3064E583E}" destId="{913B348F-E681-9746-8606-040EF62EA6EA}" srcOrd="1" destOrd="0" parTransId="{2D623FD7-C433-0943-A4C9-06D7FB26567C}" sibTransId="{097A9485-0D9C-4A4E-A988-A31CB32D866B}"/>
    <dgm:cxn modelId="{59707E99-8EA1-AE41-BC35-77D6B3C4DE2F}" type="presOf" srcId="{B4754A53-4B6D-034B-A5DA-2AE44E3F2FFC}" destId="{40F67181-E15F-6F4A-8076-1CA5537CF5BD}" srcOrd="0" destOrd="1" presId="urn:microsoft.com/office/officeart/2005/8/layout/hList1"/>
    <dgm:cxn modelId="{496D369A-C3DD-E449-AD74-922A2D08A2B8}" type="presOf" srcId="{22A6BCF0-2D90-45C7-8D39-66B57DA29E2E}" destId="{0E0732FB-E977-904B-BE1F-494DF1B61B8C}" srcOrd="0" destOrd="0" presId="urn:microsoft.com/office/officeart/2005/8/layout/hList1"/>
    <dgm:cxn modelId="{19A348A1-9538-3846-9A2D-B4643FAFF787}" srcId="{22A6BCF0-2D90-45C7-8D39-66B57DA29E2E}" destId="{640939E5-00AB-2B4E-95D6-7E7DF2218E5E}" srcOrd="2" destOrd="0" parTransId="{39EB4219-D474-6145-8818-44FCA7F2CCF3}" sibTransId="{044C9D16-7558-284A-B312-5D4B9483B67F}"/>
    <dgm:cxn modelId="{DF1E03A3-3363-E942-9A3B-C2524A96DD39}" srcId="{33436D04-58A2-4442-926B-ED581BBB147B}" destId="{76168651-942B-AD4C-8413-5F7AB89B63E0}" srcOrd="2" destOrd="0" parTransId="{D8AE2BC1-A97C-1944-B374-705D0B1D75A8}" sibTransId="{D591D40B-5AC9-8344-BBF3-1881D8F26A20}"/>
    <dgm:cxn modelId="{250A34B6-656D-554C-80D0-38E2F13299DF}" type="presOf" srcId="{640939E5-00AB-2B4E-95D6-7E7DF2218E5E}" destId="{5C5CEEB1-2194-4844-8E89-084F44735D01}" srcOrd="0" destOrd="2" presId="urn:microsoft.com/office/officeart/2005/8/layout/hList1"/>
    <dgm:cxn modelId="{523A99C3-1DB3-F142-8D1C-5686AA870439}" type="presOf" srcId="{33436D04-58A2-4442-926B-ED581BBB147B}" destId="{CB19E5D3-AC0B-0A46-89AB-D7C61F833076}" srcOrd="0" destOrd="0" presId="urn:microsoft.com/office/officeart/2005/8/layout/hList1"/>
    <dgm:cxn modelId="{3DDEE8C6-6B9E-4549-9E71-66C77AD8F408}" type="presOf" srcId="{913B348F-E681-9746-8606-040EF62EA6EA}" destId="{21968625-2F66-964B-929F-B0F03E884612}" srcOrd="0" destOrd="1" presId="urn:microsoft.com/office/officeart/2005/8/layout/hList1"/>
    <dgm:cxn modelId="{20420CD6-FD1D-5144-9994-52AD089B99E1}" srcId="{C2AFF4C7-3B14-4B8E-9110-B3F3064E583E}" destId="{CA1D36E5-C562-E043-B9A2-02721E7C75C7}" srcOrd="0" destOrd="0" parTransId="{1D8B4D31-4D77-1247-A166-998925857C8C}" sibTransId="{CBF8E239-275A-2F43-A1F1-06DBA8A5A63D}"/>
    <dgm:cxn modelId="{C22DD4E6-5246-7744-9169-A80A997F8B02}" type="presOf" srcId="{E778DE57-5ED2-9E4E-99FD-EAE04ABA6D3D}" destId="{5C5CEEB1-2194-4844-8E89-084F44735D01}" srcOrd="0" destOrd="3" presId="urn:microsoft.com/office/officeart/2005/8/layout/hList1"/>
    <dgm:cxn modelId="{E0D47DEC-7010-8D42-A36E-2F427980D254}" type="presOf" srcId="{A2BB5604-9924-4F43-A03E-C2D80F1AF103}" destId="{5C5CEEB1-2194-4844-8E89-084F44735D01}" srcOrd="0" destOrd="0" presId="urn:microsoft.com/office/officeart/2005/8/layout/hList1"/>
    <dgm:cxn modelId="{13D37B97-535A-5649-BFAC-6EDA24719701}" type="presParOf" srcId="{40CB26C9-AFFF-C747-B066-6B6A0B9137CE}" destId="{41FCF7B1-F78D-0247-A9CD-CD2A469C7368}" srcOrd="0" destOrd="0" presId="urn:microsoft.com/office/officeart/2005/8/layout/hList1"/>
    <dgm:cxn modelId="{68CEE731-227E-1242-B97F-852B36B9E91D}" type="presParOf" srcId="{41FCF7B1-F78D-0247-A9CD-CD2A469C7368}" destId="{C3F5094E-D649-CF45-AA70-263C6B438738}" srcOrd="0" destOrd="0" presId="urn:microsoft.com/office/officeart/2005/8/layout/hList1"/>
    <dgm:cxn modelId="{9330DE25-623B-A446-BEBC-CD766407D2AF}" type="presParOf" srcId="{41FCF7B1-F78D-0247-A9CD-CD2A469C7368}" destId="{21968625-2F66-964B-929F-B0F03E884612}" srcOrd="1" destOrd="0" presId="urn:microsoft.com/office/officeart/2005/8/layout/hList1"/>
    <dgm:cxn modelId="{904C4C9D-11D9-2146-B8E3-DCEDE06041A9}" type="presParOf" srcId="{40CB26C9-AFFF-C747-B066-6B6A0B9137CE}" destId="{B12BDB57-D438-A244-A93E-246EA294A119}" srcOrd="1" destOrd="0" presId="urn:microsoft.com/office/officeart/2005/8/layout/hList1"/>
    <dgm:cxn modelId="{2ABF7FBE-DF55-2F42-A887-A084C67061DD}" type="presParOf" srcId="{40CB26C9-AFFF-C747-B066-6B6A0B9137CE}" destId="{7EE16B79-934B-4544-8006-BF3D45C0DA8F}" srcOrd="2" destOrd="0" presId="urn:microsoft.com/office/officeart/2005/8/layout/hList1"/>
    <dgm:cxn modelId="{D90A822E-02B8-D746-BACD-C7D518505D12}" type="presParOf" srcId="{7EE16B79-934B-4544-8006-BF3D45C0DA8F}" destId="{0E0732FB-E977-904B-BE1F-494DF1B61B8C}" srcOrd="0" destOrd="0" presId="urn:microsoft.com/office/officeart/2005/8/layout/hList1"/>
    <dgm:cxn modelId="{3E5A9700-297A-CC48-90C8-F08B91672849}" type="presParOf" srcId="{7EE16B79-934B-4544-8006-BF3D45C0DA8F}" destId="{5C5CEEB1-2194-4844-8E89-084F44735D01}" srcOrd="1" destOrd="0" presId="urn:microsoft.com/office/officeart/2005/8/layout/hList1"/>
    <dgm:cxn modelId="{84CC719A-56B4-0E42-B7B3-C2BF748EFF1D}" type="presParOf" srcId="{40CB26C9-AFFF-C747-B066-6B6A0B9137CE}" destId="{5AE1C755-79A2-6443-A6DC-9E1164D06BC4}" srcOrd="3" destOrd="0" presId="urn:microsoft.com/office/officeart/2005/8/layout/hList1"/>
    <dgm:cxn modelId="{1EFF7804-665D-E940-A4CE-ACE4653B6062}" type="presParOf" srcId="{40CB26C9-AFFF-C747-B066-6B6A0B9137CE}" destId="{5BB7DB04-FA65-7A4A-8AEE-2BC530F766AB}" srcOrd="4" destOrd="0" presId="urn:microsoft.com/office/officeart/2005/8/layout/hList1"/>
    <dgm:cxn modelId="{B44DFA5E-5006-6347-95EA-9A854E49FCA6}" type="presParOf" srcId="{5BB7DB04-FA65-7A4A-8AEE-2BC530F766AB}" destId="{CB19E5D3-AC0B-0A46-89AB-D7C61F833076}" srcOrd="0" destOrd="0" presId="urn:microsoft.com/office/officeart/2005/8/layout/hList1"/>
    <dgm:cxn modelId="{3988D780-3B36-EC40-A113-718DDA2A6E05}" type="presParOf" srcId="{5BB7DB04-FA65-7A4A-8AEE-2BC530F766AB}" destId="{40F67181-E15F-6F4A-8076-1CA5537CF5BD}"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560D13-7764-4B27-8DEE-C9CE2BF05F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7E5202-31E9-4269-85A5-3C2BA89E385B}">
      <dgm:prSet/>
      <dgm:spPr/>
      <dgm:t>
        <a:bodyPr/>
        <a:lstStyle/>
        <a:p>
          <a:r>
            <a:rPr lang="en-US" b="1" i="0" dirty="0"/>
            <a:t>Muscle Mass Monitoring Techniques</a:t>
          </a:r>
          <a:endParaRPr lang="en-US" dirty="0"/>
        </a:p>
      </dgm:t>
    </dgm:pt>
    <dgm:pt modelId="{E8DCE284-2DEA-45DD-969A-4974FCE355A9}" type="parTrans" cxnId="{05E727F1-6904-41BC-976E-14D8A6D7CDFC}">
      <dgm:prSet/>
      <dgm:spPr/>
      <dgm:t>
        <a:bodyPr/>
        <a:lstStyle/>
        <a:p>
          <a:endParaRPr lang="en-US"/>
        </a:p>
      </dgm:t>
    </dgm:pt>
    <dgm:pt modelId="{09709598-C0DC-48B0-8D97-78BF92F760DD}" type="sibTrans" cxnId="{05E727F1-6904-41BC-976E-14D8A6D7CDFC}">
      <dgm:prSet/>
      <dgm:spPr/>
      <dgm:t>
        <a:bodyPr/>
        <a:lstStyle/>
        <a:p>
          <a:endParaRPr lang="en-US"/>
        </a:p>
      </dgm:t>
    </dgm:pt>
    <dgm:pt modelId="{74D94F9F-96E5-4A2D-A7F8-866F1C58F26D}">
      <dgm:prSet custT="1"/>
      <dgm:spPr/>
      <dgm:t>
        <a:bodyPr/>
        <a:lstStyle/>
        <a:p>
          <a:r>
            <a:rPr lang="en-US" sz="1800" b="0" i="0" dirty="0"/>
            <a:t>Bioelectrical impedance analysis (BIA) is practical and cost-effective for monitoring muscle mass.</a:t>
          </a:r>
          <a:endParaRPr lang="en-US" sz="1800" dirty="0"/>
        </a:p>
      </dgm:t>
    </dgm:pt>
    <dgm:pt modelId="{A4F27815-823C-48DE-9B8F-62236FAAF4DA}" type="parTrans" cxnId="{B12EE8A0-4C9E-4F8A-A7EC-DEBF3187E3A8}">
      <dgm:prSet/>
      <dgm:spPr/>
      <dgm:t>
        <a:bodyPr/>
        <a:lstStyle/>
        <a:p>
          <a:endParaRPr lang="en-US"/>
        </a:p>
      </dgm:t>
    </dgm:pt>
    <dgm:pt modelId="{8410A837-057F-4E55-A21B-C6EEC4D9AFB7}" type="sibTrans" cxnId="{B12EE8A0-4C9E-4F8A-A7EC-DEBF3187E3A8}">
      <dgm:prSet/>
      <dgm:spPr/>
      <dgm:t>
        <a:bodyPr/>
        <a:lstStyle/>
        <a:p>
          <a:endParaRPr lang="en-US"/>
        </a:p>
      </dgm:t>
    </dgm:pt>
    <dgm:pt modelId="{3970568F-7239-4461-8DCD-343BEC964748}">
      <dgm:prSet/>
      <dgm:spPr/>
      <dgm:t>
        <a:bodyPr/>
        <a:lstStyle/>
        <a:p>
          <a:r>
            <a:rPr lang="en-US" b="1" i="0" dirty="0"/>
            <a:t>Assessing Muscle Health and Function</a:t>
          </a:r>
          <a:endParaRPr lang="en-US" dirty="0"/>
        </a:p>
      </dgm:t>
    </dgm:pt>
    <dgm:pt modelId="{2D253DBC-5E25-4EFB-82D6-9A74BF3D3B01}" type="parTrans" cxnId="{1C6D77F9-6709-463B-BA49-BC54887F77D5}">
      <dgm:prSet/>
      <dgm:spPr/>
      <dgm:t>
        <a:bodyPr/>
        <a:lstStyle/>
        <a:p>
          <a:endParaRPr lang="en-US"/>
        </a:p>
      </dgm:t>
    </dgm:pt>
    <dgm:pt modelId="{FBC32CB6-313F-47C2-997D-EC4BF92CEACE}" type="sibTrans" cxnId="{1C6D77F9-6709-463B-BA49-BC54887F77D5}">
      <dgm:prSet/>
      <dgm:spPr/>
      <dgm:t>
        <a:bodyPr/>
        <a:lstStyle/>
        <a:p>
          <a:endParaRPr lang="en-US"/>
        </a:p>
      </dgm:t>
    </dgm:pt>
    <dgm:pt modelId="{184097A8-00E1-48A0-BD5D-C67FFAB7EEF5}">
      <dgm:prSet custT="1"/>
      <dgm:spPr/>
      <dgm:t>
        <a:bodyPr/>
        <a:lstStyle/>
        <a:p>
          <a:r>
            <a:rPr lang="en-US" sz="1800" b="0" i="0" dirty="0"/>
            <a:t>Muscle strength assessments: sit-to-stand, stair climb, timed-up-and-go for older adults.</a:t>
          </a:r>
          <a:endParaRPr lang="en-US" sz="1800" dirty="0"/>
        </a:p>
      </dgm:t>
    </dgm:pt>
    <dgm:pt modelId="{D9FC8FBE-7699-40FC-8B49-7B731DC40362}" type="parTrans" cxnId="{AD394F8B-36E0-44A8-A44F-977CAE418581}">
      <dgm:prSet/>
      <dgm:spPr/>
      <dgm:t>
        <a:bodyPr/>
        <a:lstStyle/>
        <a:p>
          <a:endParaRPr lang="en-US"/>
        </a:p>
      </dgm:t>
    </dgm:pt>
    <dgm:pt modelId="{F1314D16-E5D5-4FE8-8588-067C99778C08}" type="sibTrans" cxnId="{AD394F8B-36E0-44A8-A44F-977CAE418581}">
      <dgm:prSet/>
      <dgm:spPr/>
      <dgm:t>
        <a:bodyPr/>
        <a:lstStyle/>
        <a:p>
          <a:endParaRPr lang="en-US"/>
        </a:p>
      </dgm:t>
    </dgm:pt>
    <dgm:pt modelId="{A1E3DB78-6DFF-4297-8D29-C868B575D62F}">
      <dgm:prSet/>
      <dgm:spPr/>
      <dgm:t>
        <a:bodyPr/>
        <a:lstStyle/>
        <a:p>
          <a:r>
            <a:rPr lang="en-US" b="1" i="0" dirty="0"/>
            <a:t>Exercise Program Customization</a:t>
          </a:r>
          <a:endParaRPr lang="en-US" dirty="0"/>
        </a:p>
      </dgm:t>
    </dgm:pt>
    <dgm:pt modelId="{65D2071D-F9D9-4903-89F8-65A711FB5E95}" type="parTrans" cxnId="{9C1A8E20-8B29-4594-9538-E08E9BF5ECA7}">
      <dgm:prSet/>
      <dgm:spPr/>
      <dgm:t>
        <a:bodyPr/>
        <a:lstStyle/>
        <a:p>
          <a:endParaRPr lang="en-US"/>
        </a:p>
      </dgm:t>
    </dgm:pt>
    <dgm:pt modelId="{032C0B2B-3D50-4B44-96B7-517A3BA87FF9}" type="sibTrans" cxnId="{9C1A8E20-8B29-4594-9538-E08E9BF5ECA7}">
      <dgm:prSet/>
      <dgm:spPr/>
      <dgm:t>
        <a:bodyPr/>
        <a:lstStyle/>
        <a:p>
          <a:endParaRPr lang="en-US"/>
        </a:p>
      </dgm:t>
    </dgm:pt>
    <dgm:pt modelId="{AED75618-FA26-46CA-80C5-23FD5AB2DD5A}">
      <dgm:prSet custT="1"/>
      <dgm:spPr/>
      <dgm:t>
        <a:bodyPr/>
        <a:lstStyle/>
        <a:p>
          <a:r>
            <a:rPr lang="en-US" sz="1800" b="0" i="0" dirty="0"/>
            <a:t>Tailor exercise programs to individual fitness levels for adherence and effectiveness.</a:t>
          </a:r>
          <a:endParaRPr lang="en-US" sz="1800" dirty="0"/>
        </a:p>
      </dgm:t>
    </dgm:pt>
    <dgm:pt modelId="{1B2C59A3-D194-4186-90E1-E34453966665}" type="parTrans" cxnId="{B09D4A98-7294-43F3-810B-486E8B9BABA6}">
      <dgm:prSet/>
      <dgm:spPr/>
      <dgm:t>
        <a:bodyPr/>
        <a:lstStyle/>
        <a:p>
          <a:endParaRPr lang="en-US"/>
        </a:p>
      </dgm:t>
    </dgm:pt>
    <dgm:pt modelId="{CE8B10C1-2560-4AD7-9645-699C70816F75}" type="sibTrans" cxnId="{B09D4A98-7294-43F3-810B-486E8B9BABA6}">
      <dgm:prSet/>
      <dgm:spPr/>
      <dgm:t>
        <a:bodyPr/>
        <a:lstStyle/>
        <a:p>
          <a:endParaRPr lang="en-US"/>
        </a:p>
      </dgm:t>
    </dgm:pt>
    <dgm:pt modelId="{9E26E99C-15F0-42C1-A15B-175E3012FC01}">
      <dgm:prSet/>
      <dgm:spPr/>
      <dgm:t>
        <a:bodyPr/>
        <a:lstStyle/>
        <a:p>
          <a:r>
            <a:rPr lang="en-US" b="1" i="0" dirty="0"/>
            <a:t>Emerging Technologies and Research</a:t>
          </a:r>
          <a:endParaRPr lang="en-US" dirty="0"/>
        </a:p>
      </dgm:t>
    </dgm:pt>
    <dgm:pt modelId="{C8A4C112-6F4B-4E92-AF7C-BFCB158532DD}" type="parTrans" cxnId="{C9F96C9E-42A3-43F3-A60F-B41007887985}">
      <dgm:prSet/>
      <dgm:spPr/>
      <dgm:t>
        <a:bodyPr/>
        <a:lstStyle/>
        <a:p>
          <a:endParaRPr lang="en-US"/>
        </a:p>
      </dgm:t>
    </dgm:pt>
    <dgm:pt modelId="{4910D588-5D66-4A2F-9A10-D45638A7989A}" type="sibTrans" cxnId="{C9F96C9E-42A3-43F3-A60F-B41007887985}">
      <dgm:prSet/>
      <dgm:spPr/>
      <dgm:t>
        <a:bodyPr/>
        <a:lstStyle/>
        <a:p>
          <a:endParaRPr lang="en-US"/>
        </a:p>
      </dgm:t>
    </dgm:pt>
    <dgm:pt modelId="{CAB8C5DE-F288-4501-95C8-755C7BE2B94F}">
      <dgm:prSet/>
      <dgm:spPr/>
      <dgm:t>
        <a:bodyPr/>
        <a:lstStyle/>
        <a:p>
          <a:endParaRPr lang="en-US" dirty="0"/>
        </a:p>
      </dgm:t>
    </dgm:pt>
    <dgm:pt modelId="{84D0C7C7-9586-4225-9C70-BC384158495F}" type="parTrans" cxnId="{393E33B3-24EA-42C6-AFC0-96B2C34CEB6F}">
      <dgm:prSet/>
      <dgm:spPr/>
      <dgm:t>
        <a:bodyPr/>
        <a:lstStyle/>
        <a:p>
          <a:endParaRPr lang="en-US"/>
        </a:p>
      </dgm:t>
    </dgm:pt>
    <dgm:pt modelId="{905D6B38-698B-4938-97EE-5F1B03B654B1}" type="sibTrans" cxnId="{393E33B3-24EA-42C6-AFC0-96B2C34CEB6F}">
      <dgm:prSet/>
      <dgm:spPr/>
      <dgm:t>
        <a:bodyPr/>
        <a:lstStyle/>
        <a:p>
          <a:endParaRPr lang="en-US"/>
        </a:p>
      </dgm:t>
    </dgm:pt>
    <dgm:pt modelId="{0F5C4ED6-0BD2-DB42-85FC-177FF0E47630}">
      <dgm:prSet custT="1"/>
      <dgm:spPr/>
      <dgm:t>
        <a:bodyPr/>
        <a:lstStyle/>
        <a:p>
          <a:pPr>
            <a:buFont typeface="Arial" panose="020B0604020202020204" pitchFamily="34" charset="0"/>
            <a:buChar char="•"/>
          </a:pPr>
          <a:r>
            <a:rPr lang="en-US" sz="1800" b="0" i="0" dirty="0"/>
            <a:t>Air displacement plethysmography for individuals with electronic medical implants.</a:t>
          </a:r>
        </a:p>
      </dgm:t>
    </dgm:pt>
    <dgm:pt modelId="{4988EADD-F1E6-1740-BC15-7DB2B9F1F93D}" type="parTrans" cxnId="{92566BDF-9B65-9E4D-BFF4-B9A0986EB5CD}">
      <dgm:prSet/>
      <dgm:spPr/>
      <dgm:t>
        <a:bodyPr/>
        <a:lstStyle/>
        <a:p>
          <a:endParaRPr lang="en-US"/>
        </a:p>
      </dgm:t>
    </dgm:pt>
    <dgm:pt modelId="{00C22BBF-691E-DD4F-A63D-176C96F724C0}" type="sibTrans" cxnId="{92566BDF-9B65-9E4D-BFF4-B9A0986EB5CD}">
      <dgm:prSet/>
      <dgm:spPr/>
      <dgm:t>
        <a:bodyPr/>
        <a:lstStyle/>
        <a:p>
          <a:endParaRPr lang="en-US"/>
        </a:p>
      </dgm:t>
    </dgm:pt>
    <dgm:pt modelId="{558778BE-CD03-4444-A2D3-8575F01382DB}">
      <dgm:prSet custT="1"/>
      <dgm:spPr/>
      <dgm:t>
        <a:bodyPr/>
        <a:lstStyle/>
        <a:p>
          <a:pPr>
            <a:buFont typeface="Arial" panose="020B0604020202020204" pitchFamily="34" charset="0"/>
            <a:buChar char="•"/>
          </a:pPr>
          <a:r>
            <a:rPr lang="en-US" sz="1800" b="0" i="0" dirty="0"/>
            <a:t>Dual-energy X-ray absorptiometry (DXA) is the gold standard but costly and less frequent</a:t>
          </a:r>
          <a:r>
            <a:rPr lang="en-US" sz="1400" b="0" i="0" dirty="0"/>
            <a:t>.</a:t>
          </a:r>
        </a:p>
      </dgm:t>
    </dgm:pt>
    <dgm:pt modelId="{BC71B2A3-C807-6544-9FE4-B5448CEB9841}" type="parTrans" cxnId="{E78101FE-5F8D-0A4D-A3E9-1CF93868E1EE}">
      <dgm:prSet/>
      <dgm:spPr/>
      <dgm:t>
        <a:bodyPr/>
        <a:lstStyle/>
        <a:p>
          <a:endParaRPr lang="en-US"/>
        </a:p>
      </dgm:t>
    </dgm:pt>
    <dgm:pt modelId="{6BFEAA02-8B29-D14B-929A-3134EEFB917E}" type="sibTrans" cxnId="{E78101FE-5F8D-0A4D-A3E9-1CF93868E1EE}">
      <dgm:prSet/>
      <dgm:spPr/>
      <dgm:t>
        <a:bodyPr/>
        <a:lstStyle/>
        <a:p>
          <a:endParaRPr lang="en-US"/>
        </a:p>
      </dgm:t>
    </dgm:pt>
    <dgm:pt modelId="{FA851A6D-8BFE-154C-9691-030E649DA9AD}">
      <dgm:prSet custT="1"/>
      <dgm:spPr/>
      <dgm:t>
        <a:bodyPr/>
        <a:lstStyle/>
        <a:p>
          <a:pPr>
            <a:buFont typeface="Arial" panose="020B0604020202020204" pitchFamily="34" charset="0"/>
            <a:buChar char="•"/>
          </a:pPr>
          <a:r>
            <a:rPr lang="en-US" sz="1800" b="0" i="0" dirty="0"/>
            <a:t>One-repetition maximum not recommended unless highly trained.</a:t>
          </a:r>
        </a:p>
      </dgm:t>
    </dgm:pt>
    <dgm:pt modelId="{94FB3E14-5C1F-664B-922E-95861D03A0F6}" type="parTrans" cxnId="{70A08A6A-F996-F543-88D0-17E6832CFC12}">
      <dgm:prSet/>
      <dgm:spPr/>
      <dgm:t>
        <a:bodyPr/>
        <a:lstStyle/>
        <a:p>
          <a:endParaRPr lang="en-US"/>
        </a:p>
      </dgm:t>
    </dgm:pt>
    <dgm:pt modelId="{DE6A88DB-C4D6-8F4D-BB94-48526F404C1C}" type="sibTrans" cxnId="{70A08A6A-F996-F543-88D0-17E6832CFC12}">
      <dgm:prSet/>
      <dgm:spPr/>
      <dgm:t>
        <a:bodyPr/>
        <a:lstStyle/>
        <a:p>
          <a:endParaRPr lang="en-US"/>
        </a:p>
      </dgm:t>
    </dgm:pt>
    <dgm:pt modelId="{398FF6FB-5188-1040-93CD-946A674EEB0B}">
      <dgm:prSet custT="1"/>
      <dgm:spPr/>
      <dgm:t>
        <a:bodyPr/>
        <a:lstStyle/>
        <a:p>
          <a:pPr>
            <a:buFont typeface="Arial" panose="020B0604020202020204" pitchFamily="34" charset="0"/>
            <a:buChar char="•"/>
          </a:pPr>
          <a:r>
            <a:rPr lang="en-US" sz="1800" b="0" i="0" dirty="0"/>
            <a:t>Collaboration with exercise physiologists or strength trainers is beneficial for program development and monitoring.</a:t>
          </a:r>
        </a:p>
      </dgm:t>
    </dgm:pt>
    <dgm:pt modelId="{B7A3DED8-C39D-3F46-9091-56F863EA5215}" type="parTrans" cxnId="{9DF0E82D-5CCD-A849-A62F-D6BE81F96861}">
      <dgm:prSet/>
      <dgm:spPr/>
      <dgm:t>
        <a:bodyPr/>
        <a:lstStyle/>
        <a:p>
          <a:endParaRPr lang="en-US"/>
        </a:p>
      </dgm:t>
    </dgm:pt>
    <dgm:pt modelId="{AE10A847-33B8-E14D-B0B2-BBE7B62579C5}" type="sibTrans" cxnId="{9DF0E82D-5CCD-A849-A62F-D6BE81F96861}">
      <dgm:prSet/>
      <dgm:spPr/>
      <dgm:t>
        <a:bodyPr/>
        <a:lstStyle/>
        <a:p>
          <a:endParaRPr lang="en-US"/>
        </a:p>
      </dgm:t>
    </dgm:pt>
    <dgm:pt modelId="{3D62454A-C4E7-7748-9D47-29F1B5723FBB}">
      <dgm:prSet/>
      <dgm:spPr/>
      <dgm:t>
        <a:bodyPr/>
        <a:lstStyle/>
        <a:p>
          <a:pPr>
            <a:buFont typeface="Arial" panose="020B0604020202020204" pitchFamily="34" charset="0"/>
            <a:buChar char="•"/>
          </a:pPr>
          <a:r>
            <a:rPr lang="en-US" b="0" i="0"/>
            <a:t>New technologies, like visual-based capture using smartphones, are being validated.</a:t>
          </a:r>
        </a:p>
      </dgm:t>
    </dgm:pt>
    <dgm:pt modelId="{12995DC0-3436-7744-87AA-F9AB6FA9CBA2}" type="parTrans" cxnId="{2ECE27B4-17A4-AF48-A06F-EC0553EC1791}">
      <dgm:prSet/>
      <dgm:spPr/>
      <dgm:t>
        <a:bodyPr/>
        <a:lstStyle/>
        <a:p>
          <a:endParaRPr lang="en-US"/>
        </a:p>
      </dgm:t>
    </dgm:pt>
    <dgm:pt modelId="{AFDCF320-BDF5-2549-8A18-47627519CAAE}" type="sibTrans" cxnId="{2ECE27B4-17A4-AF48-A06F-EC0553EC1791}">
      <dgm:prSet/>
      <dgm:spPr/>
      <dgm:t>
        <a:bodyPr/>
        <a:lstStyle/>
        <a:p>
          <a:endParaRPr lang="en-US"/>
        </a:p>
      </dgm:t>
    </dgm:pt>
    <dgm:pt modelId="{42EE7EE1-FA71-2A47-A785-C313EAADED7A}">
      <dgm:prSet/>
      <dgm:spPr/>
      <dgm:t>
        <a:bodyPr/>
        <a:lstStyle/>
        <a:p>
          <a:pPr>
            <a:buFont typeface="Arial" panose="020B0604020202020204" pitchFamily="34" charset="0"/>
            <a:buChar char="•"/>
          </a:pPr>
          <a:r>
            <a:rPr lang="en-US" b="0" i="0"/>
            <a:t>Research on GLP-1 therapy’s effects on muscle quality and function is ongoing, providing future insights.</a:t>
          </a:r>
        </a:p>
      </dgm:t>
    </dgm:pt>
    <dgm:pt modelId="{4FD83528-ADDA-5A41-B98D-C206C7352148}" type="parTrans" cxnId="{83665FE2-1583-7943-8461-6BF40911F9C0}">
      <dgm:prSet/>
      <dgm:spPr/>
      <dgm:t>
        <a:bodyPr/>
        <a:lstStyle/>
        <a:p>
          <a:endParaRPr lang="en-US"/>
        </a:p>
      </dgm:t>
    </dgm:pt>
    <dgm:pt modelId="{8671423A-3E31-C142-9399-5DE462ECD66C}" type="sibTrans" cxnId="{83665FE2-1583-7943-8461-6BF40911F9C0}">
      <dgm:prSet/>
      <dgm:spPr/>
      <dgm:t>
        <a:bodyPr/>
        <a:lstStyle/>
        <a:p>
          <a:endParaRPr lang="en-US"/>
        </a:p>
      </dgm:t>
    </dgm:pt>
    <dgm:pt modelId="{2D42244B-7AB0-3A4D-91FF-9C22ACAFB4E0}">
      <dgm:prSet/>
      <dgm:spPr/>
      <dgm:t>
        <a:bodyPr/>
        <a:lstStyle/>
        <a:p>
          <a:pPr>
            <a:buNone/>
          </a:pPr>
          <a:endParaRPr lang="en-US" dirty="0"/>
        </a:p>
      </dgm:t>
    </dgm:pt>
    <dgm:pt modelId="{607C8FEB-8B40-6A49-9964-5DB9C493F664}" type="parTrans" cxnId="{87E01C20-44CA-BF4D-9FC7-30BFFFF09B00}">
      <dgm:prSet/>
      <dgm:spPr/>
      <dgm:t>
        <a:bodyPr/>
        <a:lstStyle/>
        <a:p>
          <a:endParaRPr lang="en-US"/>
        </a:p>
      </dgm:t>
    </dgm:pt>
    <dgm:pt modelId="{57E9F1C3-25D4-EC4D-B515-8741395B013A}" type="sibTrans" cxnId="{87E01C20-44CA-BF4D-9FC7-30BFFFF09B00}">
      <dgm:prSet/>
      <dgm:spPr/>
      <dgm:t>
        <a:bodyPr/>
        <a:lstStyle/>
        <a:p>
          <a:endParaRPr lang="en-US"/>
        </a:p>
      </dgm:t>
    </dgm:pt>
    <dgm:pt modelId="{CA36B505-1A56-4547-8C6A-3BA54596B5A3}" type="pres">
      <dgm:prSet presAssocID="{88560D13-7764-4B27-8DEE-C9CE2BF05F56}" presName="Name0" presStyleCnt="0">
        <dgm:presLayoutVars>
          <dgm:dir/>
          <dgm:animLvl val="lvl"/>
          <dgm:resizeHandles val="exact"/>
        </dgm:presLayoutVars>
      </dgm:prSet>
      <dgm:spPr/>
    </dgm:pt>
    <dgm:pt modelId="{1A2ABA54-D841-5042-BD8D-61D7DBA741FE}" type="pres">
      <dgm:prSet presAssocID="{847E5202-31E9-4269-85A5-3C2BA89E385B}" presName="linNode" presStyleCnt="0"/>
      <dgm:spPr/>
    </dgm:pt>
    <dgm:pt modelId="{83592F1C-44F7-4042-91BE-5F8364D30A3F}" type="pres">
      <dgm:prSet presAssocID="{847E5202-31E9-4269-85A5-3C2BA89E385B}" presName="parentText" presStyleLbl="node1" presStyleIdx="0" presStyleCnt="4">
        <dgm:presLayoutVars>
          <dgm:chMax val="1"/>
          <dgm:bulletEnabled val="1"/>
        </dgm:presLayoutVars>
      </dgm:prSet>
      <dgm:spPr/>
    </dgm:pt>
    <dgm:pt modelId="{17ECB0E2-0C8C-9C4A-B197-FA60442E8F00}" type="pres">
      <dgm:prSet presAssocID="{847E5202-31E9-4269-85A5-3C2BA89E385B}" presName="descendantText" presStyleLbl="alignAccFollowNode1" presStyleIdx="0" presStyleCnt="4">
        <dgm:presLayoutVars>
          <dgm:bulletEnabled val="1"/>
        </dgm:presLayoutVars>
      </dgm:prSet>
      <dgm:spPr/>
    </dgm:pt>
    <dgm:pt modelId="{D264FBE9-3243-374C-902A-10F7F5BF20AE}" type="pres">
      <dgm:prSet presAssocID="{09709598-C0DC-48B0-8D97-78BF92F760DD}" presName="sp" presStyleCnt="0"/>
      <dgm:spPr/>
    </dgm:pt>
    <dgm:pt modelId="{74FA530F-9387-134A-B8CA-0E1D28350F23}" type="pres">
      <dgm:prSet presAssocID="{3970568F-7239-4461-8DCD-343BEC964748}" presName="linNode" presStyleCnt="0"/>
      <dgm:spPr/>
    </dgm:pt>
    <dgm:pt modelId="{30737AD7-7988-9540-A307-5B23362A1B2E}" type="pres">
      <dgm:prSet presAssocID="{3970568F-7239-4461-8DCD-343BEC964748}" presName="parentText" presStyleLbl="node1" presStyleIdx="1" presStyleCnt="4">
        <dgm:presLayoutVars>
          <dgm:chMax val="1"/>
          <dgm:bulletEnabled val="1"/>
        </dgm:presLayoutVars>
      </dgm:prSet>
      <dgm:spPr/>
    </dgm:pt>
    <dgm:pt modelId="{AC5BC5E3-9049-054D-BF9A-C3689D1933DD}" type="pres">
      <dgm:prSet presAssocID="{3970568F-7239-4461-8DCD-343BEC964748}" presName="descendantText" presStyleLbl="alignAccFollowNode1" presStyleIdx="1" presStyleCnt="4">
        <dgm:presLayoutVars>
          <dgm:bulletEnabled val="1"/>
        </dgm:presLayoutVars>
      </dgm:prSet>
      <dgm:spPr/>
    </dgm:pt>
    <dgm:pt modelId="{BD43F1D0-9473-7D4D-B36C-578790EBBD3F}" type="pres">
      <dgm:prSet presAssocID="{FBC32CB6-313F-47C2-997D-EC4BF92CEACE}" presName="sp" presStyleCnt="0"/>
      <dgm:spPr/>
    </dgm:pt>
    <dgm:pt modelId="{32D79B45-FAF2-D440-8C2D-1B7F4835988B}" type="pres">
      <dgm:prSet presAssocID="{A1E3DB78-6DFF-4297-8D29-C868B575D62F}" presName="linNode" presStyleCnt="0"/>
      <dgm:spPr/>
    </dgm:pt>
    <dgm:pt modelId="{0BEDF417-4BD7-3E43-B1E9-8490C83CF1FC}" type="pres">
      <dgm:prSet presAssocID="{A1E3DB78-6DFF-4297-8D29-C868B575D62F}" presName="parentText" presStyleLbl="node1" presStyleIdx="2" presStyleCnt="4">
        <dgm:presLayoutVars>
          <dgm:chMax val="1"/>
          <dgm:bulletEnabled val="1"/>
        </dgm:presLayoutVars>
      </dgm:prSet>
      <dgm:spPr/>
    </dgm:pt>
    <dgm:pt modelId="{F4CBFA18-DB98-A349-AB4A-5116AA442B96}" type="pres">
      <dgm:prSet presAssocID="{A1E3DB78-6DFF-4297-8D29-C868B575D62F}" presName="descendantText" presStyleLbl="alignAccFollowNode1" presStyleIdx="2" presStyleCnt="4" custLinFactNeighborX="-630" custLinFactNeighborY="-1201">
        <dgm:presLayoutVars>
          <dgm:bulletEnabled val="1"/>
        </dgm:presLayoutVars>
      </dgm:prSet>
      <dgm:spPr/>
    </dgm:pt>
    <dgm:pt modelId="{8C6868CD-1702-ED47-8C60-F9B218F5D2DC}" type="pres">
      <dgm:prSet presAssocID="{032C0B2B-3D50-4B44-96B7-517A3BA87FF9}" presName="sp" presStyleCnt="0"/>
      <dgm:spPr/>
    </dgm:pt>
    <dgm:pt modelId="{2BBE8B66-8487-2B4A-80A0-1E12B4383A85}" type="pres">
      <dgm:prSet presAssocID="{9E26E99C-15F0-42C1-A15B-175E3012FC01}" presName="linNode" presStyleCnt="0"/>
      <dgm:spPr/>
    </dgm:pt>
    <dgm:pt modelId="{CA5655C4-C444-4C48-8728-F23C190E4F41}" type="pres">
      <dgm:prSet presAssocID="{9E26E99C-15F0-42C1-A15B-175E3012FC01}" presName="parentText" presStyleLbl="node1" presStyleIdx="3" presStyleCnt="4">
        <dgm:presLayoutVars>
          <dgm:chMax val="1"/>
          <dgm:bulletEnabled val="1"/>
        </dgm:presLayoutVars>
      </dgm:prSet>
      <dgm:spPr/>
    </dgm:pt>
    <dgm:pt modelId="{7218D324-0C15-F741-82AA-402BB14A1ED3}" type="pres">
      <dgm:prSet presAssocID="{9E26E99C-15F0-42C1-A15B-175E3012FC01}" presName="descendantText" presStyleLbl="alignAccFollowNode1" presStyleIdx="3" presStyleCnt="4">
        <dgm:presLayoutVars>
          <dgm:bulletEnabled val="1"/>
        </dgm:presLayoutVars>
      </dgm:prSet>
      <dgm:spPr/>
    </dgm:pt>
  </dgm:ptLst>
  <dgm:cxnLst>
    <dgm:cxn modelId="{BB3B2401-EC2F-9643-B79C-23B06BE521D4}" type="presOf" srcId="{FA851A6D-8BFE-154C-9691-030E649DA9AD}" destId="{AC5BC5E3-9049-054D-BF9A-C3689D1933DD}" srcOrd="0" destOrd="1" presId="urn:microsoft.com/office/officeart/2005/8/layout/vList5"/>
    <dgm:cxn modelId="{B540B61D-6EBE-BC41-903C-40D856824568}" type="presOf" srcId="{CAB8C5DE-F288-4501-95C8-755C7BE2B94F}" destId="{7218D324-0C15-F741-82AA-402BB14A1ED3}" srcOrd="0" destOrd="0" presId="urn:microsoft.com/office/officeart/2005/8/layout/vList5"/>
    <dgm:cxn modelId="{87E01C20-44CA-BF4D-9FC7-30BFFFF09B00}" srcId="{9E26E99C-15F0-42C1-A15B-175E3012FC01}" destId="{2D42244B-7AB0-3A4D-91FF-9C22ACAFB4E0}" srcOrd="1" destOrd="0" parTransId="{607C8FEB-8B40-6A49-9964-5DB9C493F664}" sibTransId="{57E9F1C3-25D4-EC4D-B515-8741395B013A}"/>
    <dgm:cxn modelId="{9C1A8E20-8B29-4594-9538-E08E9BF5ECA7}" srcId="{88560D13-7764-4B27-8DEE-C9CE2BF05F56}" destId="{A1E3DB78-6DFF-4297-8D29-C868B575D62F}" srcOrd="2" destOrd="0" parTransId="{65D2071D-F9D9-4903-89F8-65A711FB5E95}" sibTransId="{032C0B2B-3D50-4B44-96B7-517A3BA87FF9}"/>
    <dgm:cxn modelId="{8E81472B-CDEC-1C45-BF57-3869EA98A3FC}" type="presOf" srcId="{184097A8-00E1-48A0-BD5D-C67FFAB7EEF5}" destId="{AC5BC5E3-9049-054D-BF9A-C3689D1933DD}" srcOrd="0" destOrd="0" presId="urn:microsoft.com/office/officeart/2005/8/layout/vList5"/>
    <dgm:cxn modelId="{8E53B82D-14E9-5843-A7B0-63839FC2347C}" type="presOf" srcId="{847E5202-31E9-4269-85A5-3C2BA89E385B}" destId="{83592F1C-44F7-4042-91BE-5F8364D30A3F}" srcOrd="0" destOrd="0" presId="urn:microsoft.com/office/officeart/2005/8/layout/vList5"/>
    <dgm:cxn modelId="{9DF0E82D-5CCD-A849-A62F-D6BE81F96861}" srcId="{A1E3DB78-6DFF-4297-8D29-C868B575D62F}" destId="{398FF6FB-5188-1040-93CD-946A674EEB0B}" srcOrd="1" destOrd="0" parTransId="{B7A3DED8-C39D-3F46-9091-56F863EA5215}" sibTransId="{AE10A847-33B8-E14D-B0B2-BBE7B62579C5}"/>
    <dgm:cxn modelId="{DEB46443-9807-B341-B324-801335C6414D}" type="presOf" srcId="{AED75618-FA26-46CA-80C5-23FD5AB2DD5A}" destId="{F4CBFA18-DB98-A349-AB4A-5116AA442B96}" srcOrd="0" destOrd="0" presId="urn:microsoft.com/office/officeart/2005/8/layout/vList5"/>
    <dgm:cxn modelId="{3389FC65-1E49-A34D-9C31-BF10F767B95B}" type="presOf" srcId="{398FF6FB-5188-1040-93CD-946A674EEB0B}" destId="{F4CBFA18-DB98-A349-AB4A-5116AA442B96}" srcOrd="0" destOrd="1" presId="urn:microsoft.com/office/officeart/2005/8/layout/vList5"/>
    <dgm:cxn modelId="{3099AA48-D717-9540-8D44-0C8FA63B5A12}" type="presOf" srcId="{3970568F-7239-4461-8DCD-343BEC964748}" destId="{30737AD7-7988-9540-A307-5B23362A1B2E}" srcOrd="0" destOrd="0" presId="urn:microsoft.com/office/officeart/2005/8/layout/vList5"/>
    <dgm:cxn modelId="{70A08A6A-F996-F543-88D0-17E6832CFC12}" srcId="{3970568F-7239-4461-8DCD-343BEC964748}" destId="{FA851A6D-8BFE-154C-9691-030E649DA9AD}" srcOrd="1" destOrd="0" parTransId="{94FB3E14-5C1F-664B-922E-95861D03A0F6}" sibTransId="{DE6A88DB-C4D6-8F4D-BB94-48526F404C1C}"/>
    <dgm:cxn modelId="{B5DD2970-4A59-E649-B399-4EFA59E311FC}" type="presOf" srcId="{558778BE-CD03-4444-A2D3-8575F01382DB}" destId="{17ECB0E2-0C8C-9C4A-B197-FA60442E8F00}" srcOrd="0" destOrd="2" presId="urn:microsoft.com/office/officeart/2005/8/layout/vList5"/>
    <dgm:cxn modelId="{07EB6E70-BDA0-D44E-8DBF-E942C65D69F3}" type="presOf" srcId="{88560D13-7764-4B27-8DEE-C9CE2BF05F56}" destId="{CA36B505-1A56-4547-8C6A-3BA54596B5A3}" srcOrd="0" destOrd="0" presId="urn:microsoft.com/office/officeart/2005/8/layout/vList5"/>
    <dgm:cxn modelId="{95471D85-6C8F-6F48-AE17-BF266E3EF3E8}" type="presOf" srcId="{3D62454A-C4E7-7748-9D47-29F1B5723FBB}" destId="{7218D324-0C15-F741-82AA-402BB14A1ED3}" srcOrd="0" destOrd="1" presId="urn:microsoft.com/office/officeart/2005/8/layout/vList5"/>
    <dgm:cxn modelId="{89ED8B85-8F7B-EC43-B52A-DC54CF79BB50}" type="presOf" srcId="{9E26E99C-15F0-42C1-A15B-175E3012FC01}" destId="{CA5655C4-C444-4C48-8728-F23C190E4F41}" srcOrd="0" destOrd="0" presId="urn:microsoft.com/office/officeart/2005/8/layout/vList5"/>
    <dgm:cxn modelId="{3CB7BF86-13EC-274C-AC41-32DF462500C7}" type="presOf" srcId="{42EE7EE1-FA71-2A47-A785-C313EAADED7A}" destId="{7218D324-0C15-F741-82AA-402BB14A1ED3}" srcOrd="0" destOrd="2" presId="urn:microsoft.com/office/officeart/2005/8/layout/vList5"/>
    <dgm:cxn modelId="{AD394F8B-36E0-44A8-A44F-977CAE418581}" srcId="{3970568F-7239-4461-8DCD-343BEC964748}" destId="{184097A8-00E1-48A0-BD5D-C67FFAB7EEF5}" srcOrd="0" destOrd="0" parTransId="{D9FC8FBE-7699-40FC-8B49-7B731DC40362}" sibTransId="{F1314D16-E5D5-4FE8-8588-067C99778C08}"/>
    <dgm:cxn modelId="{061CFF94-F224-FD4A-B80C-9CCF96CA006F}" type="presOf" srcId="{2D42244B-7AB0-3A4D-91FF-9C22ACAFB4E0}" destId="{7218D324-0C15-F741-82AA-402BB14A1ED3}" srcOrd="0" destOrd="3" presId="urn:microsoft.com/office/officeart/2005/8/layout/vList5"/>
    <dgm:cxn modelId="{E3F83A97-A1F0-274D-912B-B50996BFC993}" type="presOf" srcId="{0F5C4ED6-0BD2-DB42-85FC-177FF0E47630}" destId="{17ECB0E2-0C8C-9C4A-B197-FA60442E8F00}" srcOrd="0" destOrd="1" presId="urn:microsoft.com/office/officeart/2005/8/layout/vList5"/>
    <dgm:cxn modelId="{B09D4A98-7294-43F3-810B-486E8B9BABA6}" srcId="{A1E3DB78-6DFF-4297-8D29-C868B575D62F}" destId="{AED75618-FA26-46CA-80C5-23FD5AB2DD5A}" srcOrd="0" destOrd="0" parTransId="{1B2C59A3-D194-4186-90E1-E34453966665}" sibTransId="{CE8B10C1-2560-4AD7-9645-699C70816F75}"/>
    <dgm:cxn modelId="{C9F96C9E-42A3-43F3-A60F-B41007887985}" srcId="{88560D13-7764-4B27-8DEE-C9CE2BF05F56}" destId="{9E26E99C-15F0-42C1-A15B-175E3012FC01}" srcOrd="3" destOrd="0" parTransId="{C8A4C112-6F4B-4E92-AF7C-BFCB158532DD}" sibTransId="{4910D588-5D66-4A2F-9A10-D45638A7989A}"/>
    <dgm:cxn modelId="{B12EE8A0-4C9E-4F8A-A7EC-DEBF3187E3A8}" srcId="{847E5202-31E9-4269-85A5-3C2BA89E385B}" destId="{74D94F9F-96E5-4A2D-A7F8-866F1C58F26D}" srcOrd="0" destOrd="0" parTransId="{A4F27815-823C-48DE-9B8F-62236FAAF4DA}" sibTransId="{8410A837-057F-4E55-A21B-C6EEC4D9AFB7}"/>
    <dgm:cxn modelId="{8B441CA7-1AF4-B24E-9E18-4FF4C67B4105}" type="presOf" srcId="{A1E3DB78-6DFF-4297-8D29-C868B575D62F}" destId="{0BEDF417-4BD7-3E43-B1E9-8490C83CF1FC}" srcOrd="0" destOrd="0" presId="urn:microsoft.com/office/officeart/2005/8/layout/vList5"/>
    <dgm:cxn modelId="{FE9EF3AA-6819-FF4A-AE9F-25FB9507BD69}" type="presOf" srcId="{74D94F9F-96E5-4A2D-A7F8-866F1C58F26D}" destId="{17ECB0E2-0C8C-9C4A-B197-FA60442E8F00}" srcOrd="0" destOrd="0" presId="urn:microsoft.com/office/officeart/2005/8/layout/vList5"/>
    <dgm:cxn modelId="{393E33B3-24EA-42C6-AFC0-96B2C34CEB6F}" srcId="{9E26E99C-15F0-42C1-A15B-175E3012FC01}" destId="{CAB8C5DE-F288-4501-95C8-755C7BE2B94F}" srcOrd="0" destOrd="0" parTransId="{84D0C7C7-9586-4225-9C70-BC384158495F}" sibTransId="{905D6B38-698B-4938-97EE-5F1B03B654B1}"/>
    <dgm:cxn modelId="{2ECE27B4-17A4-AF48-A06F-EC0553EC1791}" srcId="{CAB8C5DE-F288-4501-95C8-755C7BE2B94F}" destId="{3D62454A-C4E7-7748-9D47-29F1B5723FBB}" srcOrd="0" destOrd="0" parTransId="{12995DC0-3436-7744-87AA-F9AB6FA9CBA2}" sibTransId="{AFDCF320-BDF5-2549-8A18-47627519CAAE}"/>
    <dgm:cxn modelId="{92566BDF-9B65-9E4D-BFF4-B9A0986EB5CD}" srcId="{847E5202-31E9-4269-85A5-3C2BA89E385B}" destId="{0F5C4ED6-0BD2-DB42-85FC-177FF0E47630}" srcOrd="1" destOrd="0" parTransId="{4988EADD-F1E6-1740-BC15-7DB2B9F1F93D}" sibTransId="{00C22BBF-691E-DD4F-A63D-176C96F724C0}"/>
    <dgm:cxn modelId="{83665FE2-1583-7943-8461-6BF40911F9C0}" srcId="{CAB8C5DE-F288-4501-95C8-755C7BE2B94F}" destId="{42EE7EE1-FA71-2A47-A785-C313EAADED7A}" srcOrd="1" destOrd="0" parTransId="{4FD83528-ADDA-5A41-B98D-C206C7352148}" sibTransId="{8671423A-3E31-C142-9399-5DE462ECD66C}"/>
    <dgm:cxn modelId="{05E727F1-6904-41BC-976E-14D8A6D7CDFC}" srcId="{88560D13-7764-4B27-8DEE-C9CE2BF05F56}" destId="{847E5202-31E9-4269-85A5-3C2BA89E385B}" srcOrd="0" destOrd="0" parTransId="{E8DCE284-2DEA-45DD-969A-4974FCE355A9}" sibTransId="{09709598-C0DC-48B0-8D97-78BF92F760DD}"/>
    <dgm:cxn modelId="{1C6D77F9-6709-463B-BA49-BC54887F77D5}" srcId="{88560D13-7764-4B27-8DEE-C9CE2BF05F56}" destId="{3970568F-7239-4461-8DCD-343BEC964748}" srcOrd="1" destOrd="0" parTransId="{2D253DBC-5E25-4EFB-82D6-9A74BF3D3B01}" sibTransId="{FBC32CB6-313F-47C2-997D-EC4BF92CEACE}"/>
    <dgm:cxn modelId="{E78101FE-5F8D-0A4D-A3E9-1CF93868E1EE}" srcId="{847E5202-31E9-4269-85A5-3C2BA89E385B}" destId="{558778BE-CD03-4444-A2D3-8575F01382DB}" srcOrd="2" destOrd="0" parTransId="{BC71B2A3-C807-6544-9FE4-B5448CEB9841}" sibTransId="{6BFEAA02-8B29-D14B-929A-3134EEFB917E}"/>
    <dgm:cxn modelId="{F87208E5-85AD-C743-8729-D8F0DA4FC36D}" type="presParOf" srcId="{CA36B505-1A56-4547-8C6A-3BA54596B5A3}" destId="{1A2ABA54-D841-5042-BD8D-61D7DBA741FE}" srcOrd="0" destOrd="0" presId="urn:microsoft.com/office/officeart/2005/8/layout/vList5"/>
    <dgm:cxn modelId="{7E6FA976-B734-A444-B61C-123A99CDE31E}" type="presParOf" srcId="{1A2ABA54-D841-5042-BD8D-61D7DBA741FE}" destId="{83592F1C-44F7-4042-91BE-5F8364D30A3F}" srcOrd="0" destOrd="0" presId="urn:microsoft.com/office/officeart/2005/8/layout/vList5"/>
    <dgm:cxn modelId="{E5E0F7F3-DEA8-5545-9521-D2B8D934E7DA}" type="presParOf" srcId="{1A2ABA54-D841-5042-BD8D-61D7DBA741FE}" destId="{17ECB0E2-0C8C-9C4A-B197-FA60442E8F00}" srcOrd="1" destOrd="0" presId="urn:microsoft.com/office/officeart/2005/8/layout/vList5"/>
    <dgm:cxn modelId="{76685FFD-3D38-9E42-A197-5A5835EE8ACE}" type="presParOf" srcId="{CA36B505-1A56-4547-8C6A-3BA54596B5A3}" destId="{D264FBE9-3243-374C-902A-10F7F5BF20AE}" srcOrd="1" destOrd="0" presId="urn:microsoft.com/office/officeart/2005/8/layout/vList5"/>
    <dgm:cxn modelId="{242E88DF-68F2-E940-8A31-8EAD836F7913}" type="presParOf" srcId="{CA36B505-1A56-4547-8C6A-3BA54596B5A3}" destId="{74FA530F-9387-134A-B8CA-0E1D28350F23}" srcOrd="2" destOrd="0" presId="urn:microsoft.com/office/officeart/2005/8/layout/vList5"/>
    <dgm:cxn modelId="{0F27754A-24C0-B14C-9C6D-52A93F1F993B}" type="presParOf" srcId="{74FA530F-9387-134A-B8CA-0E1D28350F23}" destId="{30737AD7-7988-9540-A307-5B23362A1B2E}" srcOrd="0" destOrd="0" presId="urn:microsoft.com/office/officeart/2005/8/layout/vList5"/>
    <dgm:cxn modelId="{C10D1980-7E11-084F-A6FF-5EB6EB03B573}" type="presParOf" srcId="{74FA530F-9387-134A-B8CA-0E1D28350F23}" destId="{AC5BC5E3-9049-054D-BF9A-C3689D1933DD}" srcOrd="1" destOrd="0" presId="urn:microsoft.com/office/officeart/2005/8/layout/vList5"/>
    <dgm:cxn modelId="{610B85CF-5426-2E4D-9CDF-5F273099D025}" type="presParOf" srcId="{CA36B505-1A56-4547-8C6A-3BA54596B5A3}" destId="{BD43F1D0-9473-7D4D-B36C-578790EBBD3F}" srcOrd="3" destOrd="0" presId="urn:microsoft.com/office/officeart/2005/8/layout/vList5"/>
    <dgm:cxn modelId="{F526EADD-6406-7244-8F44-7B56B3776445}" type="presParOf" srcId="{CA36B505-1A56-4547-8C6A-3BA54596B5A3}" destId="{32D79B45-FAF2-D440-8C2D-1B7F4835988B}" srcOrd="4" destOrd="0" presId="urn:microsoft.com/office/officeart/2005/8/layout/vList5"/>
    <dgm:cxn modelId="{4E0D1049-2CB1-404F-9962-164E238389DD}" type="presParOf" srcId="{32D79B45-FAF2-D440-8C2D-1B7F4835988B}" destId="{0BEDF417-4BD7-3E43-B1E9-8490C83CF1FC}" srcOrd="0" destOrd="0" presId="urn:microsoft.com/office/officeart/2005/8/layout/vList5"/>
    <dgm:cxn modelId="{2D42EC63-7738-434F-8971-1D85A2898DF3}" type="presParOf" srcId="{32D79B45-FAF2-D440-8C2D-1B7F4835988B}" destId="{F4CBFA18-DB98-A349-AB4A-5116AA442B96}" srcOrd="1" destOrd="0" presId="urn:microsoft.com/office/officeart/2005/8/layout/vList5"/>
    <dgm:cxn modelId="{4B3852D8-A107-B94D-AC3A-AEC95E2CD3E4}" type="presParOf" srcId="{CA36B505-1A56-4547-8C6A-3BA54596B5A3}" destId="{8C6868CD-1702-ED47-8C60-F9B218F5D2DC}" srcOrd="5" destOrd="0" presId="urn:microsoft.com/office/officeart/2005/8/layout/vList5"/>
    <dgm:cxn modelId="{8D260C3C-A2C5-B249-98F5-7592343BD674}" type="presParOf" srcId="{CA36B505-1A56-4547-8C6A-3BA54596B5A3}" destId="{2BBE8B66-8487-2B4A-80A0-1E12B4383A85}" srcOrd="6" destOrd="0" presId="urn:microsoft.com/office/officeart/2005/8/layout/vList5"/>
    <dgm:cxn modelId="{CF0EF59F-5624-BB49-840A-97B0CD2BACC6}" type="presParOf" srcId="{2BBE8B66-8487-2B4A-80A0-1E12B4383A85}" destId="{CA5655C4-C444-4C48-8728-F23C190E4F41}" srcOrd="0" destOrd="0" presId="urn:microsoft.com/office/officeart/2005/8/layout/vList5"/>
    <dgm:cxn modelId="{2334A7A2-F04A-6D43-B265-8191F5C7389D}" type="presParOf" srcId="{2BBE8B66-8487-2B4A-80A0-1E12B4383A85}" destId="{7218D324-0C15-F741-82AA-402BB14A1ED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9D5AF1-E9E3-4DFA-BF8E-DBCA5930B0D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783345B-5C81-4520-A5D9-01DE91927AAA}">
      <dgm:prSet/>
      <dgm:spPr>
        <a:solidFill>
          <a:srgbClr val="00B0F0"/>
        </a:solidFill>
      </dgm:spPr>
      <dgm:t>
        <a:bodyPr/>
        <a:lstStyle/>
        <a:p>
          <a:pPr algn="l"/>
          <a:r>
            <a:rPr lang="en-US" b="0" dirty="0"/>
            <a:t>Medical history and diagnoses</a:t>
          </a:r>
          <a:endParaRPr lang="en-US" dirty="0">
            <a:solidFill>
              <a:schemeClr val="bg1"/>
            </a:solidFill>
          </a:endParaRPr>
        </a:p>
      </dgm:t>
    </dgm:pt>
    <dgm:pt modelId="{3D3AD598-130A-46D3-8779-44852A9D518F}" type="parTrans" cxnId="{06FD1FEC-B00D-4D84-9220-AF77C61BF081}">
      <dgm:prSet/>
      <dgm:spPr/>
      <dgm:t>
        <a:bodyPr/>
        <a:lstStyle/>
        <a:p>
          <a:endParaRPr lang="en-US"/>
        </a:p>
      </dgm:t>
    </dgm:pt>
    <dgm:pt modelId="{265B000C-1934-4541-8F68-84DD3A147958}" type="sibTrans" cxnId="{06FD1FEC-B00D-4D84-9220-AF77C61BF081}">
      <dgm:prSet/>
      <dgm:spPr/>
      <dgm:t>
        <a:bodyPr/>
        <a:lstStyle/>
        <a:p>
          <a:endParaRPr lang="en-US"/>
        </a:p>
      </dgm:t>
    </dgm:pt>
    <dgm:pt modelId="{88DA5E7F-C657-3A49-8D1E-E8DBDB3A14CF}">
      <dgm:prSet/>
      <dgm:spPr>
        <a:solidFill>
          <a:srgbClr val="00B0F0"/>
        </a:solidFill>
      </dgm:spPr>
      <dgm:t>
        <a:bodyPr/>
        <a:lstStyle/>
        <a:p>
          <a:pPr algn="l"/>
          <a:r>
            <a:rPr lang="en-US" b="0"/>
            <a:t>Age of onset of problems with excess weight</a:t>
          </a:r>
          <a:endParaRPr lang="en-US" dirty="0"/>
        </a:p>
      </dgm:t>
    </dgm:pt>
    <dgm:pt modelId="{AF57ACDC-8D3F-534B-9957-FCC36CC01398}" type="parTrans" cxnId="{A33EF1C2-6C4E-2141-B6B5-A4A99B4DE1AA}">
      <dgm:prSet/>
      <dgm:spPr/>
      <dgm:t>
        <a:bodyPr/>
        <a:lstStyle/>
        <a:p>
          <a:endParaRPr lang="en-US"/>
        </a:p>
      </dgm:t>
    </dgm:pt>
    <dgm:pt modelId="{435AE5B3-5915-5245-8722-520783C31573}" type="sibTrans" cxnId="{A33EF1C2-6C4E-2141-B6B5-A4A99B4DE1AA}">
      <dgm:prSet/>
      <dgm:spPr/>
      <dgm:t>
        <a:bodyPr/>
        <a:lstStyle/>
        <a:p>
          <a:endParaRPr lang="en-US"/>
        </a:p>
      </dgm:t>
    </dgm:pt>
    <dgm:pt modelId="{8CA3E74D-E314-884C-A1FB-844CC7038805}">
      <dgm:prSet/>
      <dgm:spPr>
        <a:solidFill>
          <a:srgbClr val="00B0F0"/>
        </a:solidFill>
      </dgm:spPr>
      <dgm:t>
        <a:bodyPr/>
        <a:lstStyle/>
        <a:p>
          <a:pPr algn="l"/>
          <a:r>
            <a:rPr lang="en-US" b="0"/>
            <a:t>Periods of rapid weight gain and triggers for such exacerbations</a:t>
          </a:r>
          <a:endParaRPr lang="en-US" dirty="0"/>
        </a:p>
      </dgm:t>
    </dgm:pt>
    <dgm:pt modelId="{8D56B665-48A9-9540-86D8-17258442C416}" type="parTrans" cxnId="{F8436A9C-ED47-A04A-8A26-61641089AADC}">
      <dgm:prSet/>
      <dgm:spPr/>
      <dgm:t>
        <a:bodyPr/>
        <a:lstStyle/>
        <a:p>
          <a:endParaRPr lang="en-US"/>
        </a:p>
      </dgm:t>
    </dgm:pt>
    <dgm:pt modelId="{DFB24402-D7BF-0D49-A953-BBB69664BB00}" type="sibTrans" cxnId="{F8436A9C-ED47-A04A-8A26-61641089AADC}">
      <dgm:prSet/>
      <dgm:spPr/>
      <dgm:t>
        <a:bodyPr/>
        <a:lstStyle/>
        <a:p>
          <a:endParaRPr lang="en-US"/>
        </a:p>
      </dgm:t>
    </dgm:pt>
    <dgm:pt modelId="{DA6C82DA-44E2-3543-803E-864DCDE08F29}">
      <dgm:prSet/>
      <dgm:spPr>
        <a:solidFill>
          <a:srgbClr val="00B0F0"/>
        </a:solidFill>
      </dgm:spPr>
      <dgm:t>
        <a:bodyPr/>
        <a:lstStyle/>
        <a:p>
          <a:pPr algn="l"/>
          <a:r>
            <a:rPr lang="en-US" b="0"/>
            <a:t>Goals for weight reduction and general health</a:t>
          </a:r>
          <a:endParaRPr lang="en-US" dirty="0"/>
        </a:p>
      </dgm:t>
    </dgm:pt>
    <dgm:pt modelId="{80FE9897-4158-6E43-A4EC-DC047F265D1A}" type="parTrans" cxnId="{D2B4F24D-B795-1846-B4D9-BB4FF28B855B}">
      <dgm:prSet/>
      <dgm:spPr/>
      <dgm:t>
        <a:bodyPr/>
        <a:lstStyle/>
        <a:p>
          <a:endParaRPr lang="en-US"/>
        </a:p>
      </dgm:t>
    </dgm:pt>
    <dgm:pt modelId="{8106125A-6462-774A-8BF1-18C35810A01E}" type="sibTrans" cxnId="{D2B4F24D-B795-1846-B4D9-BB4FF28B855B}">
      <dgm:prSet/>
      <dgm:spPr/>
      <dgm:t>
        <a:bodyPr/>
        <a:lstStyle/>
        <a:p>
          <a:endParaRPr lang="en-US"/>
        </a:p>
      </dgm:t>
    </dgm:pt>
    <dgm:pt modelId="{F8E9EBA5-D811-4044-B6AE-249930DB3EBF}">
      <dgm:prSet/>
      <dgm:spPr>
        <a:solidFill>
          <a:srgbClr val="00B0F0"/>
        </a:solidFill>
      </dgm:spPr>
      <dgm:t>
        <a:bodyPr/>
        <a:lstStyle/>
        <a:p>
          <a:pPr algn="l"/>
          <a:r>
            <a:rPr lang="en-US" b="0"/>
            <a:t>Patient-centered approach to consider the person’s circumstances, preferences, values, and medical conditions (see Table 4)</a:t>
          </a:r>
          <a:endParaRPr lang="en-US" dirty="0"/>
        </a:p>
      </dgm:t>
    </dgm:pt>
    <dgm:pt modelId="{348FF9B0-F169-F64C-A686-4D5DE3FD88D3}" type="parTrans" cxnId="{743110BA-2589-6F43-A56D-F56C4A87F480}">
      <dgm:prSet/>
      <dgm:spPr/>
      <dgm:t>
        <a:bodyPr/>
        <a:lstStyle/>
        <a:p>
          <a:endParaRPr lang="en-US"/>
        </a:p>
      </dgm:t>
    </dgm:pt>
    <dgm:pt modelId="{66357572-B7A8-CD4A-8C7C-C8EDC81D1706}" type="sibTrans" cxnId="{743110BA-2589-6F43-A56D-F56C4A87F480}">
      <dgm:prSet/>
      <dgm:spPr/>
      <dgm:t>
        <a:bodyPr/>
        <a:lstStyle/>
        <a:p>
          <a:endParaRPr lang="en-US"/>
        </a:p>
      </dgm:t>
    </dgm:pt>
    <dgm:pt modelId="{976EAB30-5E9F-DD43-BCEB-902FCF21109F}" type="pres">
      <dgm:prSet presAssocID="{E99D5AF1-E9E3-4DFA-BF8E-DBCA5930B0DA}" presName="cycle" presStyleCnt="0">
        <dgm:presLayoutVars>
          <dgm:dir/>
          <dgm:resizeHandles val="exact"/>
        </dgm:presLayoutVars>
      </dgm:prSet>
      <dgm:spPr/>
    </dgm:pt>
    <dgm:pt modelId="{2A5BC1CB-72FA-E544-BE57-D3964E721F27}" type="pres">
      <dgm:prSet presAssocID="{B783345B-5C81-4520-A5D9-01DE91927AAA}" presName="node" presStyleLbl="node1" presStyleIdx="0" presStyleCnt="1" custRadScaleRad="104303" custRadScaleInc="302">
        <dgm:presLayoutVars>
          <dgm:bulletEnabled val="1"/>
        </dgm:presLayoutVars>
      </dgm:prSet>
      <dgm:spPr/>
    </dgm:pt>
  </dgm:ptLst>
  <dgm:cxnLst>
    <dgm:cxn modelId="{4648C928-51D5-F946-857E-96E343B0A0D4}" type="presOf" srcId="{B783345B-5C81-4520-A5D9-01DE91927AAA}" destId="{2A5BC1CB-72FA-E544-BE57-D3964E721F27}" srcOrd="0" destOrd="0" presId="urn:microsoft.com/office/officeart/2005/8/layout/cycle6"/>
    <dgm:cxn modelId="{D2B4F24D-B795-1846-B4D9-BB4FF28B855B}" srcId="{B783345B-5C81-4520-A5D9-01DE91927AAA}" destId="{DA6C82DA-44E2-3543-803E-864DCDE08F29}" srcOrd="2" destOrd="0" parTransId="{80FE9897-4158-6E43-A4EC-DC047F265D1A}" sibTransId="{8106125A-6462-774A-8BF1-18C35810A01E}"/>
    <dgm:cxn modelId="{FF09C451-3755-E34F-AC36-F31E00657459}" type="presOf" srcId="{DA6C82DA-44E2-3543-803E-864DCDE08F29}" destId="{2A5BC1CB-72FA-E544-BE57-D3964E721F27}" srcOrd="0" destOrd="3" presId="urn:microsoft.com/office/officeart/2005/8/layout/cycle6"/>
    <dgm:cxn modelId="{F8436A9C-ED47-A04A-8A26-61641089AADC}" srcId="{B783345B-5C81-4520-A5D9-01DE91927AAA}" destId="{8CA3E74D-E314-884C-A1FB-844CC7038805}" srcOrd="1" destOrd="0" parTransId="{8D56B665-48A9-9540-86D8-17258442C416}" sibTransId="{DFB24402-D7BF-0D49-A953-BBB69664BB00}"/>
    <dgm:cxn modelId="{743110BA-2589-6F43-A56D-F56C4A87F480}" srcId="{B783345B-5C81-4520-A5D9-01DE91927AAA}" destId="{F8E9EBA5-D811-4044-B6AE-249930DB3EBF}" srcOrd="3" destOrd="0" parTransId="{348FF9B0-F169-F64C-A686-4D5DE3FD88D3}" sibTransId="{66357572-B7A8-CD4A-8C7C-C8EDC81D1706}"/>
    <dgm:cxn modelId="{A33EF1C2-6C4E-2141-B6B5-A4A99B4DE1AA}" srcId="{B783345B-5C81-4520-A5D9-01DE91927AAA}" destId="{88DA5E7F-C657-3A49-8D1E-E8DBDB3A14CF}" srcOrd="0" destOrd="0" parTransId="{AF57ACDC-8D3F-534B-9957-FCC36CC01398}" sibTransId="{435AE5B3-5915-5245-8722-520783C31573}"/>
    <dgm:cxn modelId="{A64689C5-81A7-5349-B9E0-87CD86B1AA53}" type="presOf" srcId="{88DA5E7F-C657-3A49-8D1E-E8DBDB3A14CF}" destId="{2A5BC1CB-72FA-E544-BE57-D3964E721F27}" srcOrd="0" destOrd="1" presId="urn:microsoft.com/office/officeart/2005/8/layout/cycle6"/>
    <dgm:cxn modelId="{0E6738D1-3BA4-914D-872E-F0AFA0A4CF18}" type="presOf" srcId="{F8E9EBA5-D811-4044-B6AE-249930DB3EBF}" destId="{2A5BC1CB-72FA-E544-BE57-D3964E721F27}" srcOrd="0" destOrd="4" presId="urn:microsoft.com/office/officeart/2005/8/layout/cycle6"/>
    <dgm:cxn modelId="{EDCD46D1-0AA8-1340-B3A1-E083763E9612}" type="presOf" srcId="{E99D5AF1-E9E3-4DFA-BF8E-DBCA5930B0DA}" destId="{976EAB30-5E9F-DD43-BCEB-902FCF21109F}" srcOrd="0" destOrd="0" presId="urn:microsoft.com/office/officeart/2005/8/layout/cycle6"/>
    <dgm:cxn modelId="{FF4CEBD7-FCAB-A44B-A7F9-18700701F7C4}" type="presOf" srcId="{8CA3E74D-E314-884C-A1FB-844CC7038805}" destId="{2A5BC1CB-72FA-E544-BE57-D3964E721F27}" srcOrd="0" destOrd="2" presId="urn:microsoft.com/office/officeart/2005/8/layout/cycle6"/>
    <dgm:cxn modelId="{06FD1FEC-B00D-4D84-9220-AF77C61BF081}" srcId="{E99D5AF1-E9E3-4DFA-BF8E-DBCA5930B0DA}" destId="{B783345B-5C81-4520-A5D9-01DE91927AAA}" srcOrd="0" destOrd="0" parTransId="{3D3AD598-130A-46D3-8779-44852A9D518F}" sibTransId="{265B000C-1934-4541-8F68-84DD3A147958}"/>
    <dgm:cxn modelId="{D77E0F99-0422-F347-B9B8-4E6790113008}" type="presParOf" srcId="{976EAB30-5E9F-DD43-BCEB-902FCF21109F}" destId="{2A5BC1CB-72FA-E544-BE57-D3964E721F27}"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9D5AF1-E9E3-4DFA-BF8E-DBCA5930B0D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783345B-5C81-4520-A5D9-01DE91927AAA}">
      <dgm:prSet/>
      <dgm:spPr>
        <a:solidFill>
          <a:srgbClr val="92D050"/>
        </a:solidFill>
      </dgm:spPr>
      <dgm:t>
        <a:bodyPr/>
        <a:lstStyle/>
        <a:p>
          <a:pPr algn="l"/>
          <a:r>
            <a:rPr lang="en-US" b="1" dirty="0">
              <a:solidFill>
                <a:schemeClr val="bg1"/>
              </a:solidFill>
              <a:effectLst/>
              <a:latin typeface="+mn-lt"/>
              <a:ea typeface="+mn-ea"/>
              <a:cs typeface="+mn-cs"/>
            </a:rPr>
            <a:t>Screening/assessment for conditions relevant to GLP-1 use</a:t>
          </a:r>
        </a:p>
        <a:p>
          <a:pPr algn="l"/>
          <a:r>
            <a:rPr lang="en-US" dirty="0">
              <a:solidFill>
                <a:schemeClr val="bg1"/>
              </a:solidFill>
              <a:effectLst/>
              <a:latin typeface="+mn-lt"/>
              <a:ea typeface="+mn-ea"/>
              <a:cs typeface="+mn-cs"/>
            </a:rPr>
            <a:t>* Gastrointestinal symptoms or disorders </a:t>
          </a:r>
        </a:p>
        <a:p>
          <a:pPr algn="l"/>
          <a:r>
            <a:rPr lang="en-US" dirty="0">
              <a:solidFill>
                <a:schemeClr val="bg1"/>
              </a:solidFill>
              <a:effectLst/>
              <a:latin typeface="+mn-lt"/>
              <a:ea typeface="+mn-ea"/>
              <a:cs typeface="+mn-cs"/>
            </a:rPr>
            <a:t>* Affective disorders/mood disorders, suicidal thoughts</a:t>
          </a:r>
        </a:p>
        <a:p>
          <a:pPr algn="l"/>
          <a:r>
            <a:rPr lang="en-US" dirty="0">
              <a:solidFill>
                <a:schemeClr val="bg1"/>
              </a:solidFill>
              <a:effectLst/>
              <a:latin typeface="+mn-lt"/>
              <a:ea typeface="+mn-ea"/>
              <a:cs typeface="+mn-cs"/>
            </a:rPr>
            <a:t>* Binge eating disorder, anorexia nervosa, bulimia nervosa, and night eating disorder</a:t>
          </a:r>
          <a:r>
            <a:rPr lang="en-US" i="0" baseline="30000" dirty="0">
              <a:solidFill>
                <a:schemeClr val="bg1"/>
              </a:solidFill>
              <a:effectLst/>
              <a:latin typeface="+mn-lt"/>
              <a:ea typeface="+mn-ea"/>
              <a:cs typeface="+mn-cs"/>
            </a:rPr>
            <a:t>1</a:t>
          </a:r>
          <a:endParaRPr lang="en-US" i="0" dirty="0">
            <a:solidFill>
              <a:schemeClr val="bg1"/>
            </a:solidFill>
            <a:effectLst/>
            <a:latin typeface="+mn-lt"/>
            <a:ea typeface="+mn-ea"/>
            <a:cs typeface="+mn-cs"/>
          </a:endParaRPr>
        </a:p>
        <a:p>
          <a:pPr algn="l"/>
          <a:r>
            <a:rPr lang="en-US" dirty="0">
              <a:solidFill>
                <a:schemeClr val="bg1"/>
              </a:solidFill>
              <a:effectLst/>
              <a:latin typeface="+mn-lt"/>
              <a:ea typeface="+mn-ea"/>
              <a:cs typeface="+mn-cs"/>
            </a:rPr>
            <a:t>* Sarcopenia, osteopenia</a:t>
          </a:r>
        </a:p>
        <a:p>
          <a:pPr algn="l"/>
          <a:r>
            <a:rPr lang="en-US" dirty="0">
              <a:solidFill>
                <a:schemeClr val="bg1"/>
              </a:solidFill>
              <a:effectLst/>
              <a:latin typeface="+mn-lt"/>
              <a:ea typeface="+mn-ea"/>
              <a:cs typeface="+mn-cs"/>
            </a:rPr>
            <a:t>* Nephrolithiasis or renal impairment</a:t>
          </a:r>
          <a:endParaRPr lang="en-US" dirty="0">
            <a:solidFill>
              <a:schemeClr val="bg1"/>
            </a:solidFill>
          </a:endParaRPr>
        </a:p>
      </dgm:t>
    </dgm:pt>
    <dgm:pt modelId="{3D3AD598-130A-46D3-8779-44852A9D518F}" type="parTrans" cxnId="{06FD1FEC-B00D-4D84-9220-AF77C61BF081}">
      <dgm:prSet/>
      <dgm:spPr/>
      <dgm:t>
        <a:bodyPr/>
        <a:lstStyle/>
        <a:p>
          <a:endParaRPr lang="en-US"/>
        </a:p>
      </dgm:t>
    </dgm:pt>
    <dgm:pt modelId="{265B000C-1934-4541-8F68-84DD3A147958}" type="sibTrans" cxnId="{06FD1FEC-B00D-4D84-9220-AF77C61BF081}">
      <dgm:prSet/>
      <dgm:spPr/>
      <dgm:t>
        <a:bodyPr/>
        <a:lstStyle/>
        <a:p>
          <a:endParaRPr lang="en-US"/>
        </a:p>
      </dgm:t>
    </dgm:pt>
    <dgm:pt modelId="{976EAB30-5E9F-DD43-BCEB-902FCF21109F}" type="pres">
      <dgm:prSet presAssocID="{E99D5AF1-E9E3-4DFA-BF8E-DBCA5930B0DA}" presName="cycle" presStyleCnt="0">
        <dgm:presLayoutVars>
          <dgm:dir/>
          <dgm:resizeHandles val="exact"/>
        </dgm:presLayoutVars>
      </dgm:prSet>
      <dgm:spPr/>
    </dgm:pt>
    <dgm:pt modelId="{2A5BC1CB-72FA-E544-BE57-D3964E721F27}" type="pres">
      <dgm:prSet presAssocID="{B783345B-5C81-4520-A5D9-01DE91927AAA}" presName="node" presStyleLbl="node1" presStyleIdx="0" presStyleCnt="1" custRadScaleRad="104303" custRadScaleInc="302">
        <dgm:presLayoutVars>
          <dgm:bulletEnabled val="1"/>
        </dgm:presLayoutVars>
      </dgm:prSet>
      <dgm:spPr/>
    </dgm:pt>
  </dgm:ptLst>
  <dgm:cxnLst>
    <dgm:cxn modelId="{4648C928-51D5-F946-857E-96E343B0A0D4}" type="presOf" srcId="{B783345B-5C81-4520-A5D9-01DE91927AAA}" destId="{2A5BC1CB-72FA-E544-BE57-D3964E721F27}" srcOrd="0" destOrd="0" presId="urn:microsoft.com/office/officeart/2005/8/layout/cycle6"/>
    <dgm:cxn modelId="{EDCD46D1-0AA8-1340-B3A1-E083763E9612}" type="presOf" srcId="{E99D5AF1-E9E3-4DFA-BF8E-DBCA5930B0DA}" destId="{976EAB30-5E9F-DD43-BCEB-902FCF21109F}" srcOrd="0" destOrd="0" presId="urn:microsoft.com/office/officeart/2005/8/layout/cycle6"/>
    <dgm:cxn modelId="{06FD1FEC-B00D-4D84-9220-AF77C61BF081}" srcId="{E99D5AF1-E9E3-4DFA-BF8E-DBCA5930B0DA}" destId="{B783345B-5C81-4520-A5D9-01DE91927AAA}" srcOrd="0" destOrd="0" parTransId="{3D3AD598-130A-46D3-8779-44852A9D518F}" sibTransId="{265B000C-1934-4541-8F68-84DD3A147958}"/>
    <dgm:cxn modelId="{D77E0F99-0422-F347-B9B8-4E6790113008}" type="presParOf" srcId="{976EAB30-5E9F-DD43-BCEB-902FCF21109F}" destId="{2A5BC1CB-72FA-E544-BE57-D3964E721F27}"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092B2-0509-AE49-84C8-B441E7CCF626}">
      <dsp:nvSpPr>
        <dsp:cNvPr id="0" name=""/>
        <dsp:cNvSpPr/>
      </dsp:nvSpPr>
      <dsp:spPr>
        <a:xfrm>
          <a:off x="8726711" y="74501"/>
          <a:ext cx="2652091" cy="2652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Global Obesity Trends</a:t>
          </a:r>
          <a:endParaRPr lang="en-US" sz="1900" kern="1200"/>
        </a:p>
        <a:p>
          <a:pPr marL="114300" lvl="1" indent="-114300" algn="l" defTabSz="666750">
            <a:lnSpc>
              <a:spcPct val="90000"/>
            </a:lnSpc>
            <a:spcBef>
              <a:spcPct val="0"/>
            </a:spcBef>
            <a:spcAft>
              <a:spcPct val="15000"/>
            </a:spcAft>
            <a:buChar char="•"/>
          </a:pPr>
          <a:r>
            <a:rPr lang="en-US" sz="1500" kern="1200"/>
            <a:t>High and rising prevalence attributed to poor dietary patterns and insufficient physical activity.</a:t>
          </a:r>
        </a:p>
        <a:p>
          <a:pPr marL="114300" lvl="1" indent="-114300" algn="l" defTabSz="666750">
            <a:lnSpc>
              <a:spcPct val="90000"/>
            </a:lnSpc>
            <a:spcBef>
              <a:spcPct val="0"/>
            </a:spcBef>
            <a:spcAft>
              <a:spcPct val="15000"/>
            </a:spcAft>
            <a:buChar char="•"/>
          </a:pPr>
          <a:r>
            <a:rPr lang="en-US" sz="1500" kern="1200"/>
            <a:t>Behaviors often learned early and influenced by structural barriers.</a:t>
          </a:r>
        </a:p>
      </dsp:txBody>
      <dsp:txXfrm>
        <a:off x="8726711" y="74501"/>
        <a:ext cx="2652091" cy="2652091"/>
      </dsp:txXfrm>
    </dsp:sp>
    <dsp:sp modelId="{5AA690BB-2564-8D4C-A96F-BDE33092174C}">
      <dsp:nvSpPr>
        <dsp:cNvPr id="0" name=""/>
        <dsp:cNvSpPr/>
      </dsp:nvSpPr>
      <dsp:spPr>
        <a:xfrm>
          <a:off x="2623422" y="248906"/>
          <a:ext cx="9939810" cy="9939810"/>
        </a:xfrm>
        <a:prstGeom prst="circularArrow">
          <a:avLst>
            <a:gd name="adj1" fmla="val 5203"/>
            <a:gd name="adj2" fmla="val 336112"/>
            <a:gd name="adj3" fmla="val 21292430"/>
            <a:gd name="adj4" fmla="val 19766950"/>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F6617-FFA3-1B41-BCF2-D0BBAC5FC74D}">
      <dsp:nvSpPr>
        <dsp:cNvPr id="0" name=""/>
        <dsp:cNvSpPr/>
      </dsp:nvSpPr>
      <dsp:spPr>
        <a:xfrm>
          <a:off x="10328610" y="5004641"/>
          <a:ext cx="2652091" cy="2652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Energy Expenditure Insights</a:t>
          </a:r>
          <a:endParaRPr lang="en-US" sz="1900" kern="1200"/>
        </a:p>
        <a:p>
          <a:pPr marL="114300" lvl="1" indent="-114300" algn="l" defTabSz="666750">
            <a:lnSpc>
              <a:spcPct val="90000"/>
            </a:lnSpc>
            <a:spcBef>
              <a:spcPct val="0"/>
            </a:spcBef>
            <a:spcAft>
              <a:spcPct val="15000"/>
            </a:spcAft>
            <a:buChar char="•"/>
          </a:pPr>
          <a:r>
            <a:rPr lang="en-US" sz="1500" kern="1200" dirty="0"/>
            <a:t>Studies (1981-2017) show increased physical activity energy expenditure but decreased basal metabolic rate.</a:t>
          </a:r>
        </a:p>
        <a:p>
          <a:pPr marL="114300" lvl="1" indent="-114300" algn="l" defTabSz="666750">
            <a:lnSpc>
              <a:spcPct val="90000"/>
            </a:lnSpc>
            <a:spcBef>
              <a:spcPct val="0"/>
            </a:spcBef>
            <a:spcAft>
              <a:spcPct val="15000"/>
            </a:spcAft>
            <a:buChar char="•"/>
          </a:pPr>
          <a:r>
            <a:rPr lang="en-US" sz="1500" kern="1200"/>
            <a:t>Suggests dietary composition impacts metabolic rate and obesity risk.</a:t>
          </a:r>
        </a:p>
      </dsp:txBody>
      <dsp:txXfrm>
        <a:off x="10328610" y="5004641"/>
        <a:ext cx="2652091" cy="2652091"/>
      </dsp:txXfrm>
    </dsp:sp>
    <dsp:sp modelId="{C46199E6-8AD0-344E-954F-C9831EDCDD9E}">
      <dsp:nvSpPr>
        <dsp:cNvPr id="0" name=""/>
        <dsp:cNvSpPr/>
      </dsp:nvSpPr>
      <dsp:spPr>
        <a:xfrm>
          <a:off x="2490924" y="-1874"/>
          <a:ext cx="9939810" cy="9939810"/>
        </a:xfrm>
        <a:prstGeom prst="circularArrow">
          <a:avLst>
            <a:gd name="adj1" fmla="val 5203"/>
            <a:gd name="adj2" fmla="val 336112"/>
            <a:gd name="adj3" fmla="val 4013856"/>
            <a:gd name="adj4" fmla="val 2254205"/>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19098-0B6F-614B-BC5B-4988BD06D607}">
      <dsp:nvSpPr>
        <dsp:cNvPr id="0" name=""/>
        <dsp:cNvSpPr/>
      </dsp:nvSpPr>
      <dsp:spPr>
        <a:xfrm>
          <a:off x="6134783" y="8051635"/>
          <a:ext cx="2652091" cy="2652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Dietary Quality and Obesity</a:t>
          </a:r>
          <a:endParaRPr lang="en-US" sz="1900" kern="1200"/>
        </a:p>
        <a:p>
          <a:pPr marL="114300" lvl="1" indent="-114300" algn="l" defTabSz="666750">
            <a:lnSpc>
              <a:spcPct val="90000"/>
            </a:lnSpc>
            <a:spcBef>
              <a:spcPct val="0"/>
            </a:spcBef>
            <a:spcAft>
              <a:spcPct val="15000"/>
            </a:spcAft>
            <a:buChar char="•"/>
          </a:pPr>
          <a:r>
            <a:rPr lang="en-US" sz="1500" kern="1200"/>
            <a:t>Influences metabolic adaptation, resting energy expenditure, microbiome calorie utilization, and epigenetic risk.</a:t>
          </a:r>
        </a:p>
        <a:p>
          <a:pPr marL="114300" lvl="1" indent="-114300" algn="l" defTabSz="666750">
            <a:lnSpc>
              <a:spcPct val="90000"/>
            </a:lnSpc>
            <a:spcBef>
              <a:spcPct val="0"/>
            </a:spcBef>
            <a:spcAft>
              <a:spcPct val="15000"/>
            </a:spcAft>
            <a:buChar char="•"/>
          </a:pPr>
          <a:r>
            <a:rPr lang="en-US" sz="1500" kern="1200"/>
            <a:t>High-refined carbohydrate diets can increase obesity risk.</a:t>
          </a:r>
        </a:p>
      </dsp:txBody>
      <dsp:txXfrm>
        <a:off x="6134783" y="8051635"/>
        <a:ext cx="2652091" cy="2652091"/>
      </dsp:txXfrm>
    </dsp:sp>
    <dsp:sp modelId="{2D0062E9-D324-2F4E-AB5D-20C061BAA1BA}">
      <dsp:nvSpPr>
        <dsp:cNvPr id="0" name=""/>
        <dsp:cNvSpPr/>
      </dsp:nvSpPr>
      <dsp:spPr>
        <a:xfrm>
          <a:off x="2490924" y="-1874"/>
          <a:ext cx="9939810" cy="9939810"/>
        </a:xfrm>
        <a:prstGeom prst="circularArrow">
          <a:avLst>
            <a:gd name="adj1" fmla="val 5203"/>
            <a:gd name="adj2" fmla="val 336112"/>
            <a:gd name="adj3" fmla="val 8209682"/>
            <a:gd name="adj4" fmla="val 6450031"/>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45ED8-A4AD-D64D-BFD9-EB1F54BBFDEB}">
      <dsp:nvSpPr>
        <dsp:cNvPr id="0" name=""/>
        <dsp:cNvSpPr/>
      </dsp:nvSpPr>
      <dsp:spPr>
        <a:xfrm>
          <a:off x="1940956" y="5004641"/>
          <a:ext cx="2652091" cy="2652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Genetic and Lifestyle Influences</a:t>
          </a:r>
          <a:endParaRPr lang="en-US" sz="1900" kern="1200"/>
        </a:p>
        <a:p>
          <a:pPr marL="114300" lvl="1" indent="-114300" algn="l" defTabSz="666750">
            <a:lnSpc>
              <a:spcPct val="90000"/>
            </a:lnSpc>
            <a:spcBef>
              <a:spcPct val="0"/>
            </a:spcBef>
            <a:spcAft>
              <a:spcPct val="15000"/>
            </a:spcAft>
            <a:buChar char="•"/>
          </a:pPr>
          <a:r>
            <a:rPr lang="en-US" sz="1500" kern="1200"/>
            <a:t>Individual risk is modifiable by genetics; population trends are driven by cultural, community, and environmental factors.</a:t>
          </a:r>
        </a:p>
        <a:p>
          <a:pPr marL="114300" lvl="1" indent="-114300" algn="l" defTabSz="666750">
            <a:lnSpc>
              <a:spcPct val="90000"/>
            </a:lnSpc>
            <a:spcBef>
              <a:spcPct val="0"/>
            </a:spcBef>
            <a:spcAft>
              <a:spcPct val="15000"/>
            </a:spcAft>
            <a:buChar char="•"/>
          </a:pPr>
          <a:r>
            <a:rPr lang="en-US" sz="1500" kern="1200"/>
            <a:t>Iatrogenic causes include poor diet quality or low physical activity due to medical conditions/medications.</a:t>
          </a:r>
        </a:p>
      </dsp:txBody>
      <dsp:txXfrm>
        <a:off x="1940956" y="5004641"/>
        <a:ext cx="2652091" cy="2652091"/>
      </dsp:txXfrm>
    </dsp:sp>
    <dsp:sp modelId="{83B2B460-681C-D545-9E26-0C80D954500A}">
      <dsp:nvSpPr>
        <dsp:cNvPr id="0" name=""/>
        <dsp:cNvSpPr/>
      </dsp:nvSpPr>
      <dsp:spPr>
        <a:xfrm>
          <a:off x="2490924" y="-1874"/>
          <a:ext cx="9939810" cy="9939810"/>
        </a:xfrm>
        <a:prstGeom prst="circularArrow">
          <a:avLst>
            <a:gd name="adj1" fmla="val 5203"/>
            <a:gd name="adj2" fmla="val 336112"/>
            <a:gd name="adj3" fmla="val 12296937"/>
            <a:gd name="adj4" fmla="val 10771458"/>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8BBAF-D3CC-E14A-AA7B-20FAA857C528}">
      <dsp:nvSpPr>
        <dsp:cNvPr id="0" name=""/>
        <dsp:cNvSpPr/>
      </dsp:nvSpPr>
      <dsp:spPr>
        <a:xfrm>
          <a:off x="3542855" y="74501"/>
          <a:ext cx="2652091" cy="2652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Lifestyle Modification Programs</a:t>
          </a:r>
          <a:endParaRPr lang="en-US" sz="1900" kern="1200"/>
        </a:p>
        <a:p>
          <a:pPr marL="114300" lvl="1" indent="-114300" algn="l" defTabSz="666750">
            <a:lnSpc>
              <a:spcPct val="90000"/>
            </a:lnSpc>
            <a:spcBef>
              <a:spcPct val="0"/>
            </a:spcBef>
            <a:spcAft>
              <a:spcPct val="15000"/>
            </a:spcAft>
            <a:buChar char="•"/>
          </a:pPr>
          <a:r>
            <a:rPr lang="en-US" sz="1500" kern="1200"/>
            <a:t>Effective in achieving 5-10% weight reduction.</a:t>
          </a:r>
        </a:p>
        <a:p>
          <a:pPr marL="114300" lvl="1" indent="-114300" algn="l" defTabSz="666750">
            <a:lnSpc>
              <a:spcPct val="90000"/>
            </a:lnSpc>
            <a:spcBef>
              <a:spcPct val="0"/>
            </a:spcBef>
            <a:spcAft>
              <a:spcPct val="15000"/>
            </a:spcAft>
            <a:buChar char="•"/>
          </a:pPr>
          <a:r>
            <a:rPr lang="en-US" sz="1500" kern="1200"/>
            <a:t>Help maintain healthy body weight despite some uncontrollable factors.</a:t>
          </a:r>
        </a:p>
      </dsp:txBody>
      <dsp:txXfrm>
        <a:off x="3542855" y="74501"/>
        <a:ext cx="2652091" cy="2652091"/>
      </dsp:txXfrm>
    </dsp:sp>
    <dsp:sp modelId="{CC17028D-1B74-9440-9AB0-BCCFD710ADF5}">
      <dsp:nvSpPr>
        <dsp:cNvPr id="0" name=""/>
        <dsp:cNvSpPr/>
      </dsp:nvSpPr>
      <dsp:spPr>
        <a:xfrm>
          <a:off x="2436951" y="-28215"/>
          <a:ext cx="9939810" cy="9939810"/>
        </a:xfrm>
        <a:prstGeom prst="circularArrow">
          <a:avLst>
            <a:gd name="adj1" fmla="val 5203"/>
            <a:gd name="adj2" fmla="val 336112"/>
            <a:gd name="adj3" fmla="val 16864848"/>
            <a:gd name="adj4" fmla="val 15199040"/>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C1CB-72FA-E544-BE57-D3964E721F27}">
      <dsp:nvSpPr>
        <dsp:cNvPr id="0" name=""/>
        <dsp:cNvSpPr/>
      </dsp:nvSpPr>
      <dsp:spPr>
        <a:xfrm>
          <a:off x="0" y="1225510"/>
          <a:ext cx="8763142" cy="56960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US" sz="4000" b="1" kern="1200"/>
            <a:t>Physical exam</a:t>
          </a:r>
          <a:endParaRPr lang="en-US" sz="4000" kern="1200" dirty="0"/>
        </a:p>
        <a:p>
          <a:pPr marL="285750" lvl="1" indent="-285750" algn="l" defTabSz="1377950">
            <a:lnSpc>
              <a:spcPct val="90000"/>
            </a:lnSpc>
            <a:spcBef>
              <a:spcPct val="0"/>
            </a:spcBef>
            <a:spcAft>
              <a:spcPct val="15000"/>
            </a:spcAft>
            <a:buChar char="•"/>
          </a:pPr>
          <a:r>
            <a:rPr lang="en-US" sz="3100" kern="1200" dirty="0"/>
            <a:t>Comprehensive clinical exam</a:t>
          </a:r>
        </a:p>
        <a:p>
          <a:pPr marL="285750" lvl="1" indent="-285750" algn="l" defTabSz="1377950">
            <a:lnSpc>
              <a:spcPct val="90000"/>
            </a:lnSpc>
            <a:spcBef>
              <a:spcPct val="0"/>
            </a:spcBef>
            <a:spcAft>
              <a:spcPct val="15000"/>
            </a:spcAft>
            <a:buChar char="•"/>
          </a:pPr>
          <a:r>
            <a:rPr lang="en-US" sz="3100" kern="1200" dirty="0"/>
            <a:t>Muscle strength and function (e.g., sit-to-stand, stair climb, timed-up-and-go; consider consultation with an exercise physiologist or strength trainer)</a:t>
          </a:r>
        </a:p>
        <a:p>
          <a:pPr marL="285750" lvl="1" indent="-285750" algn="l" defTabSz="1377950">
            <a:lnSpc>
              <a:spcPct val="90000"/>
            </a:lnSpc>
            <a:spcBef>
              <a:spcPct val="0"/>
            </a:spcBef>
            <a:spcAft>
              <a:spcPct val="15000"/>
            </a:spcAft>
            <a:buChar char="•"/>
          </a:pPr>
          <a:r>
            <a:rPr lang="en-US" sz="3100" kern="1200" dirty="0"/>
            <a:t>Consider measurement of muscle mass (e.g., bioelectrical impedance analysis, air displacement plethysmography, dual-energy X-ray absorptiometry)</a:t>
          </a:r>
        </a:p>
      </dsp:txBody>
      <dsp:txXfrm>
        <a:off x="278058" y="1503568"/>
        <a:ext cx="8207026" cy="51399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C1CB-72FA-E544-BE57-D3964E721F27}">
      <dsp:nvSpPr>
        <dsp:cNvPr id="0" name=""/>
        <dsp:cNvSpPr/>
      </dsp:nvSpPr>
      <dsp:spPr>
        <a:xfrm>
          <a:off x="0" y="1225510"/>
          <a:ext cx="8763142" cy="569604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t" anchorCtr="0">
          <a:noAutofit/>
        </a:bodyPr>
        <a:lstStyle/>
        <a:p>
          <a:pPr marL="0" lvl="0" indent="0" algn="ctr" defTabSz="2355850">
            <a:lnSpc>
              <a:spcPct val="90000"/>
            </a:lnSpc>
            <a:spcBef>
              <a:spcPct val="0"/>
            </a:spcBef>
            <a:spcAft>
              <a:spcPct val="35000"/>
            </a:spcAft>
            <a:buNone/>
          </a:pPr>
          <a:r>
            <a:rPr lang="en-US" sz="5300" b="1" kern="1200" dirty="0"/>
            <a:t>Social determinants of health</a:t>
          </a:r>
          <a:endParaRPr lang="en-US" sz="5300" kern="1200" dirty="0"/>
        </a:p>
        <a:p>
          <a:pPr marL="285750" lvl="1" indent="-285750" algn="l" defTabSz="1822450">
            <a:lnSpc>
              <a:spcPct val="90000"/>
            </a:lnSpc>
            <a:spcBef>
              <a:spcPct val="0"/>
            </a:spcBef>
            <a:spcAft>
              <a:spcPct val="15000"/>
            </a:spcAft>
            <a:buChar char="•"/>
          </a:pPr>
          <a:r>
            <a:rPr lang="en-US" sz="4100" kern="1200" dirty="0"/>
            <a:t>Food insecurity, nutrition insecurity</a:t>
          </a:r>
        </a:p>
        <a:p>
          <a:pPr marL="285750" lvl="1" indent="-285750" algn="l" defTabSz="1822450">
            <a:lnSpc>
              <a:spcPct val="90000"/>
            </a:lnSpc>
            <a:spcBef>
              <a:spcPct val="0"/>
            </a:spcBef>
            <a:spcAft>
              <a:spcPct val="15000"/>
            </a:spcAft>
            <a:buChar char="•"/>
          </a:pPr>
          <a:r>
            <a:rPr lang="en-US" sz="4100" kern="1200"/>
            <a:t>Housing or transportation challenges</a:t>
          </a:r>
        </a:p>
        <a:p>
          <a:pPr marL="285750" lvl="1" indent="-285750" algn="l" defTabSz="1822450">
            <a:lnSpc>
              <a:spcPct val="90000"/>
            </a:lnSpc>
            <a:spcBef>
              <a:spcPct val="0"/>
            </a:spcBef>
            <a:spcAft>
              <a:spcPct val="15000"/>
            </a:spcAft>
            <a:buChar char="•"/>
          </a:pPr>
          <a:r>
            <a:rPr lang="en-US" sz="4100" kern="1200"/>
            <a:t>Other barriers to healthcare access</a:t>
          </a:r>
        </a:p>
      </dsp:txBody>
      <dsp:txXfrm>
        <a:off x="278058" y="1503568"/>
        <a:ext cx="8207026" cy="5139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C1CB-72FA-E544-BE57-D3964E721F27}">
      <dsp:nvSpPr>
        <dsp:cNvPr id="0" name=""/>
        <dsp:cNvSpPr/>
      </dsp:nvSpPr>
      <dsp:spPr>
        <a:xfrm>
          <a:off x="0" y="1225510"/>
          <a:ext cx="8763142" cy="56960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effectLst/>
              <a:latin typeface="+mn-lt"/>
              <a:ea typeface="+mn-ea"/>
              <a:cs typeface="+mn-cs"/>
            </a:rPr>
            <a:t>Diet history and related assessments (could be conducted by a registered dietitian nutritionist)</a:t>
          </a:r>
          <a:endParaRPr lang="en-US" sz="3000" b="1" kern="1200" dirty="0">
            <a:solidFill>
              <a:schemeClr val="bg1"/>
            </a:solidFill>
          </a:endParaRPr>
        </a:p>
        <a:p>
          <a:pPr marL="228600" lvl="1" indent="-228600" algn="l" defTabSz="1022350">
            <a:lnSpc>
              <a:spcPct val="90000"/>
            </a:lnSpc>
            <a:spcBef>
              <a:spcPct val="0"/>
            </a:spcBef>
            <a:spcAft>
              <a:spcPct val="15000"/>
            </a:spcAft>
            <a:buChar char="•"/>
          </a:pPr>
          <a:r>
            <a:rPr lang="en-US" sz="2300" kern="1200" dirty="0">
              <a:solidFill>
                <a:schemeClr val="bg1"/>
              </a:solidFill>
              <a:effectLst/>
              <a:latin typeface="+mn-lt"/>
              <a:ea typeface="+mn-ea"/>
              <a:cs typeface="+mn-cs"/>
            </a:rPr>
            <a:t>Current dietary habits (e.g., meal/snack patterns, intake of food groups, fast foods and processed foods, cultural and household preferences)</a:t>
          </a:r>
        </a:p>
        <a:p>
          <a:pPr marL="228600" lvl="1" indent="-228600" algn="l" defTabSz="1022350">
            <a:lnSpc>
              <a:spcPct val="90000"/>
            </a:lnSpc>
            <a:spcBef>
              <a:spcPct val="0"/>
            </a:spcBef>
            <a:spcAft>
              <a:spcPct val="15000"/>
            </a:spcAft>
            <a:buChar char="•"/>
          </a:pPr>
          <a:r>
            <a:rPr lang="en-US" sz="2300" kern="1200" dirty="0">
              <a:solidFill>
                <a:schemeClr val="bg1"/>
              </a:solidFill>
              <a:effectLst/>
              <a:latin typeface="+mn-lt"/>
              <a:ea typeface="+mn-ea"/>
              <a:cs typeface="+mn-cs"/>
            </a:rPr>
            <a:t>Emotional triggers for off-plan, loss of control, or late-night eating</a:t>
          </a:r>
        </a:p>
        <a:p>
          <a:pPr marL="228600" lvl="1" indent="-228600" algn="l" defTabSz="1022350">
            <a:lnSpc>
              <a:spcPct val="90000"/>
            </a:lnSpc>
            <a:spcBef>
              <a:spcPct val="0"/>
            </a:spcBef>
            <a:spcAft>
              <a:spcPct val="15000"/>
            </a:spcAft>
            <a:buChar char="•"/>
          </a:pPr>
          <a:r>
            <a:rPr lang="en-US" sz="2300" kern="1200" dirty="0">
              <a:solidFill>
                <a:schemeClr val="bg1"/>
              </a:solidFill>
              <a:effectLst/>
              <a:latin typeface="+mn-lt"/>
              <a:ea typeface="+mn-ea"/>
              <a:cs typeface="+mn-cs"/>
            </a:rPr>
            <a:t>Food allergies, intolerances, sensitivities</a:t>
          </a:r>
        </a:p>
        <a:p>
          <a:pPr marL="228600" lvl="1" indent="-228600" algn="l" defTabSz="1022350">
            <a:lnSpc>
              <a:spcPct val="90000"/>
            </a:lnSpc>
            <a:spcBef>
              <a:spcPct val="0"/>
            </a:spcBef>
            <a:spcAft>
              <a:spcPct val="15000"/>
            </a:spcAft>
            <a:buChar char="•"/>
          </a:pPr>
          <a:r>
            <a:rPr lang="en-US" sz="2300" kern="1200" dirty="0">
              <a:solidFill>
                <a:schemeClr val="bg1"/>
              </a:solidFill>
              <a:effectLst/>
              <a:latin typeface="+mn-lt"/>
              <a:ea typeface="+mn-ea"/>
              <a:cs typeface="+mn-cs"/>
            </a:rPr>
            <a:t>Conditions that may influence nutrition needs (e.g., smoking, history of kidney stones, use of certain medications)</a:t>
          </a:r>
        </a:p>
        <a:p>
          <a:pPr marL="228600" lvl="1" indent="-228600" algn="l" defTabSz="1022350">
            <a:lnSpc>
              <a:spcPct val="90000"/>
            </a:lnSpc>
            <a:spcBef>
              <a:spcPct val="0"/>
            </a:spcBef>
            <a:spcAft>
              <a:spcPct val="15000"/>
            </a:spcAft>
            <a:buChar char="•"/>
          </a:pPr>
          <a:r>
            <a:rPr lang="en-US" sz="2300" kern="1200" dirty="0">
              <a:solidFill>
                <a:schemeClr val="bg1"/>
              </a:solidFill>
              <a:effectLst/>
              <a:latin typeface="+mn-lt"/>
              <a:ea typeface="+mn-ea"/>
              <a:cs typeface="+mn-cs"/>
            </a:rPr>
            <a:t>Previously attempted weight interventions (e.g., diet or lifestyle approaches or interventions, medications, or metabolic procedures including devices and surgeries)</a:t>
          </a:r>
          <a:r>
            <a:rPr lang="en-US" sz="2300" i="1" kern="1200" baseline="30000" dirty="0">
              <a:solidFill>
                <a:schemeClr val="bg1"/>
              </a:solidFill>
              <a:effectLst/>
              <a:latin typeface="+mn-lt"/>
              <a:ea typeface="+mn-ea"/>
              <a:cs typeface="+mn-cs"/>
            </a:rPr>
            <a:t> </a:t>
          </a:r>
          <a:r>
            <a:rPr lang="en-US" sz="2300" i="0" kern="1200" baseline="30000" dirty="0">
              <a:solidFill>
                <a:schemeClr val="bg1"/>
              </a:solidFill>
              <a:effectLst/>
              <a:latin typeface="+mn-lt"/>
              <a:ea typeface="+mn-ea"/>
              <a:cs typeface="+mn-cs"/>
            </a:rPr>
            <a:t>2</a:t>
          </a:r>
          <a:endParaRPr lang="en-US" sz="2300" i="0" kern="1200" dirty="0">
            <a:solidFill>
              <a:schemeClr val="bg1"/>
            </a:solidFill>
            <a:effectLst/>
            <a:latin typeface="+mn-lt"/>
            <a:ea typeface="+mn-ea"/>
            <a:cs typeface="+mn-cs"/>
          </a:endParaRPr>
        </a:p>
      </dsp:txBody>
      <dsp:txXfrm>
        <a:off x="278058" y="1503568"/>
        <a:ext cx="8207026" cy="51399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C1CB-72FA-E544-BE57-D3964E721F27}">
      <dsp:nvSpPr>
        <dsp:cNvPr id="0" name=""/>
        <dsp:cNvSpPr/>
      </dsp:nvSpPr>
      <dsp:spPr>
        <a:xfrm>
          <a:off x="0" y="1225510"/>
          <a:ext cx="8763142" cy="569604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effectLst/>
              <a:latin typeface="+mn-lt"/>
              <a:ea typeface="+mn-ea"/>
              <a:cs typeface="+mn-cs"/>
            </a:rPr>
            <a:t>Lifestyle behaviors </a:t>
          </a:r>
          <a:endParaRPr lang="en-US" sz="3100" b="1"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a:solidFill>
                <a:schemeClr val="bg1"/>
              </a:solidFill>
              <a:effectLst/>
              <a:latin typeface="+mn-lt"/>
              <a:ea typeface="+mn-ea"/>
              <a:cs typeface="+mn-cs"/>
            </a:rPr>
            <a:t>Physical activity including resistance training, with referral to exercise physiologist or physical therapy where appropriate</a:t>
          </a:r>
        </a:p>
        <a:p>
          <a:pPr marL="228600" lvl="1" indent="-228600" algn="l" defTabSz="1066800">
            <a:lnSpc>
              <a:spcPct val="90000"/>
            </a:lnSpc>
            <a:spcBef>
              <a:spcPct val="0"/>
            </a:spcBef>
            <a:spcAft>
              <a:spcPct val="15000"/>
            </a:spcAft>
            <a:buChar char="•"/>
          </a:pPr>
          <a:r>
            <a:rPr lang="en-US" sz="2400" kern="1200" dirty="0">
              <a:solidFill>
                <a:schemeClr val="bg1"/>
              </a:solidFill>
              <a:effectLst/>
              <a:latin typeface="+mn-lt"/>
              <a:ea typeface="+mn-ea"/>
              <a:cs typeface="+mn-cs"/>
            </a:rPr>
            <a:t>Sleep habits, with referral to sleep specialist where appropriate</a:t>
          </a:r>
        </a:p>
        <a:p>
          <a:pPr marL="228600" lvl="1" indent="-228600" algn="l" defTabSz="1066800">
            <a:lnSpc>
              <a:spcPct val="90000"/>
            </a:lnSpc>
            <a:spcBef>
              <a:spcPct val="0"/>
            </a:spcBef>
            <a:spcAft>
              <a:spcPct val="15000"/>
            </a:spcAft>
            <a:buChar char="•"/>
          </a:pPr>
          <a:r>
            <a:rPr lang="en-US" sz="2400" kern="1200" dirty="0">
              <a:solidFill>
                <a:schemeClr val="bg1"/>
              </a:solidFill>
              <a:effectLst/>
              <a:latin typeface="+mn-lt"/>
              <a:ea typeface="+mn-ea"/>
              <a:cs typeface="+mn-cs"/>
            </a:rPr>
            <a:t>Mental stress management, with referral for cognitive-behavioral therapy or mindfulness-based stress reduction where appropriate</a:t>
          </a:r>
        </a:p>
        <a:p>
          <a:pPr marL="228600" lvl="1" indent="-228600" algn="l" defTabSz="1066800">
            <a:lnSpc>
              <a:spcPct val="90000"/>
            </a:lnSpc>
            <a:spcBef>
              <a:spcPct val="0"/>
            </a:spcBef>
            <a:spcAft>
              <a:spcPct val="15000"/>
            </a:spcAft>
            <a:buChar char="•"/>
          </a:pPr>
          <a:r>
            <a:rPr lang="en-US" sz="2400" kern="1200" dirty="0">
              <a:solidFill>
                <a:schemeClr val="bg1"/>
              </a:solidFill>
              <a:effectLst/>
              <a:latin typeface="+mn-lt"/>
              <a:ea typeface="+mn-ea"/>
              <a:cs typeface="+mn-cs"/>
            </a:rPr>
            <a:t>Substance use, with referral for cessation or counseling services where appropriate</a:t>
          </a:r>
        </a:p>
        <a:p>
          <a:pPr marL="228600" lvl="1" indent="-228600" algn="l" defTabSz="1066800">
            <a:lnSpc>
              <a:spcPct val="90000"/>
            </a:lnSpc>
            <a:spcBef>
              <a:spcPct val="0"/>
            </a:spcBef>
            <a:spcAft>
              <a:spcPct val="15000"/>
            </a:spcAft>
            <a:buChar char="•"/>
          </a:pPr>
          <a:r>
            <a:rPr lang="en-US" sz="2400" kern="1200" dirty="0">
              <a:solidFill>
                <a:schemeClr val="bg1"/>
              </a:solidFill>
              <a:effectLst/>
              <a:latin typeface="+mn-lt"/>
              <a:ea typeface="+mn-ea"/>
              <a:cs typeface="+mn-cs"/>
            </a:rPr>
            <a:t>Social connections, consider group medical visits, shared medical appointments, weight management or peer-support groups, and addressing barriers to social engagement</a:t>
          </a:r>
        </a:p>
      </dsp:txBody>
      <dsp:txXfrm>
        <a:off x="278058" y="1503568"/>
        <a:ext cx="8207026" cy="51399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E35F-E3C3-2F43-A914-81754C02FE4D}">
      <dsp:nvSpPr>
        <dsp:cNvPr id="0" name=""/>
        <dsp:cNvSpPr/>
      </dsp:nvSpPr>
      <dsp:spPr>
        <a:xfrm>
          <a:off x="0" y="180469"/>
          <a:ext cx="8763142" cy="107932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a:t>Video Visits</a:t>
          </a:r>
          <a:endParaRPr lang="en-US" sz="4500" kern="1200"/>
        </a:p>
      </dsp:txBody>
      <dsp:txXfrm>
        <a:off x="52688" y="233157"/>
        <a:ext cx="8657766" cy="973949"/>
      </dsp:txXfrm>
    </dsp:sp>
    <dsp:sp modelId="{B0023D5C-8E34-9E47-81A6-463587FC695D}">
      <dsp:nvSpPr>
        <dsp:cNvPr id="0" name=""/>
        <dsp:cNvSpPr/>
      </dsp:nvSpPr>
      <dsp:spPr>
        <a:xfrm>
          <a:off x="0" y="1259794"/>
          <a:ext cx="8763142" cy="670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30"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Synchronous video visits with physicians, other practitioners, registered dietitian nutritionists (RDNs), exercise physiologists, and clinical psychologists can support both initial evaluation and for ongoing follow-up.</a:t>
          </a:r>
        </a:p>
        <a:p>
          <a:pPr marL="285750" lvl="1" indent="-285750" algn="l" defTabSz="1555750">
            <a:lnSpc>
              <a:spcPct val="90000"/>
            </a:lnSpc>
            <a:spcBef>
              <a:spcPct val="0"/>
            </a:spcBef>
            <a:spcAft>
              <a:spcPct val="20000"/>
            </a:spcAft>
            <a:buChar char="•"/>
          </a:pPr>
          <a:r>
            <a:rPr lang="en-US" sz="3500" kern="1200"/>
            <a:t>Such visits can improve adherence and motivation; identify, address, and provide timely feedback to manage side effects; adjust therapy including medication and goals of care; determine when in-person visits are indicated for testing or other evaluation; and increase appointment attendance rates and patient engagement. </a:t>
          </a:r>
        </a:p>
      </dsp:txBody>
      <dsp:txXfrm>
        <a:off x="0" y="1259794"/>
        <a:ext cx="8763142" cy="67067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E35F-E3C3-2F43-A914-81754C02FE4D}">
      <dsp:nvSpPr>
        <dsp:cNvPr id="0" name=""/>
        <dsp:cNvSpPr/>
      </dsp:nvSpPr>
      <dsp:spPr>
        <a:xfrm>
          <a:off x="0" y="34909"/>
          <a:ext cx="8763142" cy="129519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dirty="0"/>
            <a:t>Remote Patient Monitoring</a:t>
          </a:r>
          <a:endParaRPr lang="en-US" sz="5400" kern="1200" dirty="0"/>
        </a:p>
      </dsp:txBody>
      <dsp:txXfrm>
        <a:off x="63226" y="98135"/>
        <a:ext cx="8636690" cy="1168738"/>
      </dsp:txXfrm>
    </dsp:sp>
    <dsp:sp modelId="{B0023D5C-8E34-9E47-81A6-463587FC695D}">
      <dsp:nvSpPr>
        <dsp:cNvPr id="0" name=""/>
        <dsp:cNvSpPr/>
      </dsp:nvSpPr>
      <dsp:spPr>
        <a:xfrm>
          <a:off x="0" y="1423617"/>
          <a:ext cx="8763142" cy="659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30"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a:effectLst/>
              <a:latin typeface="+mj-lt"/>
              <a:ea typeface="Calibri" panose="020F0502020204030204" pitchFamily="34" charset="0"/>
              <a:cs typeface="Arial" panose="020B0604020202020204" pitchFamily="34" charset="0"/>
            </a:rPr>
            <a:t>Offer or refer adults with obesity to intensive, multicomponent behavioral interventions. This includes weight reduction and weight reduction maintenance interventions with components that focus on nutrition, physical activity, self-monitoring, identifying barriers, problem solving, peer support, and relapse prevention (B recommendation)</a:t>
          </a:r>
          <a:endParaRPr lang="en-US" sz="4200" kern="1200" dirty="0"/>
        </a:p>
      </dsp:txBody>
      <dsp:txXfrm>
        <a:off x="0" y="1423617"/>
        <a:ext cx="8763142" cy="65950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E35F-E3C3-2F43-A914-81754C02FE4D}">
      <dsp:nvSpPr>
        <dsp:cNvPr id="0" name=""/>
        <dsp:cNvSpPr/>
      </dsp:nvSpPr>
      <dsp:spPr>
        <a:xfrm>
          <a:off x="0" y="0"/>
          <a:ext cx="8763142" cy="119925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dirty="0"/>
            <a:t>Dietary Guidance and Tracking</a:t>
          </a:r>
          <a:endParaRPr lang="en-US" sz="5000" kern="1200" dirty="0"/>
        </a:p>
      </dsp:txBody>
      <dsp:txXfrm>
        <a:off x="58543" y="58543"/>
        <a:ext cx="8646056" cy="1082164"/>
      </dsp:txXfrm>
    </dsp:sp>
    <dsp:sp modelId="{B0023D5C-8E34-9E47-81A6-463587FC695D}">
      <dsp:nvSpPr>
        <dsp:cNvPr id="0" name=""/>
        <dsp:cNvSpPr/>
      </dsp:nvSpPr>
      <dsp:spPr>
        <a:xfrm>
          <a:off x="0" y="1516407"/>
          <a:ext cx="8763142" cy="631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30"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dirty="0">
              <a:solidFill>
                <a:schemeClr val="dk1"/>
              </a:solidFill>
              <a:effectLst/>
              <a:latin typeface="+mj-lt"/>
              <a:ea typeface="+mn-ea"/>
              <a:cs typeface="+mn-cs"/>
            </a:rPr>
            <a:t>Dietary-tracking apps can help primary care, specialty obesity care, and telehealth medical groups and platforms monitor nutritional habits against individualized nutritional goals. </a:t>
          </a:r>
          <a:endParaRPr lang="en-US" sz="3900" kern="1200" dirty="0"/>
        </a:p>
        <a:p>
          <a:pPr marL="285750" lvl="1" indent="-285750" algn="l" defTabSz="1733550">
            <a:lnSpc>
              <a:spcPct val="90000"/>
            </a:lnSpc>
            <a:spcBef>
              <a:spcPct val="0"/>
            </a:spcBef>
            <a:spcAft>
              <a:spcPct val="20000"/>
            </a:spcAft>
            <a:buChar char="•"/>
          </a:pPr>
          <a:r>
            <a:rPr lang="en-US" sz="3900" kern="1200" dirty="0">
              <a:solidFill>
                <a:schemeClr val="dk1"/>
              </a:solidFill>
              <a:effectLst/>
              <a:latin typeface="+mj-lt"/>
              <a:ea typeface="+mn-ea"/>
              <a:cs typeface="+mn-cs"/>
            </a:rPr>
            <a:t>Specialized features such as automated nutrient deficiency alerts, AI-powered meal recommendations, and integration with wearables can help identify nutritional gaps in real time.</a:t>
          </a:r>
        </a:p>
      </dsp:txBody>
      <dsp:txXfrm>
        <a:off x="0" y="1516407"/>
        <a:ext cx="8763142" cy="63135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E35F-E3C3-2F43-A914-81754C02FE4D}">
      <dsp:nvSpPr>
        <dsp:cNvPr id="0" name=""/>
        <dsp:cNvSpPr/>
      </dsp:nvSpPr>
      <dsp:spPr>
        <a:xfrm>
          <a:off x="0" y="0"/>
          <a:ext cx="8763142" cy="100737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Education and Behavioral Support</a:t>
          </a:r>
          <a:endParaRPr lang="en-US" sz="4200" kern="1200" dirty="0"/>
        </a:p>
      </dsp:txBody>
      <dsp:txXfrm>
        <a:off x="49176" y="49176"/>
        <a:ext cx="8664790" cy="909018"/>
      </dsp:txXfrm>
    </dsp:sp>
    <dsp:sp modelId="{B0023D5C-8E34-9E47-81A6-463587FC695D}">
      <dsp:nvSpPr>
        <dsp:cNvPr id="0" name=""/>
        <dsp:cNvSpPr/>
      </dsp:nvSpPr>
      <dsp:spPr>
        <a:xfrm>
          <a:off x="0" y="1186557"/>
          <a:ext cx="8763142" cy="678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3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solidFill>
                <a:schemeClr val="dk1"/>
              </a:solidFill>
              <a:effectLst/>
              <a:latin typeface="+mj-lt"/>
              <a:ea typeface="+mn-ea"/>
              <a:cs typeface="+mn-cs"/>
            </a:rPr>
            <a:t>Virtual education modules and coaching sessions can teach individuals how to incorporate minimally processed, nutrient-dense foods, manage gastrointestinal side effects, and implement sustainable dietary habits.</a:t>
          </a:r>
          <a:endParaRPr lang="en-US" sz="3300" kern="1200" dirty="0"/>
        </a:p>
        <a:p>
          <a:pPr marL="285750" lvl="1" indent="-285750" algn="l" defTabSz="1466850">
            <a:lnSpc>
              <a:spcPct val="90000"/>
            </a:lnSpc>
            <a:spcBef>
              <a:spcPct val="0"/>
            </a:spcBef>
            <a:spcAft>
              <a:spcPct val="20000"/>
            </a:spcAft>
            <a:buChar char="•"/>
          </a:pPr>
          <a:r>
            <a:rPr lang="en-US" sz="3300" kern="1200">
              <a:solidFill>
                <a:schemeClr val="dk1"/>
              </a:solidFill>
              <a:effectLst/>
              <a:latin typeface="+mj-lt"/>
              <a:ea typeface="+mn-ea"/>
              <a:cs typeface="+mn-cs"/>
            </a:rPr>
            <a:t>These can further reinforce SMART (specific, measurable, achievable, realistic, timely) goals to ensure optimized nutrient therapy, physical activity, and behavioral modification alongside medical monitoring. </a:t>
          </a:r>
          <a:endParaRPr lang="en-US" sz="3300" kern="1200" dirty="0">
            <a:solidFill>
              <a:schemeClr val="dk1"/>
            </a:solidFill>
            <a:effectLst/>
            <a:latin typeface="+mj-lt"/>
            <a:ea typeface="+mn-ea"/>
            <a:cs typeface="+mn-cs"/>
          </a:endParaRPr>
        </a:p>
        <a:p>
          <a:pPr marL="285750" lvl="1" indent="-285750" algn="l" defTabSz="1466850">
            <a:lnSpc>
              <a:spcPct val="90000"/>
            </a:lnSpc>
            <a:spcBef>
              <a:spcPct val="0"/>
            </a:spcBef>
            <a:spcAft>
              <a:spcPct val="20000"/>
            </a:spcAft>
            <a:buChar char="•"/>
          </a:pPr>
          <a:r>
            <a:rPr lang="en-US" sz="3300" kern="1200" dirty="0">
              <a:solidFill>
                <a:schemeClr val="dk1"/>
              </a:solidFill>
              <a:effectLst/>
              <a:latin typeface="+mj-lt"/>
              <a:ea typeface="+mn-ea"/>
              <a:cs typeface="+mn-cs"/>
            </a:rPr>
            <a:t>Modules and coaching can be both synchronous and asynchronous, increasing flexibility for both clinicians and patients.</a:t>
          </a:r>
        </a:p>
      </dsp:txBody>
      <dsp:txXfrm>
        <a:off x="0" y="1186557"/>
        <a:ext cx="8763142" cy="67813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E35F-E3C3-2F43-A914-81754C02FE4D}">
      <dsp:nvSpPr>
        <dsp:cNvPr id="0" name=""/>
        <dsp:cNvSpPr/>
      </dsp:nvSpPr>
      <dsp:spPr>
        <a:xfrm>
          <a:off x="0" y="0"/>
          <a:ext cx="8763142" cy="151105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b="1" kern="1200" dirty="0"/>
            <a:t>Equity and Accessibility</a:t>
          </a:r>
          <a:endParaRPr lang="en-US" sz="6300" kern="1200" dirty="0"/>
        </a:p>
      </dsp:txBody>
      <dsp:txXfrm>
        <a:off x="73764" y="73764"/>
        <a:ext cx="8615614" cy="1363527"/>
      </dsp:txXfrm>
    </dsp:sp>
    <dsp:sp modelId="{B0023D5C-8E34-9E47-81A6-463587FC695D}">
      <dsp:nvSpPr>
        <dsp:cNvPr id="0" name=""/>
        <dsp:cNvSpPr/>
      </dsp:nvSpPr>
      <dsp:spPr>
        <a:xfrm>
          <a:off x="0" y="1634014"/>
          <a:ext cx="8763142" cy="639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30" tIns="80010" rIns="448056" bIns="80010" numCol="1" spcCol="1270" anchor="t" anchorCtr="0">
          <a:noAutofit/>
        </a:bodyPr>
        <a:lstStyle/>
        <a:p>
          <a:pPr marL="285750" lvl="1" indent="-285750" algn="l" defTabSz="2178050">
            <a:lnSpc>
              <a:spcPct val="90000"/>
            </a:lnSpc>
            <a:spcBef>
              <a:spcPct val="0"/>
            </a:spcBef>
            <a:spcAft>
              <a:spcPct val="20000"/>
            </a:spcAft>
            <a:buChar char="•"/>
          </a:pPr>
          <a:r>
            <a:rPr lang="en-US" sz="4900" kern="1200" dirty="0">
              <a:solidFill>
                <a:schemeClr val="dk1"/>
              </a:solidFill>
              <a:effectLst/>
              <a:latin typeface="+mj-lt"/>
              <a:ea typeface="+mn-ea"/>
              <a:cs typeface="+mn-cs"/>
            </a:rPr>
            <a:t>Telehealth and digital platforms reduce geographic and other logistical barriers to quality care, for example for individuals who live in rural or underserved areas or have limited time, physical mobility, or transportation, which can reduce health disparities.</a:t>
          </a:r>
          <a:endParaRPr lang="en-US" sz="4900" kern="1200" dirty="0"/>
        </a:p>
      </dsp:txBody>
      <dsp:txXfrm>
        <a:off x="0" y="1634014"/>
        <a:ext cx="8763142" cy="6390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6958A-EFD7-3D43-B60D-2D23F2C21166}">
      <dsp:nvSpPr>
        <dsp:cNvPr id="0" name=""/>
        <dsp:cNvSpPr/>
      </dsp:nvSpPr>
      <dsp:spPr>
        <a:xfrm>
          <a:off x="0" y="0"/>
          <a:ext cx="17449800" cy="911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dirty="0"/>
            <a:t>Management of Gastrointestinal Side Effects in Obesity Treatment</a:t>
          </a:r>
          <a:endParaRPr lang="en-US" sz="3800" kern="1200" dirty="0"/>
        </a:p>
      </dsp:txBody>
      <dsp:txXfrm>
        <a:off x="44492" y="44492"/>
        <a:ext cx="17360816" cy="822446"/>
      </dsp:txXfrm>
    </dsp:sp>
    <dsp:sp modelId="{E9DC2404-BE5B-F747-917E-3C2904E27E73}">
      <dsp:nvSpPr>
        <dsp:cNvPr id="0" name=""/>
        <dsp:cNvSpPr/>
      </dsp:nvSpPr>
      <dsp:spPr>
        <a:xfrm>
          <a:off x="0" y="1023645"/>
          <a:ext cx="17449800" cy="911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Challenges and Importance</a:t>
          </a:r>
          <a:endParaRPr lang="en-US" sz="3800" kern="1200"/>
        </a:p>
      </dsp:txBody>
      <dsp:txXfrm>
        <a:off x="44492" y="1068137"/>
        <a:ext cx="17360816" cy="822446"/>
      </dsp:txXfrm>
    </dsp:sp>
    <dsp:sp modelId="{F954C581-EF0D-5E4E-B3AF-AB62FA85F353}">
      <dsp:nvSpPr>
        <dsp:cNvPr id="0" name=""/>
        <dsp:cNvSpPr/>
      </dsp:nvSpPr>
      <dsp:spPr>
        <a:xfrm>
          <a:off x="0" y="1935075"/>
          <a:ext cx="17449800"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Nausea, vomiting, constipation, and diarrhea affect compliance and outcomes.</a:t>
          </a:r>
        </a:p>
        <a:p>
          <a:pPr marL="285750" lvl="1" indent="-285750" algn="l" defTabSz="1333500">
            <a:lnSpc>
              <a:spcPct val="90000"/>
            </a:lnSpc>
            <a:spcBef>
              <a:spcPct val="0"/>
            </a:spcBef>
            <a:spcAft>
              <a:spcPct val="20000"/>
            </a:spcAft>
            <a:buChar char="•"/>
          </a:pPr>
          <a:r>
            <a:rPr lang="en-US" sz="3000" kern="1200" dirty="0"/>
            <a:t>Benefits of obesity treatment often outweigh temporary GI challenges.</a:t>
          </a:r>
        </a:p>
        <a:p>
          <a:pPr marL="285750" lvl="1" indent="-285750" algn="l" defTabSz="1333500">
            <a:lnSpc>
              <a:spcPct val="90000"/>
            </a:lnSpc>
            <a:spcBef>
              <a:spcPct val="0"/>
            </a:spcBef>
            <a:spcAft>
              <a:spcPct val="20000"/>
            </a:spcAft>
            <a:buChar char="•"/>
          </a:pPr>
          <a:r>
            <a:rPr lang="en-US" sz="3000" kern="1200"/>
            <a:t>Proactive prevention and effective support are crucial during therapy adjustments.</a:t>
          </a:r>
        </a:p>
      </dsp:txBody>
      <dsp:txXfrm>
        <a:off x="0" y="1935075"/>
        <a:ext cx="17449800" cy="1573199"/>
      </dsp:txXfrm>
    </dsp:sp>
    <dsp:sp modelId="{2BBEF276-8B10-1942-96E3-2A0E2D80435A}">
      <dsp:nvSpPr>
        <dsp:cNvPr id="0" name=""/>
        <dsp:cNvSpPr/>
      </dsp:nvSpPr>
      <dsp:spPr>
        <a:xfrm>
          <a:off x="0" y="3508275"/>
          <a:ext cx="17449800" cy="911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Strategies for Minimizing GI Symptoms</a:t>
          </a:r>
          <a:endParaRPr lang="en-US" sz="3800" kern="1200"/>
        </a:p>
      </dsp:txBody>
      <dsp:txXfrm>
        <a:off x="44492" y="3552767"/>
        <a:ext cx="17360816" cy="822446"/>
      </dsp:txXfrm>
    </dsp:sp>
    <dsp:sp modelId="{9F0C42ED-DD13-3644-A482-1B5612430888}">
      <dsp:nvSpPr>
        <dsp:cNvPr id="0" name=""/>
        <dsp:cNvSpPr/>
      </dsp:nvSpPr>
      <dsp:spPr>
        <a:xfrm>
          <a:off x="0" y="4419705"/>
          <a:ext cx="17449800" cy="208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Gradual dose escalation to minimize GI symptoms.</a:t>
          </a:r>
        </a:p>
        <a:p>
          <a:pPr marL="285750" lvl="1" indent="-285750" algn="l" defTabSz="1333500">
            <a:lnSpc>
              <a:spcPct val="90000"/>
            </a:lnSpc>
            <a:spcBef>
              <a:spcPct val="0"/>
            </a:spcBef>
            <a:spcAft>
              <a:spcPct val="20000"/>
            </a:spcAft>
            <a:buChar char="•"/>
          </a:pPr>
          <a:r>
            <a:rPr lang="en-US" sz="3000" kern="1200" dirty="0"/>
            <a:t>Allow up to 8 weeks at a GLP-1 dose during escalation.</a:t>
          </a:r>
        </a:p>
        <a:p>
          <a:pPr marL="285750" lvl="1" indent="-285750" algn="l" defTabSz="1333500">
            <a:lnSpc>
              <a:spcPct val="90000"/>
            </a:lnSpc>
            <a:spcBef>
              <a:spcPct val="0"/>
            </a:spcBef>
            <a:spcAft>
              <a:spcPct val="20000"/>
            </a:spcAft>
            <a:buChar char="•"/>
          </a:pPr>
          <a:r>
            <a:rPr lang="en-US" sz="3000" kern="1200" dirty="0"/>
            <a:t>Maintain at the lowest effective dose, escalating only as needed.</a:t>
          </a:r>
        </a:p>
        <a:p>
          <a:pPr marL="285750" lvl="1" indent="-285750" algn="l" defTabSz="1333500">
            <a:lnSpc>
              <a:spcPct val="90000"/>
            </a:lnSpc>
            <a:spcBef>
              <a:spcPct val="0"/>
            </a:spcBef>
            <a:spcAft>
              <a:spcPct val="20000"/>
            </a:spcAft>
            <a:buChar char="•"/>
          </a:pPr>
          <a:r>
            <a:rPr lang="en-US" sz="3000" kern="1200" dirty="0"/>
            <a:t>Consider medication shortages and insurance coverage limitations.</a:t>
          </a:r>
        </a:p>
      </dsp:txBody>
      <dsp:txXfrm>
        <a:off x="0" y="4419705"/>
        <a:ext cx="17449800" cy="2084490"/>
      </dsp:txXfrm>
    </dsp:sp>
    <dsp:sp modelId="{8DDB39E4-4ADE-A244-A7C2-817826D52592}">
      <dsp:nvSpPr>
        <dsp:cNvPr id="0" name=""/>
        <dsp:cNvSpPr/>
      </dsp:nvSpPr>
      <dsp:spPr>
        <a:xfrm>
          <a:off x="0" y="6504195"/>
          <a:ext cx="17449800" cy="911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Communication and Mitigation</a:t>
          </a:r>
          <a:endParaRPr lang="en-US" sz="3800" kern="1200"/>
        </a:p>
      </dsp:txBody>
      <dsp:txXfrm>
        <a:off x="44492" y="6548687"/>
        <a:ext cx="17360816" cy="822446"/>
      </dsp:txXfrm>
    </dsp:sp>
    <dsp:sp modelId="{6E76E77C-3387-4845-BD63-EC1D2F8C852D}">
      <dsp:nvSpPr>
        <dsp:cNvPr id="0" name=""/>
        <dsp:cNvSpPr/>
      </dsp:nvSpPr>
      <dsp:spPr>
        <a:xfrm>
          <a:off x="0" y="7415625"/>
          <a:ext cx="17449800"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Clinicians should detail potential GI side effects before therapy.</a:t>
          </a:r>
        </a:p>
        <a:p>
          <a:pPr marL="285750" lvl="1" indent="-285750" algn="l" defTabSz="1333500">
            <a:lnSpc>
              <a:spcPct val="90000"/>
            </a:lnSpc>
            <a:spcBef>
              <a:spcPct val="0"/>
            </a:spcBef>
            <a:spcAft>
              <a:spcPct val="20000"/>
            </a:spcAft>
            <a:buChar char="•"/>
          </a:pPr>
          <a:r>
            <a:rPr lang="en-US" sz="3000" kern="1200"/>
            <a:t>Encourage early contact if side effects develop.</a:t>
          </a:r>
        </a:p>
        <a:p>
          <a:pPr marL="285750" lvl="1" indent="-285750" algn="l" defTabSz="1333500">
            <a:lnSpc>
              <a:spcPct val="90000"/>
            </a:lnSpc>
            <a:spcBef>
              <a:spcPct val="0"/>
            </a:spcBef>
            <a:spcAft>
              <a:spcPct val="20000"/>
            </a:spcAft>
            <a:buChar char="•"/>
          </a:pPr>
          <a:r>
            <a:rPr lang="en-US" sz="3000" kern="1200"/>
            <a:t>Provide strategies: Smaller, frequent meals; avoid fatty/high fiber foods initially.</a:t>
          </a:r>
        </a:p>
      </dsp:txBody>
      <dsp:txXfrm>
        <a:off x="0" y="7415625"/>
        <a:ext cx="17449800" cy="1573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6958A-EFD7-3D43-B60D-2D23F2C21166}">
      <dsp:nvSpPr>
        <dsp:cNvPr id="0" name=""/>
        <dsp:cNvSpPr/>
      </dsp:nvSpPr>
      <dsp:spPr>
        <a:xfrm>
          <a:off x="0" y="0"/>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Management of Gastrointestinal Side Effects in Obesity Treatment</a:t>
          </a:r>
          <a:endParaRPr lang="en-US" sz="2600" kern="1200" dirty="0"/>
        </a:p>
      </dsp:txBody>
      <dsp:txXfrm>
        <a:off x="30442" y="30442"/>
        <a:ext cx="17388916" cy="562726"/>
      </dsp:txXfrm>
    </dsp:sp>
    <dsp:sp modelId="{003B1487-2F97-2744-9D47-000F95E0BD95}">
      <dsp:nvSpPr>
        <dsp:cNvPr id="0" name=""/>
        <dsp:cNvSpPr/>
      </dsp:nvSpPr>
      <dsp:spPr>
        <a:xfrm>
          <a:off x="0" y="810885"/>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Specific Side Effect Management</a:t>
          </a:r>
          <a:endParaRPr lang="en-US" sz="2600" kern="1200" dirty="0"/>
        </a:p>
      </dsp:txBody>
      <dsp:txXfrm>
        <a:off x="30442" y="841327"/>
        <a:ext cx="17388916" cy="562726"/>
      </dsp:txXfrm>
    </dsp:sp>
    <dsp:sp modelId="{9CB81DB4-5BE0-9144-A2DD-438A87552B49}">
      <dsp:nvSpPr>
        <dsp:cNvPr id="0" name=""/>
        <dsp:cNvSpPr/>
      </dsp:nvSpPr>
      <dsp:spPr>
        <a:xfrm>
          <a:off x="0" y="1509375"/>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Nausea</a:t>
          </a:r>
          <a:endParaRPr lang="en-US" sz="2600" kern="1200" dirty="0"/>
        </a:p>
      </dsp:txBody>
      <dsp:txXfrm>
        <a:off x="30442" y="1539817"/>
        <a:ext cx="17388916" cy="562726"/>
      </dsp:txXfrm>
    </dsp:sp>
    <dsp:sp modelId="{B99BD859-289B-2845-A0CC-B33BD21FE81D}">
      <dsp:nvSpPr>
        <dsp:cNvPr id="0" name=""/>
        <dsp:cNvSpPr/>
      </dsp:nvSpPr>
      <dsp:spPr>
        <a:xfrm>
          <a:off x="0" y="2132985"/>
          <a:ext cx="174498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Most common, often in the morning or after fasting.</a:t>
          </a:r>
        </a:p>
        <a:p>
          <a:pPr marL="228600" lvl="1" indent="-228600" algn="l" defTabSz="889000">
            <a:lnSpc>
              <a:spcPct val="90000"/>
            </a:lnSpc>
            <a:spcBef>
              <a:spcPct val="0"/>
            </a:spcBef>
            <a:spcAft>
              <a:spcPct val="20000"/>
            </a:spcAft>
            <a:buChar char="•"/>
          </a:pPr>
          <a:r>
            <a:rPr lang="en-US" sz="2000" kern="1200" dirty="0"/>
            <a:t>Small, frequent meals every 3-4 hours; adequate fluids.</a:t>
          </a:r>
        </a:p>
        <a:p>
          <a:pPr marL="228600" lvl="1" indent="-228600" algn="l" defTabSz="889000">
            <a:lnSpc>
              <a:spcPct val="90000"/>
            </a:lnSpc>
            <a:spcBef>
              <a:spcPct val="0"/>
            </a:spcBef>
            <a:spcAft>
              <a:spcPct val="20000"/>
            </a:spcAft>
            <a:buChar char="•"/>
          </a:pPr>
          <a:r>
            <a:rPr lang="en-US" sz="2000" kern="1200" dirty="0"/>
            <a:t>Ginger/peppermint tea, acupressure bands, anti-nausea meds (e.g., prochlorperazine).</a:t>
          </a:r>
        </a:p>
      </dsp:txBody>
      <dsp:txXfrm>
        <a:off x="0" y="2132985"/>
        <a:ext cx="17449800" cy="1049490"/>
      </dsp:txXfrm>
    </dsp:sp>
    <dsp:sp modelId="{A59129EC-49A4-0E47-9DE3-157115772664}">
      <dsp:nvSpPr>
        <dsp:cNvPr id="0" name=""/>
        <dsp:cNvSpPr/>
      </dsp:nvSpPr>
      <dsp:spPr>
        <a:xfrm>
          <a:off x="0" y="3182475"/>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Vomiting</a:t>
          </a:r>
          <a:endParaRPr lang="en-US" sz="2600" kern="1200" dirty="0"/>
        </a:p>
      </dsp:txBody>
      <dsp:txXfrm>
        <a:off x="30442" y="3212917"/>
        <a:ext cx="17388916" cy="562726"/>
      </dsp:txXfrm>
    </dsp:sp>
    <dsp:sp modelId="{A8CCBD33-05AA-7145-9237-E9DA31F59837}">
      <dsp:nvSpPr>
        <dsp:cNvPr id="0" name=""/>
        <dsp:cNvSpPr/>
      </dsp:nvSpPr>
      <dsp:spPr>
        <a:xfrm>
          <a:off x="0" y="3806085"/>
          <a:ext cx="174498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More likely with large meals.</a:t>
          </a:r>
        </a:p>
        <a:p>
          <a:pPr marL="228600" lvl="1" indent="-228600" algn="l" defTabSz="889000">
            <a:lnSpc>
              <a:spcPct val="90000"/>
            </a:lnSpc>
            <a:spcBef>
              <a:spcPct val="0"/>
            </a:spcBef>
            <a:spcAft>
              <a:spcPct val="20000"/>
            </a:spcAft>
            <a:buChar char="•"/>
          </a:pPr>
          <a:r>
            <a:rPr lang="en-US" sz="2000" kern="1200" dirty="0"/>
            <a:t>Prevent dehydration to avoid acute kidney injury and heart palpitations.</a:t>
          </a:r>
        </a:p>
      </dsp:txBody>
      <dsp:txXfrm>
        <a:off x="0" y="3806085"/>
        <a:ext cx="17449800" cy="699660"/>
      </dsp:txXfrm>
    </dsp:sp>
    <dsp:sp modelId="{6C870CB5-AC51-0549-B4B1-1703C1B2BA0B}">
      <dsp:nvSpPr>
        <dsp:cNvPr id="0" name=""/>
        <dsp:cNvSpPr/>
      </dsp:nvSpPr>
      <dsp:spPr>
        <a:xfrm>
          <a:off x="0" y="4505745"/>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Constipation</a:t>
          </a:r>
          <a:endParaRPr lang="en-US" sz="2600" kern="1200" dirty="0"/>
        </a:p>
      </dsp:txBody>
      <dsp:txXfrm>
        <a:off x="30442" y="4536187"/>
        <a:ext cx="17388916" cy="562726"/>
      </dsp:txXfrm>
    </dsp:sp>
    <dsp:sp modelId="{BD246ED0-3DE6-3E49-A68E-1C5208579755}">
      <dsp:nvSpPr>
        <dsp:cNvPr id="0" name=""/>
        <dsp:cNvSpPr/>
      </dsp:nvSpPr>
      <dsp:spPr>
        <a:xfrm>
          <a:off x="0" y="5129355"/>
          <a:ext cx="174498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Common with weight loss; manage proactively.</a:t>
          </a:r>
        </a:p>
        <a:p>
          <a:pPr marL="228600" lvl="1" indent="-228600" algn="l" defTabSz="889000">
            <a:lnSpc>
              <a:spcPct val="90000"/>
            </a:lnSpc>
            <a:spcBef>
              <a:spcPct val="0"/>
            </a:spcBef>
            <a:spcAft>
              <a:spcPct val="20000"/>
            </a:spcAft>
            <a:buChar char="•"/>
          </a:pPr>
          <a:r>
            <a:rPr lang="en-US" sz="2000" kern="1200" dirty="0"/>
            <a:t>Encourage fluids, fiber from foods, and low-viscosity foods.</a:t>
          </a:r>
        </a:p>
        <a:p>
          <a:pPr marL="228600" lvl="1" indent="-228600" algn="l" defTabSz="889000">
            <a:lnSpc>
              <a:spcPct val="90000"/>
            </a:lnSpc>
            <a:spcBef>
              <a:spcPct val="0"/>
            </a:spcBef>
            <a:spcAft>
              <a:spcPct val="20000"/>
            </a:spcAft>
            <a:buChar char="•"/>
          </a:pPr>
          <a:r>
            <a:rPr lang="en-US" sz="2000" kern="1200" dirty="0"/>
            <a:t>Gradually increase soluble/insoluble fiber intake.</a:t>
          </a:r>
        </a:p>
        <a:p>
          <a:pPr marL="228600" lvl="1" indent="-228600" algn="l" defTabSz="889000">
            <a:lnSpc>
              <a:spcPct val="90000"/>
            </a:lnSpc>
            <a:spcBef>
              <a:spcPct val="0"/>
            </a:spcBef>
            <a:spcAft>
              <a:spcPct val="20000"/>
            </a:spcAft>
            <a:buChar char="•"/>
          </a:pPr>
          <a:r>
            <a:rPr lang="en-US" sz="2000" kern="1200" dirty="0"/>
            <a:t>Additional therapies: Magnesium supplementation, fiber supplements, stool softeners.</a:t>
          </a:r>
        </a:p>
      </dsp:txBody>
      <dsp:txXfrm>
        <a:off x="0" y="5129355"/>
        <a:ext cx="17449800" cy="1372410"/>
      </dsp:txXfrm>
    </dsp:sp>
    <dsp:sp modelId="{52D259CC-CCB0-9045-B764-0C06B4F6F1D8}">
      <dsp:nvSpPr>
        <dsp:cNvPr id="0" name=""/>
        <dsp:cNvSpPr/>
      </dsp:nvSpPr>
      <dsp:spPr>
        <a:xfrm>
          <a:off x="0" y="6501765"/>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Diarrhea</a:t>
          </a:r>
          <a:endParaRPr lang="en-US" sz="2600" kern="1200" dirty="0"/>
        </a:p>
      </dsp:txBody>
      <dsp:txXfrm>
        <a:off x="30442" y="6532207"/>
        <a:ext cx="17388916" cy="562726"/>
      </dsp:txXfrm>
    </dsp:sp>
    <dsp:sp modelId="{CD175AD6-E3E9-2D44-9635-69BAAD68A78E}">
      <dsp:nvSpPr>
        <dsp:cNvPr id="0" name=""/>
        <dsp:cNvSpPr/>
      </dsp:nvSpPr>
      <dsp:spPr>
        <a:xfrm>
          <a:off x="0" y="7125375"/>
          <a:ext cx="174498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Avoid large/high-fat meals; consider fiber supplements.</a:t>
          </a:r>
        </a:p>
        <a:p>
          <a:pPr marL="228600" lvl="1" indent="-228600" algn="l" defTabSz="889000">
            <a:lnSpc>
              <a:spcPct val="90000"/>
            </a:lnSpc>
            <a:spcBef>
              <a:spcPct val="0"/>
            </a:spcBef>
            <a:spcAft>
              <a:spcPct val="20000"/>
            </a:spcAft>
            <a:buChar char="•"/>
          </a:pPr>
          <a:r>
            <a:rPr lang="en-US" sz="2000" kern="1200" dirty="0"/>
            <a:t>Use anti-diarrheal meds for acute relief.</a:t>
          </a:r>
        </a:p>
      </dsp:txBody>
      <dsp:txXfrm>
        <a:off x="0" y="7125375"/>
        <a:ext cx="17449800" cy="699660"/>
      </dsp:txXfrm>
    </dsp:sp>
    <dsp:sp modelId="{788FBAAE-757A-C44A-AB89-607F599BE1FF}">
      <dsp:nvSpPr>
        <dsp:cNvPr id="0" name=""/>
        <dsp:cNvSpPr/>
      </dsp:nvSpPr>
      <dsp:spPr>
        <a:xfrm>
          <a:off x="0" y="7825035"/>
          <a:ext cx="17449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Additional Considerations</a:t>
          </a:r>
          <a:endParaRPr lang="en-US" sz="2600" kern="1200" dirty="0"/>
        </a:p>
      </dsp:txBody>
      <dsp:txXfrm>
        <a:off x="30442" y="7855477"/>
        <a:ext cx="17388916" cy="562726"/>
      </dsp:txXfrm>
    </dsp:sp>
    <dsp:sp modelId="{7DF90227-8F60-464E-BB86-735F7AC36985}">
      <dsp:nvSpPr>
        <dsp:cNvPr id="0" name=""/>
        <dsp:cNvSpPr/>
      </dsp:nvSpPr>
      <dsp:spPr>
        <a:xfrm>
          <a:off x="0" y="8448645"/>
          <a:ext cx="174498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Minimize alcohol use due to potential exacerbation of nausea and reflux with GLP-1 therapy.</a:t>
          </a:r>
        </a:p>
      </dsp:txBody>
      <dsp:txXfrm>
        <a:off x="0" y="8448645"/>
        <a:ext cx="17449800" cy="430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CB0E2-0C8C-9C4A-B197-FA60442E8F00}">
      <dsp:nvSpPr>
        <dsp:cNvPr id="0" name=""/>
        <dsp:cNvSpPr/>
      </dsp:nvSpPr>
      <dsp:spPr>
        <a:xfrm rot="5400000">
          <a:off x="8105682" y="-3317852"/>
          <a:ext cx="1264979" cy="82241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Emphasize diversity of nutrient-dense, minimally processed foods:</a:t>
          </a:r>
        </a:p>
        <a:p>
          <a:pPr marL="171450" lvl="1" indent="-171450" algn="l" defTabSz="755650">
            <a:lnSpc>
              <a:spcPct val="90000"/>
            </a:lnSpc>
            <a:spcBef>
              <a:spcPct val="0"/>
            </a:spcBef>
            <a:spcAft>
              <a:spcPct val="15000"/>
            </a:spcAft>
            <a:buChar char="•"/>
          </a:pPr>
          <a:r>
            <a:rPr lang="en-US" sz="1700" kern="1200" dirty="0"/>
            <a:t>Fruits, vegetables, whole grains, legumes, lean proteins, nuts, seeds.</a:t>
          </a:r>
        </a:p>
        <a:p>
          <a:pPr marL="171450" lvl="1" indent="-171450" algn="l" defTabSz="755650">
            <a:lnSpc>
              <a:spcPct val="90000"/>
            </a:lnSpc>
            <a:spcBef>
              <a:spcPct val="0"/>
            </a:spcBef>
            <a:spcAft>
              <a:spcPct val="15000"/>
            </a:spcAft>
            <a:buChar char="•"/>
          </a:pPr>
          <a:r>
            <a:rPr lang="en-US" sz="1700" kern="1200" dirty="0"/>
            <a:t>Avoid refined carbohydrates, sugar-sweetened beverages, red/processed meats, fast foods, and ultra-processed snacks.</a:t>
          </a:r>
        </a:p>
      </dsp:txBody>
      <dsp:txXfrm rot="-5400000">
        <a:off x="4626092" y="223489"/>
        <a:ext cx="8162410" cy="1141477"/>
      </dsp:txXfrm>
    </dsp:sp>
    <dsp:sp modelId="{83592F1C-44F7-4042-91BE-5F8364D30A3F}">
      <dsp:nvSpPr>
        <dsp:cNvPr id="0" name=""/>
        <dsp:cNvSpPr/>
      </dsp:nvSpPr>
      <dsp:spPr>
        <a:xfrm>
          <a:off x="0" y="3616"/>
          <a:ext cx="4626091" cy="158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a:t>Nutrient Adequacy in Lower-Calorie Diets</a:t>
          </a:r>
          <a:endParaRPr lang="en-US" sz="3700" kern="1200"/>
        </a:p>
      </dsp:txBody>
      <dsp:txXfrm>
        <a:off x="77189" y="80805"/>
        <a:ext cx="4471713" cy="1426846"/>
      </dsp:txXfrm>
    </dsp:sp>
    <dsp:sp modelId="{AC5BC5E3-9049-054D-BF9A-C3689D1933DD}">
      <dsp:nvSpPr>
        <dsp:cNvPr id="0" name=""/>
        <dsp:cNvSpPr/>
      </dsp:nvSpPr>
      <dsp:spPr>
        <a:xfrm rot="5400000">
          <a:off x="8105682" y="-1657566"/>
          <a:ext cx="1264979" cy="82241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Consider supplements for at-risk nutrients (vitamin D, calcium, B12, multivitamins).</a:t>
          </a:r>
        </a:p>
        <a:p>
          <a:pPr marL="171450" lvl="1" indent="-171450" algn="l" defTabSz="755650">
            <a:lnSpc>
              <a:spcPct val="90000"/>
            </a:lnSpc>
            <a:spcBef>
              <a:spcPct val="0"/>
            </a:spcBef>
            <a:spcAft>
              <a:spcPct val="15000"/>
            </a:spcAft>
            <a:buChar char="•"/>
          </a:pPr>
          <a:r>
            <a:rPr lang="en-US" sz="1700" kern="1200"/>
            <a:t>Tailor doses to individual needs.</a:t>
          </a:r>
        </a:p>
      </dsp:txBody>
      <dsp:txXfrm rot="-5400000">
        <a:off x="4626092" y="1883775"/>
        <a:ext cx="8162410" cy="1141477"/>
      </dsp:txXfrm>
    </dsp:sp>
    <dsp:sp modelId="{30737AD7-7988-9540-A307-5B23362A1B2E}">
      <dsp:nvSpPr>
        <dsp:cNvPr id="0" name=""/>
        <dsp:cNvSpPr/>
      </dsp:nvSpPr>
      <dsp:spPr>
        <a:xfrm>
          <a:off x="0" y="1663902"/>
          <a:ext cx="4626091" cy="158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a:t>Dietary Supplements</a:t>
          </a:r>
          <a:endParaRPr lang="en-US" sz="3700" kern="1200"/>
        </a:p>
      </dsp:txBody>
      <dsp:txXfrm>
        <a:off x="77189" y="1741091"/>
        <a:ext cx="4471713" cy="1426846"/>
      </dsp:txXfrm>
    </dsp:sp>
    <dsp:sp modelId="{F4CBFA18-DB98-A349-AB4A-5116AA442B96}">
      <dsp:nvSpPr>
        <dsp:cNvPr id="0" name=""/>
        <dsp:cNvSpPr/>
      </dsp:nvSpPr>
      <dsp:spPr>
        <a:xfrm rot="5400000">
          <a:off x="8105682" y="2719"/>
          <a:ext cx="1264979" cy="82241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Recommend small, frequent meals when hunger and food interest are low.</a:t>
          </a:r>
        </a:p>
        <a:p>
          <a:pPr marL="171450" lvl="1" indent="-171450" algn="l" defTabSz="755650">
            <a:lnSpc>
              <a:spcPct val="90000"/>
            </a:lnSpc>
            <a:spcBef>
              <a:spcPct val="0"/>
            </a:spcBef>
            <a:spcAft>
              <a:spcPct val="15000"/>
            </a:spcAft>
            <a:buChar char="•"/>
          </a:pPr>
          <a:r>
            <a:rPr lang="en-US" sz="1700" kern="1200" dirty="0" err="1"/>
            <a:t>Opt</a:t>
          </a:r>
          <a:r>
            <a:rPr lang="en-US" sz="1700" kern="1200" dirty="0"/>
            <a:t> for healthful smoothies, protein drinks, cottage cheese, and soups over heavier foods.</a:t>
          </a:r>
        </a:p>
        <a:p>
          <a:pPr marL="171450" lvl="1" indent="-171450" algn="l" defTabSz="755650">
            <a:lnSpc>
              <a:spcPct val="90000"/>
            </a:lnSpc>
            <a:spcBef>
              <a:spcPct val="0"/>
            </a:spcBef>
            <a:spcAft>
              <a:spcPct val="15000"/>
            </a:spcAft>
            <a:buChar char="•"/>
          </a:pPr>
          <a:r>
            <a:rPr lang="en-US" sz="1700" kern="1200"/>
            <a:t>Use reminders to ensure regular eating.</a:t>
          </a:r>
        </a:p>
      </dsp:txBody>
      <dsp:txXfrm rot="-5400000">
        <a:off x="4626092" y="3544061"/>
        <a:ext cx="8162410" cy="1141477"/>
      </dsp:txXfrm>
    </dsp:sp>
    <dsp:sp modelId="{0BEDF417-4BD7-3E43-B1E9-8490C83CF1FC}">
      <dsp:nvSpPr>
        <dsp:cNvPr id="0" name=""/>
        <dsp:cNvSpPr/>
      </dsp:nvSpPr>
      <dsp:spPr>
        <a:xfrm>
          <a:off x="0" y="3324187"/>
          <a:ext cx="4626091" cy="158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a:t>Meal Strategies</a:t>
          </a:r>
          <a:endParaRPr lang="en-US" sz="3700" kern="1200"/>
        </a:p>
      </dsp:txBody>
      <dsp:txXfrm>
        <a:off x="77189" y="3401376"/>
        <a:ext cx="4471713" cy="1426846"/>
      </dsp:txXfrm>
    </dsp:sp>
    <dsp:sp modelId="{7218D324-0C15-F741-82AA-402BB14A1ED3}">
      <dsp:nvSpPr>
        <dsp:cNvPr id="0" name=""/>
        <dsp:cNvSpPr/>
      </dsp:nvSpPr>
      <dsp:spPr>
        <a:xfrm rot="5400000">
          <a:off x="8105682" y="1663004"/>
          <a:ext cx="1264979" cy="82241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Prioritize dietary protein to preserve muscle mass and bone density.</a:t>
          </a:r>
        </a:p>
        <a:p>
          <a:pPr marL="171450" lvl="1" indent="-171450" algn="l" defTabSz="755650">
            <a:lnSpc>
              <a:spcPct val="90000"/>
            </a:lnSpc>
            <a:spcBef>
              <a:spcPct val="0"/>
            </a:spcBef>
            <a:spcAft>
              <a:spcPct val="15000"/>
            </a:spcAft>
            <a:buChar char="•"/>
          </a:pPr>
          <a:r>
            <a:rPr lang="en-US" sz="1700" kern="1200"/>
            <a:t>Combine with a structured strength training program.</a:t>
          </a:r>
        </a:p>
      </dsp:txBody>
      <dsp:txXfrm rot="-5400000">
        <a:off x="4626092" y="5204346"/>
        <a:ext cx="8162410" cy="1141477"/>
      </dsp:txXfrm>
    </dsp:sp>
    <dsp:sp modelId="{CA5655C4-C444-4C48-8728-F23C190E4F41}">
      <dsp:nvSpPr>
        <dsp:cNvPr id="0" name=""/>
        <dsp:cNvSpPr/>
      </dsp:nvSpPr>
      <dsp:spPr>
        <a:xfrm>
          <a:off x="0" y="4984473"/>
          <a:ext cx="4626091" cy="158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a:t>Protein and Strength Training</a:t>
          </a:r>
          <a:endParaRPr lang="en-US" sz="3700" kern="1200"/>
        </a:p>
      </dsp:txBody>
      <dsp:txXfrm>
        <a:off x="77189" y="5061662"/>
        <a:ext cx="4471713" cy="1426846"/>
      </dsp:txXfrm>
    </dsp:sp>
    <dsp:sp modelId="{1FF16444-4335-C848-A892-8F829A638B66}">
      <dsp:nvSpPr>
        <dsp:cNvPr id="0" name=""/>
        <dsp:cNvSpPr/>
      </dsp:nvSpPr>
      <dsp:spPr>
        <a:xfrm rot="5400000">
          <a:off x="8105682" y="3323290"/>
          <a:ext cx="1264979" cy="82241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Regularly reassess dietary intake, hydration, and nutrient levels using food logs or photos.</a:t>
          </a:r>
        </a:p>
        <a:p>
          <a:pPr marL="171450" lvl="1" indent="-171450" algn="l" defTabSz="755650">
            <a:lnSpc>
              <a:spcPct val="90000"/>
            </a:lnSpc>
            <a:spcBef>
              <a:spcPct val="0"/>
            </a:spcBef>
            <a:spcAft>
              <a:spcPct val="15000"/>
            </a:spcAft>
            <a:buChar char="•"/>
          </a:pPr>
          <a:r>
            <a:rPr lang="en-US" sz="1700" kern="1200"/>
            <a:t>Adjust dietary recommendations based on weight reduction rate, nutrient status, and treatment response.</a:t>
          </a:r>
        </a:p>
      </dsp:txBody>
      <dsp:txXfrm rot="-5400000">
        <a:off x="4626092" y="6864632"/>
        <a:ext cx="8162410" cy="1141477"/>
      </dsp:txXfrm>
    </dsp:sp>
    <dsp:sp modelId="{27D49843-447C-7747-8E9B-ADA3BCDA88BC}">
      <dsp:nvSpPr>
        <dsp:cNvPr id="0" name=""/>
        <dsp:cNvSpPr/>
      </dsp:nvSpPr>
      <dsp:spPr>
        <a:xfrm>
          <a:off x="0" y="6644759"/>
          <a:ext cx="4626091" cy="1581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a:t>Ongoing Monitoring and Adjustments</a:t>
          </a:r>
          <a:endParaRPr lang="en-US" sz="3700" kern="1200"/>
        </a:p>
      </dsp:txBody>
      <dsp:txXfrm>
        <a:off x="77189" y="6721948"/>
        <a:ext cx="4471713" cy="1426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094E-D649-CF45-AA70-263C6B438738}">
      <dsp:nvSpPr>
        <dsp:cNvPr id="0" name=""/>
        <dsp:cNvSpPr/>
      </dsp:nvSpPr>
      <dsp:spPr>
        <a:xfrm>
          <a:off x="6953" y="160181"/>
          <a:ext cx="2665678" cy="7634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Nutrient Adequacy in Lower-Calorie Diets</a:t>
          </a:r>
          <a:endParaRPr lang="en-US" sz="2100" kern="1200"/>
        </a:p>
      </dsp:txBody>
      <dsp:txXfrm>
        <a:off x="6953" y="160181"/>
        <a:ext cx="2665678" cy="763430"/>
      </dsp:txXfrm>
    </dsp:sp>
    <dsp:sp modelId="{21968625-2F66-964B-929F-B0F03E884612}">
      <dsp:nvSpPr>
        <dsp:cNvPr id="0" name=""/>
        <dsp:cNvSpPr/>
      </dsp:nvSpPr>
      <dsp:spPr>
        <a:xfrm>
          <a:off x="6953" y="923611"/>
          <a:ext cx="2665678" cy="5764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Emphasize diversity of nutrient-dense, minimally processed foods:</a:t>
          </a:r>
        </a:p>
        <a:p>
          <a:pPr marL="457200" lvl="2" indent="-228600" algn="l" defTabSz="933450">
            <a:lnSpc>
              <a:spcPct val="90000"/>
            </a:lnSpc>
            <a:spcBef>
              <a:spcPct val="0"/>
            </a:spcBef>
            <a:spcAft>
              <a:spcPct val="15000"/>
            </a:spcAft>
            <a:buChar char="•"/>
          </a:pPr>
          <a:r>
            <a:rPr lang="en-US" sz="2100" kern="1200"/>
            <a:t>Fruits, vegetables, whole grains, legumes, lean proteins, nuts, seeds.</a:t>
          </a:r>
        </a:p>
        <a:p>
          <a:pPr marL="228600" lvl="1" indent="-228600" algn="l" defTabSz="933450">
            <a:lnSpc>
              <a:spcPct val="90000"/>
            </a:lnSpc>
            <a:spcBef>
              <a:spcPct val="0"/>
            </a:spcBef>
            <a:spcAft>
              <a:spcPct val="15000"/>
            </a:spcAft>
            <a:buChar char="•"/>
          </a:pPr>
          <a:r>
            <a:rPr lang="en-US" sz="2100" kern="1200"/>
            <a:t>Avoid refined carbohydrates, sugar-sweetened beverages, red/processed meats, fast foods, and ultra-processed snacks.</a:t>
          </a:r>
        </a:p>
      </dsp:txBody>
      <dsp:txXfrm>
        <a:off x="6953" y="923611"/>
        <a:ext cx="2665678" cy="5764500"/>
      </dsp:txXfrm>
    </dsp:sp>
    <dsp:sp modelId="{0E0732FB-E977-904B-BE1F-494DF1B61B8C}">
      <dsp:nvSpPr>
        <dsp:cNvPr id="0" name=""/>
        <dsp:cNvSpPr/>
      </dsp:nvSpPr>
      <dsp:spPr>
        <a:xfrm>
          <a:off x="3045827" y="160181"/>
          <a:ext cx="2665678" cy="7634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Dietary Supplements</a:t>
          </a:r>
          <a:endParaRPr lang="en-US" sz="2100" kern="1200"/>
        </a:p>
      </dsp:txBody>
      <dsp:txXfrm>
        <a:off x="3045827" y="160181"/>
        <a:ext cx="2665678" cy="763430"/>
      </dsp:txXfrm>
    </dsp:sp>
    <dsp:sp modelId="{5C5CEEB1-2194-4844-8E89-084F44735D01}">
      <dsp:nvSpPr>
        <dsp:cNvPr id="0" name=""/>
        <dsp:cNvSpPr/>
      </dsp:nvSpPr>
      <dsp:spPr>
        <a:xfrm>
          <a:off x="3045827" y="923611"/>
          <a:ext cx="2665678" cy="5764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Consider supplements for at-risk nutrients (vitamin D, calcium, B12, multivitamins).</a:t>
          </a:r>
        </a:p>
        <a:p>
          <a:pPr marL="228600" lvl="1" indent="-228600" algn="l" defTabSz="933450">
            <a:lnSpc>
              <a:spcPct val="90000"/>
            </a:lnSpc>
            <a:spcBef>
              <a:spcPct val="0"/>
            </a:spcBef>
            <a:spcAft>
              <a:spcPct val="15000"/>
            </a:spcAft>
            <a:buChar char="•"/>
          </a:pPr>
          <a:r>
            <a:rPr lang="en-US" sz="2100" kern="1200"/>
            <a:t>Tailor doses to individual needs.</a:t>
          </a:r>
        </a:p>
      </dsp:txBody>
      <dsp:txXfrm>
        <a:off x="3045827" y="923611"/>
        <a:ext cx="2665678" cy="5764500"/>
      </dsp:txXfrm>
    </dsp:sp>
    <dsp:sp modelId="{CB19E5D3-AC0B-0A46-89AB-D7C61F833076}">
      <dsp:nvSpPr>
        <dsp:cNvPr id="0" name=""/>
        <dsp:cNvSpPr/>
      </dsp:nvSpPr>
      <dsp:spPr>
        <a:xfrm>
          <a:off x="6084700" y="160181"/>
          <a:ext cx="2665678" cy="7634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Meal Strategies</a:t>
          </a:r>
          <a:endParaRPr lang="en-US" sz="2100" kern="1200"/>
        </a:p>
      </dsp:txBody>
      <dsp:txXfrm>
        <a:off x="6084700" y="160181"/>
        <a:ext cx="2665678" cy="763430"/>
      </dsp:txXfrm>
    </dsp:sp>
    <dsp:sp modelId="{40F67181-E15F-6F4A-8076-1CA5537CF5BD}">
      <dsp:nvSpPr>
        <dsp:cNvPr id="0" name=""/>
        <dsp:cNvSpPr/>
      </dsp:nvSpPr>
      <dsp:spPr>
        <a:xfrm>
          <a:off x="6084700" y="923611"/>
          <a:ext cx="2665678" cy="5764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Recommend small, frequent meals when hunger and food interest are low.</a:t>
          </a:r>
        </a:p>
        <a:p>
          <a:pPr marL="228600" lvl="1" indent="-228600" algn="l" defTabSz="933450">
            <a:lnSpc>
              <a:spcPct val="90000"/>
            </a:lnSpc>
            <a:spcBef>
              <a:spcPct val="0"/>
            </a:spcBef>
            <a:spcAft>
              <a:spcPct val="15000"/>
            </a:spcAft>
            <a:buChar char="•"/>
          </a:pPr>
          <a:r>
            <a:rPr lang="en-US" sz="2100" kern="1200"/>
            <a:t>Opt for healthful smoothies, protein drinks, cottage cheese, and soups over heavier foods.</a:t>
          </a:r>
        </a:p>
        <a:p>
          <a:pPr marL="228600" lvl="1" indent="-228600" algn="l" defTabSz="933450">
            <a:lnSpc>
              <a:spcPct val="90000"/>
            </a:lnSpc>
            <a:spcBef>
              <a:spcPct val="0"/>
            </a:spcBef>
            <a:spcAft>
              <a:spcPct val="15000"/>
            </a:spcAft>
            <a:buChar char="•"/>
          </a:pPr>
          <a:r>
            <a:rPr lang="en-US" sz="2100" kern="1200"/>
            <a:t>Use reminders to ensure regular eating.</a:t>
          </a:r>
        </a:p>
      </dsp:txBody>
      <dsp:txXfrm>
        <a:off x="6084700" y="923611"/>
        <a:ext cx="2665678" cy="5764500"/>
      </dsp:txXfrm>
    </dsp:sp>
    <dsp:sp modelId="{3A4F31DB-3DFA-C248-95C9-3B23BDC9B8B3}">
      <dsp:nvSpPr>
        <dsp:cNvPr id="0" name=""/>
        <dsp:cNvSpPr/>
      </dsp:nvSpPr>
      <dsp:spPr>
        <a:xfrm>
          <a:off x="9123573" y="160181"/>
          <a:ext cx="2665678" cy="7634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Protein and Strength Training</a:t>
          </a:r>
          <a:endParaRPr lang="en-US" sz="2100" kern="1200"/>
        </a:p>
      </dsp:txBody>
      <dsp:txXfrm>
        <a:off x="9123573" y="160181"/>
        <a:ext cx="2665678" cy="763430"/>
      </dsp:txXfrm>
    </dsp:sp>
    <dsp:sp modelId="{8BAADE2A-826F-3340-8383-12E7A02400AB}">
      <dsp:nvSpPr>
        <dsp:cNvPr id="0" name=""/>
        <dsp:cNvSpPr/>
      </dsp:nvSpPr>
      <dsp:spPr>
        <a:xfrm>
          <a:off x="9123573" y="923611"/>
          <a:ext cx="2665678" cy="5764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Prioritize dietary protein to preserve muscle mass and bone density.</a:t>
          </a:r>
        </a:p>
        <a:p>
          <a:pPr marL="228600" lvl="1" indent="-228600" algn="l" defTabSz="933450">
            <a:lnSpc>
              <a:spcPct val="90000"/>
            </a:lnSpc>
            <a:spcBef>
              <a:spcPct val="0"/>
            </a:spcBef>
            <a:spcAft>
              <a:spcPct val="15000"/>
            </a:spcAft>
            <a:buChar char="•"/>
          </a:pPr>
          <a:r>
            <a:rPr lang="en-US" sz="2100" kern="1200"/>
            <a:t>Combine with a structured strength training program.</a:t>
          </a:r>
        </a:p>
      </dsp:txBody>
      <dsp:txXfrm>
        <a:off x="9123573" y="923611"/>
        <a:ext cx="2665678" cy="5764500"/>
      </dsp:txXfrm>
    </dsp:sp>
    <dsp:sp modelId="{1C598D22-F88A-F747-ABCE-0C667A61FCB7}">
      <dsp:nvSpPr>
        <dsp:cNvPr id="0" name=""/>
        <dsp:cNvSpPr/>
      </dsp:nvSpPr>
      <dsp:spPr>
        <a:xfrm>
          <a:off x="12162446" y="160181"/>
          <a:ext cx="2665678" cy="7634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Ongoing Monitoring and Adjustments</a:t>
          </a:r>
          <a:endParaRPr lang="en-US" sz="2100" kern="1200"/>
        </a:p>
      </dsp:txBody>
      <dsp:txXfrm>
        <a:off x="12162446" y="160181"/>
        <a:ext cx="2665678" cy="763430"/>
      </dsp:txXfrm>
    </dsp:sp>
    <dsp:sp modelId="{0C340EB6-6681-A046-A3A8-96020EC5D457}">
      <dsp:nvSpPr>
        <dsp:cNvPr id="0" name=""/>
        <dsp:cNvSpPr/>
      </dsp:nvSpPr>
      <dsp:spPr>
        <a:xfrm>
          <a:off x="12162446" y="923611"/>
          <a:ext cx="2665678" cy="5764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Regularly reassess dietary intake, hydration, and nutrient levels using food logs or photos.</a:t>
          </a:r>
        </a:p>
        <a:p>
          <a:pPr marL="228600" lvl="1" indent="-228600" algn="l" defTabSz="933450">
            <a:lnSpc>
              <a:spcPct val="90000"/>
            </a:lnSpc>
            <a:spcBef>
              <a:spcPct val="0"/>
            </a:spcBef>
            <a:spcAft>
              <a:spcPct val="15000"/>
            </a:spcAft>
            <a:buChar char="•"/>
          </a:pPr>
          <a:r>
            <a:rPr lang="en-US" sz="2100" kern="1200"/>
            <a:t>Adjust dietary recommendations based on weight reduction rate, nutrient status, and treatment response.</a:t>
          </a:r>
        </a:p>
      </dsp:txBody>
      <dsp:txXfrm>
        <a:off x="12162446" y="923611"/>
        <a:ext cx="2665678" cy="576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094E-D649-CF45-AA70-263C6B438738}">
      <dsp:nvSpPr>
        <dsp:cNvPr id="0" name=""/>
        <dsp:cNvSpPr/>
      </dsp:nvSpPr>
      <dsp:spPr>
        <a:xfrm>
          <a:off x="4635" y="130802"/>
          <a:ext cx="4520063" cy="8414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i="0" kern="1200" dirty="0"/>
            <a:t>Importance of Muscle and Bone Preservation</a:t>
          </a:r>
          <a:endParaRPr lang="en-US" sz="2300" kern="1200" dirty="0"/>
        </a:p>
      </dsp:txBody>
      <dsp:txXfrm>
        <a:off x="4635" y="130802"/>
        <a:ext cx="4520063" cy="841403"/>
      </dsp:txXfrm>
    </dsp:sp>
    <dsp:sp modelId="{21968625-2F66-964B-929F-B0F03E884612}">
      <dsp:nvSpPr>
        <dsp:cNvPr id="0" name=""/>
        <dsp:cNvSpPr/>
      </dsp:nvSpPr>
      <dsp:spPr>
        <a:xfrm>
          <a:off x="4635" y="972205"/>
          <a:ext cx="4520063" cy="57452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Weight reduction can negatively impact muscle and bone mass, leading to health issues like physical impairment, falls, and fractures.</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dirty="0"/>
            <a:t>Preservation of muscle and bone mass is crucial for maintaining physical function and quality of life.</a:t>
          </a:r>
        </a:p>
      </dsp:txBody>
      <dsp:txXfrm>
        <a:off x="4635" y="972205"/>
        <a:ext cx="4520063" cy="5745285"/>
      </dsp:txXfrm>
    </dsp:sp>
    <dsp:sp modelId="{0E0732FB-E977-904B-BE1F-494DF1B61B8C}">
      <dsp:nvSpPr>
        <dsp:cNvPr id="0" name=""/>
        <dsp:cNvSpPr/>
      </dsp:nvSpPr>
      <dsp:spPr>
        <a:xfrm>
          <a:off x="5157507" y="130802"/>
          <a:ext cx="4520063" cy="8414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Protein Intake Recommendations</a:t>
          </a:r>
          <a:endParaRPr lang="en-US" sz="2300" kern="1200" dirty="0"/>
        </a:p>
      </dsp:txBody>
      <dsp:txXfrm>
        <a:off x="5157507" y="130802"/>
        <a:ext cx="4520063" cy="841403"/>
      </dsp:txXfrm>
    </dsp:sp>
    <dsp:sp modelId="{5C5CEEB1-2194-4844-8E89-084F44735D01}">
      <dsp:nvSpPr>
        <dsp:cNvPr id="0" name=""/>
        <dsp:cNvSpPr/>
      </dsp:nvSpPr>
      <dsp:spPr>
        <a:xfrm>
          <a:off x="5157507" y="972205"/>
          <a:ext cx="4520063" cy="57452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General recommendation: 0.8 g/kg body weight/day; higher targets (1.2-1.6 g/kg) proposed during weight loss.</a:t>
          </a: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Protein needs may be best estimated using fat-free mass; aim for 1.5 g/kg lean body mass/day.</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Encourage plant proteins, dairy, seafood, eggs, lean poultry; limit red and processed meats.</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Practical options: fish, eggs, Greek yogurt, cottage cheese, nuts, and seeds.</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dirty="0"/>
            <a:t>Protein supplements can aid in meeting targets.</a:t>
          </a:r>
        </a:p>
      </dsp:txBody>
      <dsp:txXfrm>
        <a:off x="5157507" y="972205"/>
        <a:ext cx="4520063" cy="5745285"/>
      </dsp:txXfrm>
    </dsp:sp>
    <dsp:sp modelId="{CB19E5D3-AC0B-0A46-89AB-D7C61F833076}">
      <dsp:nvSpPr>
        <dsp:cNvPr id="0" name=""/>
        <dsp:cNvSpPr/>
      </dsp:nvSpPr>
      <dsp:spPr>
        <a:xfrm>
          <a:off x="10310379" y="130802"/>
          <a:ext cx="4520063" cy="8414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Role of Structured Exercise</a:t>
          </a:r>
          <a:endParaRPr lang="en-US" sz="2300" kern="1200" dirty="0"/>
        </a:p>
      </dsp:txBody>
      <dsp:txXfrm>
        <a:off x="10310379" y="130802"/>
        <a:ext cx="4520063" cy="841403"/>
      </dsp:txXfrm>
    </dsp:sp>
    <dsp:sp modelId="{40F67181-E15F-6F4A-8076-1CA5537CF5BD}">
      <dsp:nvSpPr>
        <dsp:cNvPr id="0" name=""/>
        <dsp:cNvSpPr/>
      </dsp:nvSpPr>
      <dsp:spPr>
        <a:xfrm>
          <a:off x="10310379" y="972205"/>
          <a:ext cx="4520063" cy="57452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Increased protein intake alone is insufficient; strength training is essential.</a:t>
          </a: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Structured resistance and mixed training programs help preserve lean mass.</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dirty="0"/>
            <a:t>Aim for at least 3 strength sessions and 150 minutes of moderate aerobic exercise weekly</a:t>
          </a:r>
        </a:p>
      </dsp:txBody>
      <dsp:txXfrm>
        <a:off x="10310379" y="972205"/>
        <a:ext cx="4520063" cy="5745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CB0E2-0C8C-9C4A-B197-FA60442E8F00}">
      <dsp:nvSpPr>
        <dsp:cNvPr id="0" name=""/>
        <dsp:cNvSpPr/>
      </dsp:nvSpPr>
      <dsp:spPr>
        <a:xfrm rot="5400000">
          <a:off x="8116509" y="-3163252"/>
          <a:ext cx="1672887" cy="84263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Bioelectrical impedance analysis (BIA) is practical and cost-effective for monitoring muscle mass.</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Air displacement plethysmography for individuals with electronic medical implants.</a:t>
          </a:r>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Dual-energy X-ray absorptiometry (DXA) is the gold standard but costly and less frequent</a:t>
          </a:r>
          <a:r>
            <a:rPr lang="en-US" sz="1400" b="0" i="0" kern="1200" dirty="0"/>
            <a:t>.</a:t>
          </a:r>
        </a:p>
      </dsp:txBody>
      <dsp:txXfrm rot="-5400000">
        <a:off x="4739798" y="295123"/>
        <a:ext cx="8344645" cy="1509559"/>
      </dsp:txXfrm>
    </dsp:sp>
    <dsp:sp modelId="{83592F1C-44F7-4042-91BE-5F8364D30A3F}">
      <dsp:nvSpPr>
        <dsp:cNvPr id="0" name=""/>
        <dsp:cNvSpPr/>
      </dsp:nvSpPr>
      <dsp:spPr>
        <a:xfrm>
          <a:off x="0" y="4347"/>
          <a:ext cx="4739798" cy="2091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i="0" kern="1200" dirty="0"/>
            <a:t>Muscle Mass Monitoring Techniques</a:t>
          </a:r>
          <a:endParaRPr lang="en-US" sz="4100" kern="1200" dirty="0"/>
        </a:p>
      </dsp:txBody>
      <dsp:txXfrm>
        <a:off x="102080" y="106427"/>
        <a:ext cx="4535638" cy="1886949"/>
      </dsp:txXfrm>
    </dsp:sp>
    <dsp:sp modelId="{AC5BC5E3-9049-054D-BF9A-C3689D1933DD}">
      <dsp:nvSpPr>
        <dsp:cNvPr id="0" name=""/>
        <dsp:cNvSpPr/>
      </dsp:nvSpPr>
      <dsp:spPr>
        <a:xfrm rot="5400000">
          <a:off x="8116509" y="-967587"/>
          <a:ext cx="1672887" cy="84263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Muscle strength assessments: sit-to-stand, stair climb, timed-up-and-go for older adults.</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One-repetition maximum not recommended unless highly trained.</a:t>
          </a:r>
        </a:p>
      </dsp:txBody>
      <dsp:txXfrm rot="-5400000">
        <a:off x="4739798" y="2490788"/>
        <a:ext cx="8344645" cy="1509559"/>
      </dsp:txXfrm>
    </dsp:sp>
    <dsp:sp modelId="{30737AD7-7988-9540-A307-5B23362A1B2E}">
      <dsp:nvSpPr>
        <dsp:cNvPr id="0" name=""/>
        <dsp:cNvSpPr/>
      </dsp:nvSpPr>
      <dsp:spPr>
        <a:xfrm>
          <a:off x="0" y="2200012"/>
          <a:ext cx="4739798" cy="2091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i="0" kern="1200" dirty="0"/>
            <a:t>Assessing Muscle Health and Function</a:t>
          </a:r>
          <a:endParaRPr lang="en-US" sz="4100" kern="1200" dirty="0"/>
        </a:p>
      </dsp:txBody>
      <dsp:txXfrm>
        <a:off x="102080" y="2302092"/>
        <a:ext cx="4535638" cy="1886949"/>
      </dsp:txXfrm>
    </dsp:sp>
    <dsp:sp modelId="{F4CBFA18-DB98-A349-AB4A-5116AA442B96}">
      <dsp:nvSpPr>
        <dsp:cNvPr id="0" name=""/>
        <dsp:cNvSpPr/>
      </dsp:nvSpPr>
      <dsp:spPr>
        <a:xfrm rot="5400000">
          <a:off x="8086648" y="1207986"/>
          <a:ext cx="1672887" cy="84263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Tailor exercise programs to individual fitness levels for adherence and effectiveness.</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Collaboration with exercise physiologists or strength trainers is beneficial for program development and monitoring.</a:t>
          </a:r>
        </a:p>
      </dsp:txBody>
      <dsp:txXfrm rot="-5400000">
        <a:off x="4709937" y="4666361"/>
        <a:ext cx="8344645" cy="1509559"/>
      </dsp:txXfrm>
    </dsp:sp>
    <dsp:sp modelId="{0BEDF417-4BD7-3E43-B1E9-8490C83CF1FC}">
      <dsp:nvSpPr>
        <dsp:cNvPr id="0" name=""/>
        <dsp:cNvSpPr/>
      </dsp:nvSpPr>
      <dsp:spPr>
        <a:xfrm>
          <a:off x="0" y="4395677"/>
          <a:ext cx="4739798" cy="2091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i="0" kern="1200" dirty="0"/>
            <a:t>Exercise Program Customization</a:t>
          </a:r>
          <a:endParaRPr lang="en-US" sz="4100" kern="1200" dirty="0"/>
        </a:p>
      </dsp:txBody>
      <dsp:txXfrm>
        <a:off x="102080" y="4497757"/>
        <a:ext cx="4535638" cy="1886949"/>
      </dsp:txXfrm>
    </dsp:sp>
    <dsp:sp modelId="{7218D324-0C15-F741-82AA-402BB14A1ED3}">
      <dsp:nvSpPr>
        <dsp:cNvPr id="0" name=""/>
        <dsp:cNvSpPr/>
      </dsp:nvSpPr>
      <dsp:spPr>
        <a:xfrm rot="5400000">
          <a:off x="8116509" y="3423743"/>
          <a:ext cx="1672887" cy="84263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342900" lvl="2" indent="-171450" algn="l" defTabSz="800100">
            <a:lnSpc>
              <a:spcPct val="90000"/>
            </a:lnSpc>
            <a:spcBef>
              <a:spcPct val="0"/>
            </a:spcBef>
            <a:spcAft>
              <a:spcPct val="15000"/>
            </a:spcAft>
            <a:buFont typeface="Arial" panose="020B0604020202020204" pitchFamily="34" charset="0"/>
            <a:buChar char="•"/>
          </a:pPr>
          <a:r>
            <a:rPr lang="en-US" sz="1800" b="0" i="0" kern="1200"/>
            <a:t>New technologies, like visual-based capture using smartphones, are being validated.</a:t>
          </a:r>
        </a:p>
        <a:p>
          <a:pPr marL="342900" lvl="2" indent="-171450" algn="l" defTabSz="800100">
            <a:lnSpc>
              <a:spcPct val="90000"/>
            </a:lnSpc>
            <a:spcBef>
              <a:spcPct val="0"/>
            </a:spcBef>
            <a:spcAft>
              <a:spcPct val="15000"/>
            </a:spcAft>
            <a:buFont typeface="Arial" panose="020B0604020202020204" pitchFamily="34" charset="0"/>
            <a:buChar char="•"/>
          </a:pPr>
          <a:r>
            <a:rPr lang="en-US" sz="1800" b="0" i="0" kern="1200"/>
            <a:t>Research on GLP-1 therapy’s effects on muscle quality and function is ongoing, providing future insights.</a:t>
          </a:r>
        </a:p>
        <a:p>
          <a:pPr marL="171450" lvl="1" indent="-171450" algn="l" defTabSz="800100">
            <a:lnSpc>
              <a:spcPct val="90000"/>
            </a:lnSpc>
            <a:spcBef>
              <a:spcPct val="0"/>
            </a:spcBef>
            <a:spcAft>
              <a:spcPct val="15000"/>
            </a:spcAft>
            <a:buNone/>
          </a:pPr>
          <a:endParaRPr lang="en-US" sz="1800" kern="1200" dirty="0"/>
        </a:p>
      </dsp:txBody>
      <dsp:txXfrm rot="-5400000">
        <a:off x="4739798" y="6882118"/>
        <a:ext cx="8344645" cy="1509559"/>
      </dsp:txXfrm>
    </dsp:sp>
    <dsp:sp modelId="{CA5655C4-C444-4C48-8728-F23C190E4F41}">
      <dsp:nvSpPr>
        <dsp:cNvPr id="0" name=""/>
        <dsp:cNvSpPr/>
      </dsp:nvSpPr>
      <dsp:spPr>
        <a:xfrm>
          <a:off x="0" y="6591342"/>
          <a:ext cx="4739798" cy="2091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i="0" kern="1200" dirty="0"/>
            <a:t>Emerging Technologies and Research</a:t>
          </a:r>
          <a:endParaRPr lang="en-US" sz="4100" kern="1200" dirty="0"/>
        </a:p>
      </dsp:txBody>
      <dsp:txXfrm>
        <a:off x="102080" y="6693422"/>
        <a:ext cx="4535638" cy="1886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C1CB-72FA-E544-BE57-D3964E721F27}">
      <dsp:nvSpPr>
        <dsp:cNvPr id="0" name=""/>
        <dsp:cNvSpPr/>
      </dsp:nvSpPr>
      <dsp:spPr>
        <a:xfrm>
          <a:off x="0" y="891175"/>
          <a:ext cx="8763142" cy="56960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0" kern="1200" dirty="0"/>
            <a:t>Medical history and diagnoses</a:t>
          </a:r>
          <a:endParaRPr lang="en-US" sz="4200" kern="1200" dirty="0">
            <a:solidFill>
              <a:schemeClr val="bg1"/>
            </a:solidFill>
          </a:endParaRPr>
        </a:p>
        <a:p>
          <a:pPr marL="285750" lvl="1" indent="-285750" algn="l" defTabSz="1466850">
            <a:lnSpc>
              <a:spcPct val="90000"/>
            </a:lnSpc>
            <a:spcBef>
              <a:spcPct val="0"/>
            </a:spcBef>
            <a:spcAft>
              <a:spcPct val="15000"/>
            </a:spcAft>
            <a:buChar char="•"/>
          </a:pPr>
          <a:r>
            <a:rPr lang="en-US" sz="3300" b="0" kern="1200"/>
            <a:t>Age of onset of problems with excess weight</a:t>
          </a:r>
          <a:endParaRPr lang="en-US" sz="3300" kern="1200" dirty="0"/>
        </a:p>
        <a:p>
          <a:pPr marL="285750" lvl="1" indent="-285750" algn="l" defTabSz="1466850">
            <a:lnSpc>
              <a:spcPct val="90000"/>
            </a:lnSpc>
            <a:spcBef>
              <a:spcPct val="0"/>
            </a:spcBef>
            <a:spcAft>
              <a:spcPct val="15000"/>
            </a:spcAft>
            <a:buChar char="•"/>
          </a:pPr>
          <a:r>
            <a:rPr lang="en-US" sz="3300" b="0" kern="1200"/>
            <a:t>Periods of rapid weight gain and triggers for such exacerbations</a:t>
          </a:r>
          <a:endParaRPr lang="en-US" sz="3300" kern="1200" dirty="0"/>
        </a:p>
        <a:p>
          <a:pPr marL="285750" lvl="1" indent="-285750" algn="l" defTabSz="1466850">
            <a:lnSpc>
              <a:spcPct val="90000"/>
            </a:lnSpc>
            <a:spcBef>
              <a:spcPct val="0"/>
            </a:spcBef>
            <a:spcAft>
              <a:spcPct val="15000"/>
            </a:spcAft>
            <a:buChar char="•"/>
          </a:pPr>
          <a:r>
            <a:rPr lang="en-US" sz="3300" b="0" kern="1200"/>
            <a:t>Goals for weight reduction and general health</a:t>
          </a:r>
          <a:endParaRPr lang="en-US" sz="3300" kern="1200" dirty="0"/>
        </a:p>
        <a:p>
          <a:pPr marL="285750" lvl="1" indent="-285750" algn="l" defTabSz="1466850">
            <a:lnSpc>
              <a:spcPct val="90000"/>
            </a:lnSpc>
            <a:spcBef>
              <a:spcPct val="0"/>
            </a:spcBef>
            <a:spcAft>
              <a:spcPct val="15000"/>
            </a:spcAft>
            <a:buChar char="•"/>
          </a:pPr>
          <a:r>
            <a:rPr lang="en-US" sz="3300" b="0" kern="1200"/>
            <a:t>Patient-centered approach to consider the person’s circumstances, preferences, values, and medical conditions (see Table 4)</a:t>
          </a:r>
          <a:endParaRPr lang="en-US" sz="3300" kern="1200" dirty="0"/>
        </a:p>
      </dsp:txBody>
      <dsp:txXfrm>
        <a:off x="278058" y="1169233"/>
        <a:ext cx="8207026" cy="51399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C1CB-72FA-E544-BE57-D3964E721F27}">
      <dsp:nvSpPr>
        <dsp:cNvPr id="0" name=""/>
        <dsp:cNvSpPr/>
      </dsp:nvSpPr>
      <dsp:spPr>
        <a:xfrm>
          <a:off x="0" y="891175"/>
          <a:ext cx="8763142" cy="569604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effectLst/>
              <a:latin typeface="+mn-lt"/>
              <a:ea typeface="+mn-ea"/>
              <a:cs typeface="+mn-cs"/>
            </a:rPr>
            <a:t>Screening/assessment for conditions relevant to GLP-1 use</a:t>
          </a:r>
        </a:p>
        <a:p>
          <a:pPr marL="0" lvl="0" indent="0" algn="l" defTabSz="1422400">
            <a:lnSpc>
              <a:spcPct val="90000"/>
            </a:lnSpc>
            <a:spcBef>
              <a:spcPct val="0"/>
            </a:spcBef>
            <a:spcAft>
              <a:spcPct val="35000"/>
            </a:spcAft>
            <a:buNone/>
          </a:pPr>
          <a:r>
            <a:rPr lang="en-US" sz="3200" kern="1200" dirty="0">
              <a:solidFill>
                <a:schemeClr val="bg1"/>
              </a:solidFill>
              <a:effectLst/>
              <a:latin typeface="+mn-lt"/>
              <a:ea typeface="+mn-ea"/>
              <a:cs typeface="+mn-cs"/>
            </a:rPr>
            <a:t>* Gastrointestinal symptoms or disorders </a:t>
          </a:r>
        </a:p>
        <a:p>
          <a:pPr marL="0" lvl="0" indent="0" algn="l" defTabSz="1422400">
            <a:lnSpc>
              <a:spcPct val="90000"/>
            </a:lnSpc>
            <a:spcBef>
              <a:spcPct val="0"/>
            </a:spcBef>
            <a:spcAft>
              <a:spcPct val="35000"/>
            </a:spcAft>
            <a:buNone/>
          </a:pPr>
          <a:r>
            <a:rPr lang="en-US" sz="3200" kern="1200" dirty="0">
              <a:solidFill>
                <a:schemeClr val="bg1"/>
              </a:solidFill>
              <a:effectLst/>
              <a:latin typeface="+mn-lt"/>
              <a:ea typeface="+mn-ea"/>
              <a:cs typeface="+mn-cs"/>
            </a:rPr>
            <a:t>* Affective disorders/mood disorders, suicidal thoughts</a:t>
          </a:r>
        </a:p>
        <a:p>
          <a:pPr marL="0" lvl="0" indent="0" algn="l" defTabSz="1422400">
            <a:lnSpc>
              <a:spcPct val="90000"/>
            </a:lnSpc>
            <a:spcBef>
              <a:spcPct val="0"/>
            </a:spcBef>
            <a:spcAft>
              <a:spcPct val="35000"/>
            </a:spcAft>
            <a:buNone/>
          </a:pPr>
          <a:r>
            <a:rPr lang="en-US" sz="3200" kern="1200" dirty="0">
              <a:solidFill>
                <a:schemeClr val="bg1"/>
              </a:solidFill>
              <a:effectLst/>
              <a:latin typeface="+mn-lt"/>
              <a:ea typeface="+mn-ea"/>
              <a:cs typeface="+mn-cs"/>
            </a:rPr>
            <a:t>* Binge eating disorder, anorexia nervosa, bulimia nervosa, and night eating disorder</a:t>
          </a:r>
          <a:r>
            <a:rPr lang="en-US" sz="3200" i="0" kern="1200" baseline="30000" dirty="0">
              <a:solidFill>
                <a:schemeClr val="bg1"/>
              </a:solidFill>
              <a:effectLst/>
              <a:latin typeface="+mn-lt"/>
              <a:ea typeface="+mn-ea"/>
              <a:cs typeface="+mn-cs"/>
            </a:rPr>
            <a:t>1</a:t>
          </a:r>
          <a:endParaRPr lang="en-US" sz="3200" i="0" kern="1200" dirty="0">
            <a:solidFill>
              <a:schemeClr val="bg1"/>
            </a:solidFill>
            <a:effectLst/>
            <a:latin typeface="+mn-lt"/>
            <a:ea typeface="+mn-ea"/>
            <a:cs typeface="+mn-cs"/>
          </a:endParaRPr>
        </a:p>
        <a:p>
          <a:pPr marL="0" lvl="0" indent="0" algn="l" defTabSz="1422400">
            <a:lnSpc>
              <a:spcPct val="90000"/>
            </a:lnSpc>
            <a:spcBef>
              <a:spcPct val="0"/>
            </a:spcBef>
            <a:spcAft>
              <a:spcPct val="35000"/>
            </a:spcAft>
            <a:buNone/>
          </a:pPr>
          <a:r>
            <a:rPr lang="en-US" sz="3200" kern="1200" dirty="0">
              <a:solidFill>
                <a:schemeClr val="bg1"/>
              </a:solidFill>
              <a:effectLst/>
              <a:latin typeface="+mn-lt"/>
              <a:ea typeface="+mn-ea"/>
              <a:cs typeface="+mn-cs"/>
            </a:rPr>
            <a:t>* Sarcopenia, osteopenia</a:t>
          </a:r>
        </a:p>
        <a:p>
          <a:pPr marL="0" lvl="0" indent="0" algn="l" defTabSz="1422400">
            <a:lnSpc>
              <a:spcPct val="90000"/>
            </a:lnSpc>
            <a:spcBef>
              <a:spcPct val="0"/>
            </a:spcBef>
            <a:spcAft>
              <a:spcPct val="35000"/>
            </a:spcAft>
            <a:buNone/>
          </a:pPr>
          <a:r>
            <a:rPr lang="en-US" sz="3200" kern="1200" dirty="0">
              <a:solidFill>
                <a:schemeClr val="bg1"/>
              </a:solidFill>
              <a:effectLst/>
              <a:latin typeface="+mn-lt"/>
              <a:ea typeface="+mn-ea"/>
              <a:cs typeface="+mn-cs"/>
            </a:rPr>
            <a:t>* Nephrolithiasis or renal impairment</a:t>
          </a:r>
          <a:endParaRPr lang="en-US" sz="3200" kern="1200" dirty="0">
            <a:solidFill>
              <a:schemeClr val="bg1"/>
            </a:solidFill>
          </a:endParaRPr>
        </a:p>
      </dsp:txBody>
      <dsp:txXfrm>
        <a:off x="278058" y="1169233"/>
        <a:ext cx="8207026" cy="513992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57BFB-E337-1044-9FA7-909BB7F9C2DA}"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641AD-AAB9-D146-BB5C-E7C747298D17}" type="slidenum">
              <a:rPr lang="en-US" smtClean="0"/>
              <a:t>‹#›</a:t>
            </a:fld>
            <a:endParaRPr lang="en-US"/>
          </a:p>
        </p:txBody>
      </p:sp>
    </p:spTree>
    <p:extLst>
      <p:ext uri="{BB962C8B-B14F-4D97-AF65-F5344CB8AC3E}">
        <p14:creationId xmlns:p14="http://schemas.microsoft.com/office/powerpoint/2010/main" val="360707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ture.com.ezp-prod1.hul.harvard.edu/nrg/journal/v10/n7/full/nrg2594.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latin typeface="+mn-lt"/>
                <a:ea typeface="+mn-ea"/>
                <a:cs typeface="+mn-cs"/>
              </a:rPr>
              <a:t>Figure 1</a:t>
            </a:r>
            <a:r>
              <a:rPr lang="en-US" sz="1200" b="0" i="1" kern="1200" dirty="0">
                <a:solidFill>
                  <a:schemeClr val="tx1"/>
                </a:solidFill>
                <a:latin typeface="+mn-lt"/>
                <a:ea typeface="+mn-ea"/>
                <a:cs typeface="+mn-cs"/>
              </a:rPr>
              <a:t> (a) Homeostatic regulation; messengers from the digestive tract (</a:t>
            </a:r>
            <a:r>
              <a:rPr lang="en-US" sz="1200" b="0" i="1" kern="1200" dirty="0" err="1">
                <a:solidFill>
                  <a:schemeClr val="tx1"/>
                </a:solidFill>
                <a:latin typeface="+mn-lt"/>
                <a:ea typeface="+mn-ea"/>
                <a:cs typeface="+mn-cs"/>
              </a:rPr>
              <a:t>ghrelin</a:t>
            </a:r>
            <a:r>
              <a:rPr lang="en-US" sz="1200" b="0" i="1" kern="1200" dirty="0">
                <a:solidFill>
                  <a:schemeClr val="tx1"/>
                </a:solidFill>
                <a:latin typeface="+mn-lt"/>
                <a:ea typeface="+mn-ea"/>
                <a:cs typeface="+mn-cs"/>
              </a:rPr>
              <a:t>, PYY, CCK, </a:t>
            </a:r>
            <a:r>
              <a:rPr lang="en-US" sz="1200" b="0" i="1" kern="1200" dirty="0" err="1">
                <a:solidFill>
                  <a:schemeClr val="tx1"/>
                </a:solidFill>
                <a:latin typeface="+mn-lt"/>
                <a:ea typeface="+mn-ea"/>
                <a:cs typeface="+mn-cs"/>
              </a:rPr>
              <a:t>leptin</a:t>
            </a:r>
            <a:r>
              <a:rPr lang="en-US" sz="1200" b="0" i="1" kern="1200" dirty="0">
                <a:solidFill>
                  <a:schemeClr val="tx1"/>
                </a:solidFill>
                <a:latin typeface="+mn-lt"/>
                <a:ea typeface="+mn-ea"/>
                <a:cs typeface="+mn-cs"/>
              </a:rPr>
              <a:t>), from the pancreas (insulin) and from adipose tissue (</a:t>
            </a:r>
            <a:r>
              <a:rPr lang="en-US" sz="1200" b="0" i="1" kern="1200" dirty="0" err="1">
                <a:solidFill>
                  <a:schemeClr val="tx1"/>
                </a:solidFill>
                <a:latin typeface="+mn-lt"/>
                <a:ea typeface="+mn-ea"/>
                <a:cs typeface="+mn-cs"/>
              </a:rPr>
              <a:t>leptin</a:t>
            </a:r>
            <a:r>
              <a:rPr lang="en-US" sz="1200" b="0" i="1" kern="1200" dirty="0">
                <a:solidFill>
                  <a:schemeClr val="tx1"/>
                </a:solidFill>
                <a:latin typeface="+mn-lt"/>
                <a:ea typeface="+mn-ea"/>
                <a:cs typeface="+mn-cs"/>
              </a:rPr>
              <a:t>) directly converge upon the </a:t>
            </a:r>
            <a:r>
              <a:rPr lang="en-US" sz="1200" b="0" i="1" kern="1200" dirty="0" err="1">
                <a:solidFill>
                  <a:schemeClr val="tx1"/>
                </a:solidFill>
                <a:latin typeface="+mn-lt"/>
                <a:ea typeface="+mn-ea"/>
                <a:cs typeface="+mn-cs"/>
              </a:rPr>
              <a:t>arcuate</a:t>
            </a:r>
            <a:r>
              <a:rPr lang="en-US" sz="1200" b="0" i="1" kern="1200" dirty="0">
                <a:solidFill>
                  <a:schemeClr val="tx1"/>
                </a:solidFill>
                <a:latin typeface="+mn-lt"/>
                <a:ea typeface="+mn-ea"/>
                <a:cs typeface="+mn-cs"/>
              </a:rPr>
              <a:t> nucleus in the hypothalamus or they send messages via the intermediate of afferent neurons of the </a:t>
            </a:r>
            <a:r>
              <a:rPr lang="en-US" sz="1200" b="0" i="1" kern="1200" dirty="0" err="1">
                <a:solidFill>
                  <a:schemeClr val="tx1"/>
                </a:solidFill>
                <a:latin typeface="+mn-lt"/>
                <a:ea typeface="+mn-ea"/>
                <a:cs typeface="+mn-cs"/>
              </a:rPr>
              <a:t>vagus</a:t>
            </a:r>
            <a:r>
              <a:rPr lang="en-US" sz="1200" b="0" i="1" kern="1200" dirty="0">
                <a:solidFill>
                  <a:schemeClr val="tx1"/>
                </a:solidFill>
                <a:latin typeface="+mn-lt"/>
                <a:ea typeface="+mn-ea"/>
                <a:cs typeface="+mn-cs"/>
              </a:rPr>
              <a:t> nerve (which carry receptors for PYY, CKK, </a:t>
            </a:r>
            <a:r>
              <a:rPr lang="en-US" sz="1200" b="0" i="1" kern="1200" dirty="0" err="1">
                <a:solidFill>
                  <a:schemeClr val="tx1"/>
                </a:solidFill>
                <a:latin typeface="+mn-lt"/>
                <a:ea typeface="+mn-ea"/>
                <a:cs typeface="+mn-cs"/>
              </a:rPr>
              <a:t>leptin</a:t>
            </a:r>
            <a:r>
              <a:rPr lang="en-US" sz="1200" b="0" i="1" kern="1200" dirty="0">
                <a:solidFill>
                  <a:schemeClr val="tx1"/>
                </a:solidFill>
                <a:latin typeface="+mn-lt"/>
                <a:ea typeface="+mn-ea"/>
                <a:cs typeface="+mn-cs"/>
              </a:rPr>
              <a:t> and </a:t>
            </a:r>
            <a:r>
              <a:rPr lang="en-US" sz="1200" b="0" i="1" kern="1200" dirty="0" err="1">
                <a:solidFill>
                  <a:schemeClr val="tx1"/>
                </a:solidFill>
                <a:latin typeface="+mn-lt"/>
                <a:ea typeface="+mn-ea"/>
                <a:cs typeface="+mn-cs"/>
              </a:rPr>
              <a:t>ghrelin</a:t>
            </a:r>
            <a:r>
              <a:rPr lang="en-US" sz="1200" b="0" i="1" kern="1200" dirty="0">
                <a:solidFill>
                  <a:schemeClr val="tx1"/>
                </a:solidFill>
                <a:latin typeface="+mn-lt"/>
                <a:ea typeface="+mn-ea"/>
                <a:cs typeface="+mn-cs"/>
              </a:rPr>
              <a:t>). Collectively they provide a symbolic representation of the feeding status of the organism. These messages are then translated into either a food-seeking (</a:t>
            </a:r>
            <a:r>
              <a:rPr lang="en-US" sz="1200" b="0" i="1" kern="1200" dirty="0" err="1">
                <a:solidFill>
                  <a:schemeClr val="tx1"/>
                </a:solidFill>
                <a:latin typeface="+mn-lt"/>
                <a:ea typeface="+mn-ea"/>
                <a:cs typeface="+mn-cs"/>
              </a:rPr>
              <a:t>orexic</a:t>
            </a:r>
            <a:r>
              <a:rPr lang="en-US" sz="1200" b="0" i="1" kern="1200" dirty="0">
                <a:solidFill>
                  <a:schemeClr val="tx1"/>
                </a:solidFill>
                <a:latin typeface="+mn-lt"/>
                <a:ea typeface="+mn-ea"/>
                <a:cs typeface="+mn-cs"/>
              </a:rPr>
              <a:t>) or a fasting (anorexic) </a:t>
            </a:r>
            <a:r>
              <a:rPr lang="en-US" sz="1200" b="0" i="1" kern="1200" dirty="0" err="1">
                <a:solidFill>
                  <a:schemeClr val="tx1"/>
                </a:solidFill>
                <a:latin typeface="+mn-lt"/>
                <a:ea typeface="+mn-ea"/>
                <a:cs typeface="+mn-cs"/>
              </a:rPr>
              <a:t>behaviour</a:t>
            </a:r>
            <a:r>
              <a:rPr lang="en-US" sz="1200" b="0" i="1" kern="1200" dirty="0">
                <a:solidFill>
                  <a:schemeClr val="tx1"/>
                </a:solidFill>
                <a:latin typeface="+mn-lt"/>
                <a:ea typeface="+mn-ea"/>
                <a:cs typeface="+mn-cs"/>
              </a:rPr>
              <a:t>. We ignore the role of the spinal nerves in these </a:t>
            </a:r>
            <a:r>
              <a:rPr lang="en-US" sz="1200" b="0" i="1" kern="1200" dirty="0" err="1">
                <a:solidFill>
                  <a:schemeClr val="tx1"/>
                </a:solidFill>
                <a:latin typeface="+mn-lt"/>
                <a:ea typeface="+mn-ea"/>
                <a:cs typeface="+mn-cs"/>
              </a:rPr>
              <a:t>webpages</a:t>
            </a:r>
            <a:r>
              <a:rPr lang="en-US" sz="1200" b="0" i="1" kern="1200" dirty="0">
                <a:solidFill>
                  <a:schemeClr val="tx1"/>
                </a:solidFill>
                <a:latin typeface="+mn-lt"/>
                <a:ea typeface="+mn-ea"/>
                <a:cs typeface="+mn-cs"/>
              </a:rPr>
              <a:t>. (b) Anatomic location of the </a:t>
            </a:r>
            <a:r>
              <a:rPr lang="en-US" sz="1200" b="0" i="1" kern="1200" dirty="0" err="1">
                <a:solidFill>
                  <a:schemeClr val="tx1"/>
                </a:solidFill>
                <a:latin typeface="+mn-lt"/>
                <a:ea typeface="+mn-ea"/>
                <a:cs typeface="+mn-cs"/>
              </a:rPr>
              <a:t>arcuate</a:t>
            </a:r>
            <a:r>
              <a:rPr lang="en-US" sz="1200" b="0" i="1" kern="1200" dirty="0">
                <a:solidFill>
                  <a:schemeClr val="tx1"/>
                </a:solidFill>
                <a:latin typeface="+mn-lt"/>
                <a:ea typeface="+mn-ea"/>
                <a:cs typeface="+mn-cs"/>
              </a:rPr>
              <a:t> nucleus and the nucleus of the solitary tract (nucleus </a:t>
            </a:r>
            <a:r>
              <a:rPr lang="en-US" sz="1200" b="0" i="1" kern="1200" dirty="0" err="1">
                <a:solidFill>
                  <a:schemeClr val="tx1"/>
                </a:solidFill>
                <a:latin typeface="+mn-lt"/>
                <a:ea typeface="+mn-ea"/>
                <a:cs typeface="+mn-cs"/>
              </a:rPr>
              <a:t>tractus</a:t>
            </a:r>
            <a:r>
              <a:rPr lang="en-US" sz="1200" b="0" i="1" kern="1200" dirty="0">
                <a:solidFill>
                  <a:schemeClr val="tx1"/>
                </a:solidFill>
                <a:latin typeface="+mn-lt"/>
                <a:ea typeface="+mn-ea"/>
                <a:cs typeface="+mn-cs"/>
              </a:rPr>
              <a:t> </a:t>
            </a:r>
            <a:r>
              <a:rPr lang="en-US" sz="1200" b="0" i="1" kern="1200" dirty="0" err="1">
                <a:solidFill>
                  <a:schemeClr val="tx1"/>
                </a:solidFill>
                <a:latin typeface="+mn-lt"/>
                <a:ea typeface="+mn-ea"/>
                <a:cs typeface="+mn-cs"/>
              </a:rPr>
              <a:t>solitarius</a:t>
            </a:r>
            <a:r>
              <a:rPr lang="en-US" sz="1200" b="0" i="1" kern="1200" dirty="0">
                <a:solidFill>
                  <a:schemeClr val="tx1"/>
                </a:solidFill>
                <a:latin typeface="+mn-lt"/>
                <a:ea typeface="+mn-ea"/>
                <a:cs typeface="+mn-cs"/>
              </a:rPr>
              <a:t> or NTS).</a:t>
            </a:r>
            <a:br>
              <a:rPr lang="en-US" dirty="0"/>
            </a:br>
            <a:r>
              <a:rPr lang="en-US" sz="1200" b="0" i="1" kern="1200" dirty="0">
                <a:solidFill>
                  <a:schemeClr val="tx1"/>
                </a:solidFill>
                <a:latin typeface="+mn-lt"/>
                <a:ea typeface="+mn-ea"/>
                <a:cs typeface="+mn-cs"/>
              </a:rPr>
              <a:t>Images adapted from: Cellular warriors at the battle of the bulge. Science 2003;299:846-849</a:t>
            </a:r>
            <a:endParaRPr lang="en-US" dirty="0"/>
          </a:p>
        </p:txBody>
      </p:sp>
      <p:sp>
        <p:nvSpPr>
          <p:cNvPr id="4" name="Slide Number Placeholder 3"/>
          <p:cNvSpPr>
            <a:spLocks noGrp="1"/>
          </p:cNvSpPr>
          <p:nvPr>
            <p:ph type="sldNum" sz="quarter" idx="10"/>
          </p:nvPr>
        </p:nvSpPr>
        <p:spPr/>
        <p:txBody>
          <a:bodyPr/>
          <a:lstStyle/>
          <a:p>
            <a:pPr>
              <a:defRPr/>
            </a:pPr>
            <a:fld id="{D0454112-5A5A-4665-AD77-E778F7F252DB}" type="slidenum">
              <a:rPr lang="en-US" smtClean="0"/>
              <a:pPr>
                <a:defRPr/>
              </a:pPr>
              <a:t>8</a:t>
            </a:fld>
            <a:endParaRPr lang="en-US"/>
          </a:p>
        </p:txBody>
      </p:sp>
    </p:spTree>
    <p:extLst>
      <p:ext uri="{BB962C8B-B14F-4D97-AF65-F5344CB8AC3E}">
        <p14:creationId xmlns:p14="http://schemas.microsoft.com/office/powerpoint/2010/main" val="104373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94F7B-7F0C-5947-61E2-6A996FB1F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45F8C-3255-04F0-0E31-28F2E4EF8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858C0-D6FE-7A37-66C4-440BCDB28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0D9EF-5653-B801-4219-F84286CCD852}"/>
              </a:ext>
            </a:extLst>
          </p:cNvPr>
          <p:cNvSpPr>
            <a:spLocks noGrp="1"/>
          </p:cNvSpPr>
          <p:nvPr>
            <p:ph type="sldNum" sz="quarter" idx="5"/>
          </p:nvPr>
        </p:nvSpPr>
        <p:spPr/>
        <p:txBody>
          <a:bodyPr/>
          <a:lstStyle/>
          <a:p>
            <a:fld id="{A9A641AD-AAB9-D146-BB5C-E7C747298D17}" type="slidenum">
              <a:rPr lang="en-US" smtClean="0"/>
              <a:t>36</a:t>
            </a:fld>
            <a:endParaRPr lang="en-US"/>
          </a:p>
        </p:txBody>
      </p:sp>
    </p:spTree>
    <p:extLst>
      <p:ext uri="{BB962C8B-B14F-4D97-AF65-F5344CB8AC3E}">
        <p14:creationId xmlns:p14="http://schemas.microsoft.com/office/powerpoint/2010/main" val="59615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F65C-1302-B64C-FB0C-8FC8714CE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B6FCA-36D8-A4F9-4779-E35D1BAF7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275CF-EB58-DD95-2C48-6802C8138B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EB655-FBEF-9C03-79CF-63851BB151A4}"/>
              </a:ext>
            </a:extLst>
          </p:cNvPr>
          <p:cNvSpPr>
            <a:spLocks noGrp="1"/>
          </p:cNvSpPr>
          <p:nvPr>
            <p:ph type="sldNum" sz="quarter" idx="5"/>
          </p:nvPr>
        </p:nvSpPr>
        <p:spPr/>
        <p:txBody>
          <a:bodyPr/>
          <a:lstStyle/>
          <a:p>
            <a:fld id="{A9A641AD-AAB9-D146-BB5C-E7C747298D17}" type="slidenum">
              <a:rPr lang="en-US" smtClean="0"/>
              <a:t>37</a:t>
            </a:fld>
            <a:endParaRPr lang="en-US"/>
          </a:p>
        </p:txBody>
      </p:sp>
    </p:spTree>
    <p:extLst>
      <p:ext uri="{BB962C8B-B14F-4D97-AF65-F5344CB8AC3E}">
        <p14:creationId xmlns:p14="http://schemas.microsoft.com/office/powerpoint/2010/main" val="414686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dirty="0">
                <a:solidFill>
                  <a:schemeClr val="tx1"/>
                </a:solidFill>
                <a:latin typeface="+mn-lt"/>
                <a:ea typeface="+mn-ea"/>
                <a:cs typeface="+mn-cs"/>
              </a:rPr>
              <a:t> Examples of peripheral mediators (messengers) that regulate food intake. Note that only </a:t>
            </a:r>
            <a:r>
              <a:rPr lang="en-US" sz="1200" b="0" i="1" kern="1200" dirty="0" err="1">
                <a:solidFill>
                  <a:schemeClr val="tx1"/>
                </a:solidFill>
                <a:latin typeface="+mn-lt"/>
                <a:ea typeface="+mn-ea"/>
                <a:cs typeface="+mn-cs"/>
              </a:rPr>
              <a:t>ghrelin</a:t>
            </a:r>
            <a:r>
              <a:rPr lang="en-US" sz="1200" b="0" i="1" kern="1200" dirty="0">
                <a:solidFill>
                  <a:schemeClr val="tx1"/>
                </a:solidFill>
                <a:latin typeface="+mn-lt"/>
                <a:ea typeface="+mn-ea"/>
                <a:cs typeface="+mn-cs"/>
              </a:rPr>
              <a:t> and </a:t>
            </a:r>
            <a:r>
              <a:rPr lang="en-US" sz="1200" b="0" i="1" kern="1200" dirty="0" err="1">
                <a:solidFill>
                  <a:schemeClr val="tx1"/>
                </a:solidFill>
                <a:latin typeface="+mn-lt"/>
                <a:ea typeface="+mn-ea"/>
                <a:cs typeface="+mn-cs"/>
              </a:rPr>
              <a:t>anandamide</a:t>
            </a:r>
            <a:r>
              <a:rPr lang="en-US" sz="1200" b="0" i="1" kern="1200" dirty="0">
                <a:solidFill>
                  <a:schemeClr val="tx1"/>
                </a:solidFill>
                <a:latin typeface="+mn-lt"/>
                <a:ea typeface="+mn-ea"/>
                <a:cs typeface="+mn-cs"/>
              </a:rPr>
              <a:t> act as </a:t>
            </a:r>
            <a:r>
              <a:rPr lang="en-US" sz="1200" b="0" i="1" kern="1200" dirty="0" err="1">
                <a:solidFill>
                  <a:schemeClr val="tx1"/>
                </a:solidFill>
                <a:latin typeface="+mn-lt"/>
                <a:ea typeface="+mn-ea"/>
                <a:cs typeface="+mn-cs"/>
              </a:rPr>
              <a:t>orexigenic</a:t>
            </a:r>
            <a:r>
              <a:rPr lang="en-US" sz="1200" b="0" i="1" kern="1200" dirty="0">
                <a:solidFill>
                  <a:schemeClr val="tx1"/>
                </a:solidFill>
                <a:latin typeface="+mn-lt"/>
                <a:ea typeface="+mn-ea"/>
                <a:cs typeface="+mn-cs"/>
              </a:rPr>
              <a:t> substances, all the others provide an </a:t>
            </a:r>
            <a:r>
              <a:rPr lang="en-US" sz="1200" b="0" i="1" kern="1200" dirty="0" err="1">
                <a:solidFill>
                  <a:schemeClr val="tx1"/>
                </a:solidFill>
                <a:latin typeface="+mn-lt"/>
                <a:ea typeface="+mn-ea"/>
                <a:cs typeface="+mn-cs"/>
              </a:rPr>
              <a:t>anorexigenic</a:t>
            </a:r>
            <a:r>
              <a:rPr lang="en-US" sz="1200" b="0" i="1" kern="1200" dirty="0">
                <a:solidFill>
                  <a:schemeClr val="tx1"/>
                </a:solidFill>
                <a:latin typeface="+mn-lt"/>
                <a:ea typeface="+mn-ea"/>
                <a:cs typeface="+mn-cs"/>
              </a:rPr>
              <a:t> signal. </a:t>
            </a:r>
            <a:r>
              <a:rPr lang="en-US" sz="1200" b="0" i="1" kern="1200" dirty="0" err="1">
                <a:solidFill>
                  <a:schemeClr val="tx1"/>
                </a:solidFill>
                <a:latin typeface="+mn-lt"/>
                <a:ea typeface="+mn-ea"/>
                <a:cs typeface="+mn-cs"/>
              </a:rPr>
              <a:t>Ghrelin</a:t>
            </a:r>
            <a:r>
              <a:rPr lang="en-US" sz="1200" b="0" i="1" kern="1200" dirty="0">
                <a:solidFill>
                  <a:schemeClr val="tx1"/>
                </a:solidFill>
                <a:latin typeface="+mn-lt"/>
                <a:ea typeface="+mn-ea"/>
                <a:cs typeface="+mn-cs"/>
              </a:rPr>
              <a:t>, insulin and </a:t>
            </a:r>
            <a:r>
              <a:rPr lang="en-US" sz="1200" b="0" i="1" kern="1200" dirty="0" err="1">
                <a:solidFill>
                  <a:schemeClr val="tx1"/>
                </a:solidFill>
                <a:latin typeface="+mn-lt"/>
                <a:ea typeface="+mn-ea"/>
                <a:cs typeface="+mn-cs"/>
              </a:rPr>
              <a:t>leptin</a:t>
            </a:r>
            <a:r>
              <a:rPr lang="en-US" sz="1200" b="0" i="1" kern="1200" dirty="0">
                <a:solidFill>
                  <a:schemeClr val="tx1"/>
                </a:solidFill>
                <a:latin typeface="+mn-lt"/>
                <a:ea typeface="+mn-ea"/>
                <a:cs typeface="+mn-cs"/>
              </a:rPr>
              <a:t> are treated extensively in this page and in the page of team 4. We have added the </a:t>
            </a:r>
            <a:r>
              <a:rPr lang="en-US" sz="1200" b="0" i="1" kern="1200" dirty="0" err="1">
                <a:solidFill>
                  <a:schemeClr val="tx1"/>
                </a:solidFill>
                <a:latin typeface="+mn-lt"/>
                <a:ea typeface="+mn-ea"/>
                <a:cs typeface="+mn-cs"/>
              </a:rPr>
              <a:t>SwissProt</a:t>
            </a:r>
            <a:r>
              <a:rPr lang="en-US" sz="1200" b="0" i="1" kern="1200" dirty="0">
                <a:solidFill>
                  <a:schemeClr val="tx1"/>
                </a:solidFill>
                <a:latin typeface="+mn-lt"/>
                <a:ea typeface="+mn-ea"/>
                <a:cs typeface="+mn-cs"/>
              </a:rPr>
              <a:t> entry codes so that you can learn as much as you like about these mediators and their receptors “Active learning, any time, any place and anywhere”.</a:t>
            </a:r>
            <a:endParaRPr lang="en-US" dirty="0"/>
          </a:p>
        </p:txBody>
      </p:sp>
      <p:sp>
        <p:nvSpPr>
          <p:cNvPr id="4" name="Slide Number Placeholder 3"/>
          <p:cNvSpPr>
            <a:spLocks noGrp="1"/>
          </p:cNvSpPr>
          <p:nvPr>
            <p:ph type="sldNum" sz="quarter" idx="10"/>
          </p:nvPr>
        </p:nvSpPr>
        <p:spPr/>
        <p:txBody>
          <a:bodyPr/>
          <a:lstStyle/>
          <a:p>
            <a:pPr>
              <a:defRPr/>
            </a:pPr>
            <a:fld id="{D0454112-5A5A-4665-AD77-E778F7F252DB}" type="slidenum">
              <a:rPr lang="en-US" smtClean="0"/>
              <a:pPr>
                <a:defRPr/>
              </a:pPr>
              <a:t>9</a:t>
            </a:fld>
            <a:endParaRPr lang="en-US"/>
          </a:p>
        </p:txBody>
      </p:sp>
    </p:spTree>
    <p:extLst>
      <p:ext uri="{BB962C8B-B14F-4D97-AF65-F5344CB8AC3E}">
        <p14:creationId xmlns:p14="http://schemas.microsoft.com/office/powerpoint/2010/main" val="138079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latin typeface="+mn-lt"/>
                <a:ea typeface="+mn-ea"/>
                <a:cs typeface="+mn-cs"/>
              </a:rPr>
              <a:t>The central nervous system plays a primary part in regulating food intake through the brain–gut axis</a:t>
            </a:r>
            <a:r>
              <a:rPr lang="en-US" sz="1200" b="0" i="0" kern="1200" baseline="30000" dirty="0">
                <a:solidFill>
                  <a:schemeClr val="tx1"/>
                </a:solidFill>
                <a:latin typeface="+mn-lt"/>
                <a:ea typeface="+mn-ea"/>
                <a:cs typeface="+mn-cs"/>
                <a:hlinkClick r:id="rId3"/>
              </a:rPr>
              <a:t>143</a:t>
            </a:r>
            <a:r>
              <a:rPr lang="en-US" sz="1200" b="0" i="0" kern="1200" dirty="0">
                <a:solidFill>
                  <a:schemeClr val="tx1"/>
                </a:solidFill>
                <a:latin typeface="+mn-lt"/>
                <a:ea typeface="+mn-ea"/>
                <a:cs typeface="+mn-cs"/>
              </a:rPr>
              <a:t>, with the hypothalamus acting as the central regulator, receiving both long- and short-term food intake and energy expenditure feedback from the periphery. Signals are received from several tissues and organs, including: the gut, by hormones, such as </a:t>
            </a:r>
            <a:r>
              <a:rPr lang="en-US" sz="1200" b="0" i="0" kern="1200" dirty="0" err="1">
                <a:solidFill>
                  <a:schemeClr val="tx1"/>
                </a:solidFill>
                <a:latin typeface="+mn-lt"/>
                <a:ea typeface="+mn-ea"/>
                <a:cs typeface="+mn-cs"/>
              </a:rPr>
              <a:t>ghrelin</a:t>
            </a:r>
            <a:r>
              <a:rPr lang="en-US" sz="1200" b="0" i="0" kern="1200" dirty="0">
                <a:solidFill>
                  <a:schemeClr val="tx1"/>
                </a:solidFill>
                <a:latin typeface="+mn-lt"/>
                <a:ea typeface="+mn-ea"/>
                <a:cs typeface="+mn-cs"/>
              </a:rPr>
              <a:t>, peptide YY and </a:t>
            </a:r>
            <a:r>
              <a:rPr lang="en-US" sz="1200" b="0" i="0" kern="1200" dirty="0" err="1">
                <a:solidFill>
                  <a:schemeClr val="tx1"/>
                </a:solidFill>
                <a:latin typeface="+mn-lt"/>
                <a:ea typeface="+mn-ea"/>
                <a:cs typeface="+mn-cs"/>
              </a:rPr>
              <a:t>cholecystokinin</a:t>
            </a:r>
            <a:r>
              <a:rPr lang="en-US" sz="1200" b="0" i="0" kern="1200" dirty="0">
                <a:solidFill>
                  <a:schemeClr val="tx1"/>
                </a:solidFill>
                <a:latin typeface="+mn-lt"/>
                <a:ea typeface="+mn-ea"/>
                <a:cs typeface="+mn-cs"/>
              </a:rPr>
              <a:t> (CCK), and by mechanoreceptors measuring distension; and the pancreas, for example, through insulin and adipose tissue, and by hormones such as </a:t>
            </a:r>
            <a:r>
              <a:rPr lang="en-US" sz="1200" b="0" i="0" kern="1200" dirty="0" err="1">
                <a:solidFill>
                  <a:schemeClr val="tx1"/>
                </a:solidFill>
                <a:latin typeface="+mn-lt"/>
                <a:ea typeface="+mn-ea"/>
                <a:cs typeface="+mn-cs"/>
              </a:rPr>
              <a:t>leptin</a:t>
            </a:r>
            <a:r>
              <a:rPr lang="en-US" sz="1200" b="0" i="0" kern="1200" dirty="0">
                <a:solidFill>
                  <a:schemeClr val="tx1"/>
                </a:solidFill>
                <a:latin typeface="+mn-lt"/>
                <a:ea typeface="+mn-ea"/>
                <a:cs typeface="+mn-cs"/>
              </a:rPr>
              <a:t> and adiponectin</a:t>
            </a:r>
            <a:r>
              <a:rPr lang="en-US" sz="1200" b="0" i="0" kern="1200" baseline="30000" dirty="0">
                <a:solidFill>
                  <a:schemeClr val="tx1"/>
                </a:solidFill>
                <a:latin typeface="+mn-lt"/>
                <a:ea typeface="+mn-ea"/>
                <a:cs typeface="+mn-cs"/>
                <a:hlinkClick r:id="rId3"/>
              </a:rPr>
              <a:t>144, 145</a:t>
            </a:r>
            <a:r>
              <a:rPr lang="en-US" sz="1200" b="0" i="0" kern="1200" dirty="0">
                <a:solidFill>
                  <a:schemeClr val="tx1"/>
                </a:solidFill>
                <a:latin typeface="+mn-lt"/>
                <a:ea typeface="+mn-ea"/>
                <a:cs typeface="+mn-cs"/>
              </a:rPr>
              <a:t>. The hypothalamus integrates these signals and acts through various downstream pathways to maintain energy balance. Although this system is well suited to preventing weight loss in times of starvation, it is rather less efficient at preventing weight gain. The rise in </a:t>
            </a:r>
            <a:r>
              <a:rPr lang="en-US" sz="1200" b="0" i="0" kern="1200" dirty="0" err="1">
                <a:solidFill>
                  <a:schemeClr val="tx1"/>
                </a:solidFill>
                <a:latin typeface="+mn-lt"/>
                <a:ea typeface="+mn-ea"/>
                <a:cs typeface="+mn-cs"/>
              </a:rPr>
              <a:t>leptin</a:t>
            </a:r>
            <a:r>
              <a:rPr lang="en-US" sz="1200" b="0" i="0" kern="1200" dirty="0">
                <a:solidFill>
                  <a:schemeClr val="tx1"/>
                </a:solidFill>
                <a:latin typeface="+mn-lt"/>
                <a:ea typeface="+mn-ea"/>
                <a:cs typeface="+mn-cs"/>
              </a:rPr>
              <a:t> levels that accompanies increasing adiposity has only a limited effect on food intake owing to cellular resistance to </a:t>
            </a:r>
            <a:r>
              <a:rPr lang="en-US" sz="1200" b="0" i="0" kern="1200" dirty="0" err="1">
                <a:solidFill>
                  <a:schemeClr val="tx1"/>
                </a:solidFill>
                <a:latin typeface="+mn-lt"/>
                <a:ea typeface="+mn-ea"/>
                <a:cs typeface="+mn-cs"/>
              </a:rPr>
              <a:t>leptin</a:t>
            </a:r>
            <a:r>
              <a:rPr lang="en-US" sz="1200" b="0" i="0" kern="1200" dirty="0">
                <a:solidFill>
                  <a:schemeClr val="tx1"/>
                </a:solidFill>
                <a:latin typeface="+mn-lt"/>
                <a:ea typeface="+mn-ea"/>
                <a:cs typeface="+mn-cs"/>
              </a:rPr>
              <a:t>, which may have evolved as a mechanism of preventing starvation</a:t>
            </a:r>
            <a:r>
              <a:rPr lang="en-US" sz="1200" b="0" i="0" kern="1200" baseline="30000" dirty="0">
                <a:solidFill>
                  <a:schemeClr val="tx1"/>
                </a:solidFill>
                <a:latin typeface="+mn-lt"/>
                <a:ea typeface="+mn-ea"/>
                <a:cs typeface="+mn-cs"/>
                <a:hlinkClick r:id="rId3"/>
              </a:rPr>
              <a:t>146</a:t>
            </a:r>
            <a:r>
              <a:rPr lang="en-US" sz="1200" b="0" i="0" kern="1200" dirty="0">
                <a:solidFill>
                  <a:schemeClr val="tx1"/>
                </a:solidFill>
                <a:latin typeface="+mn-lt"/>
                <a:ea typeface="+mn-ea"/>
                <a:cs typeface="+mn-cs"/>
              </a:rPr>
              <a:t>. The </a:t>
            </a:r>
            <a:r>
              <a:rPr lang="en-US" sz="1200" b="0" i="0" kern="1200" dirty="0" err="1">
                <a:solidFill>
                  <a:schemeClr val="tx1"/>
                </a:solidFill>
                <a:latin typeface="+mn-lt"/>
                <a:ea typeface="+mn-ea"/>
                <a:cs typeface="+mn-cs"/>
              </a:rPr>
              <a:t>melanocortin</a:t>
            </a:r>
            <a:r>
              <a:rPr lang="en-US" sz="1200" b="0" i="0" kern="1200" dirty="0">
                <a:solidFill>
                  <a:schemeClr val="tx1"/>
                </a:solidFill>
                <a:latin typeface="+mn-lt"/>
                <a:ea typeface="+mn-ea"/>
                <a:cs typeface="+mn-cs"/>
              </a:rPr>
              <a:t> 4 receptor (MC4R) is highly expressed in the </a:t>
            </a:r>
            <a:r>
              <a:rPr lang="en-US" sz="1200" b="0" i="0" kern="1200" dirty="0" err="1">
                <a:solidFill>
                  <a:schemeClr val="tx1"/>
                </a:solidFill>
                <a:latin typeface="+mn-lt"/>
                <a:ea typeface="+mn-ea"/>
                <a:cs typeface="+mn-cs"/>
              </a:rPr>
              <a:t>paraventricular</a:t>
            </a:r>
            <a:r>
              <a:rPr lang="en-US" sz="1200" b="0" i="0" kern="1200" dirty="0">
                <a:solidFill>
                  <a:schemeClr val="tx1"/>
                </a:solidFill>
                <a:latin typeface="+mn-lt"/>
                <a:ea typeface="+mn-ea"/>
                <a:cs typeface="+mn-cs"/>
              </a:rPr>
              <a:t> nucleus (PVN) of the hypothalamus, where it has a key role in the control of appetite. </a:t>
            </a:r>
            <a:r>
              <a:rPr lang="en-US" sz="1200" b="0" i="0" kern="1200" dirty="0" err="1">
                <a:solidFill>
                  <a:schemeClr val="tx1"/>
                </a:solidFill>
                <a:latin typeface="+mn-lt"/>
                <a:ea typeface="+mn-ea"/>
                <a:cs typeface="+mn-cs"/>
              </a:rPr>
              <a:t>Leptin</a:t>
            </a:r>
            <a:r>
              <a:rPr lang="en-US" sz="1200" b="0" i="0" kern="1200" dirty="0">
                <a:solidFill>
                  <a:schemeClr val="tx1"/>
                </a:solidFill>
                <a:latin typeface="+mn-lt"/>
                <a:ea typeface="+mn-ea"/>
                <a:cs typeface="+mn-cs"/>
              </a:rPr>
              <a:t> released from adipose tissue binds to </a:t>
            </a:r>
            <a:r>
              <a:rPr lang="en-US" sz="1200" b="0" i="0" kern="1200" dirty="0" err="1">
                <a:solidFill>
                  <a:schemeClr val="tx1"/>
                </a:solidFill>
                <a:latin typeface="+mn-lt"/>
                <a:ea typeface="+mn-ea"/>
                <a:cs typeface="+mn-cs"/>
              </a:rPr>
              <a:t>leptin</a:t>
            </a:r>
            <a:r>
              <a:rPr lang="en-US" sz="1200" b="0" i="0" kern="1200" dirty="0">
                <a:solidFill>
                  <a:schemeClr val="tx1"/>
                </a:solidFill>
                <a:latin typeface="+mn-lt"/>
                <a:ea typeface="+mn-ea"/>
                <a:cs typeface="+mn-cs"/>
              </a:rPr>
              <a:t> receptors (LEPR) on agouti-related protein (AGRP)-producing neurons and </a:t>
            </a:r>
            <a:r>
              <a:rPr lang="en-US" sz="1200" b="0" i="0" kern="1200" dirty="0" err="1">
                <a:solidFill>
                  <a:schemeClr val="tx1"/>
                </a:solidFill>
                <a:latin typeface="+mn-lt"/>
                <a:ea typeface="+mn-ea"/>
                <a:cs typeface="+mn-cs"/>
              </a:rPr>
              <a:t>proopionomelanocortin</a:t>
            </a:r>
            <a:r>
              <a:rPr lang="en-US" sz="1200" b="0" i="0" kern="1200" dirty="0">
                <a:solidFill>
                  <a:schemeClr val="tx1"/>
                </a:solidFill>
                <a:latin typeface="+mn-lt"/>
                <a:ea typeface="+mn-ea"/>
                <a:cs typeface="+mn-cs"/>
              </a:rPr>
              <a:t> (POMC)-producing neurons in the </a:t>
            </a:r>
            <a:r>
              <a:rPr lang="en-US" sz="1200" b="0" i="0" kern="1200" dirty="0" err="1">
                <a:solidFill>
                  <a:schemeClr val="tx1"/>
                </a:solidFill>
                <a:latin typeface="+mn-lt"/>
                <a:ea typeface="+mn-ea"/>
                <a:cs typeface="+mn-cs"/>
              </a:rPr>
              <a:t>arcuate</a:t>
            </a:r>
            <a:r>
              <a:rPr lang="en-US" sz="1200" b="0" i="0" kern="1200" dirty="0">
                <a:solidFill>
                  <a:schemeClr val="tx1"/>
                </a:solidFill>
                <a:latin typeface="+mn-lt"/>
                <a:ea typeface="+mn-ea"/>
                <a:cs typeface="+mn-cs"/>
              </a:rPr>
              <a:t> nucleus (ARC) of the hypothalamus. </a:t>
            </a:r>
            <a:r>
              <a:rPr lang="en-US" sz="1200" b="0" i="0" kern="1200" dirty="0" err="1">
                <a:solidFill>
                  <a:schemeClr val="tx1"/>
                </a:solidFill>
                <a:latin typeface="+mn-lt"/>
                <a:ea typeface="+mn-ea"/>
                <a:cs typeface="+mn-cs"/>
              </a:rPr>
              <a:t>Leptin</a:t>
            </a:r>
            <a:r>
              <a:rPr lang="en-US" sz="1200" b="0" i="0" kern="1200" dirty="0">
                <a:solidFill>
                  <a:schemeClr val="tx1"/>
                </a:solidFill>
                <a:latin typeface="+mn-lt"/>
                <a:ea typeface="+mn-ea"/>
                <a:cs typeface="+mn-cs"/>
              </a:rPr>
              <a:t> binding inhibits AGRP production and stimulates the production of POMC, which undergoes post-translational modification to generate a range of peptides, including -, - and -</a:t>
            </a:r>
            <a:r>
              <a:rPr lang="en-US" sz="1200" b="0" i="0" kern="1200" dirty="0" err="1">
                <a:solidFill>
                  <a:schemeClr val="tx1"/>
                </a:solidFill>
                <a:latin typeface="+mn-lt"/>
                <a:ea typeface="+mn-ea"/>
                <a:cs typeface="+mn-cs"/>
              </a:rPr>
              <a:t>melanocyte</a:t>
            </a:r>
            <a:r>
              <a:rPr lang="en-US" sz="1200" b="0" i="0" kern="1200" dirty="0">
                <a:solidFill>
                  <a:schemeClr val="tx1"/>
                </a:solidFill>
                <a:latin typeface="+mn-lt"/>
                <a:ea typeface="+mn-ea"/>
                <a:cs typeface="+mn-cs"/>
              </a:rPr>
              <a:t>-stimulating hormone (MSH). AGRP and -MSH compete for MC4R — AGRP binding suppresses MC4R activity and -MSH binding stimulates MC4R activity. Decreased receptor activity generates an </a:t>
            </a:r>
            <a:r>
              <a:rPr lang="en-US" sz="1200" b="0" i="0" kern="1200" dirty="0" err="1">
                <a:solidFill>
                  <a:schemeClr val="tx1"/>
                </a:solidFill>
                <a:latin typeface="+mn-lt"/>
                <a:ea typeface="+mn-ea"/>
                <a:cs typeface="+mn-cs"/>
              </a:rPr>
              <a:t>orexigenic</a:t>
            </a:r>
            <a:r>
              <a:rPr lang="en-US" sz="1200" b="0" i="0" kern="1200" dirty="0">
                <a:solidFill>
                  <a:schemeClr val="tx1"/>
                </a:solidFill>
                <a:latin typeface="+mn-lt"/>
                <a:ea typeface="+mn-ea"/>
                <a:cs typeface="+mn-cs"/>
              </a:rPr>
              <a:t> signal, whereas increased receptor activity generates an </a:t>
            </a:r>
            <a:r>
              <a:rPr lang="en-US" sz="1200" b="0" i="0" kern="1200" dirty="0" err="1">
                <a:solidFill>
                  <a:schemeClr val="tx1"/>
                </a:solidFill>
                <a:latin typeface="+mn-lt"/>
                <a:ea typeface="+mn-ea"/>
                <a:cs typeface="+mn-cs"/>
              </a:rPr>
              <a:t>anorexigenic</a:t>
            </a:r>
            <a:r>
              <a:rPr lang="en-US" sz="1200" b="0" i="0" kern="1200" dirty="0">
                <a:solidFill>
                  <a:schemeClr val="tx1"/>
                </a:solidFill>
                <a:latin typeface="+mn-lt"/>
                <a:ea typeface="+mn-ea"/>
                <a:cs typeface="+mn-cs"/>
              </a:rPr>
              <a:t> signal. Signals from MC4R govern food intake through secondary </a:t>
            </a:r>
            <a:r>
              <a:rPr lang="en-US" sz="1200" b="0" i="0" kern="1200" dirty="0" err="1">
                <a:solidFill>
                  <a:schemeClr val="tx1"/>
                </a:solidFill>
                <a:latin typeface="+mn-lt"/>
                <a:ea typeface="+mn-ea"/>
                <a:cs typeface="+mn-cs"/>
              </a:rPr>
              <a:t>effector</a:t>
            </a:r>
            <a:r>
              <a:rPr lang="en-US" sz="1200" b="0" i="0" kern="1200" dirty="0">
                <a:solidFill>
                  <a:schemeClr val="tx1"/>
                </a:solidFill>
                <a:latin typeface="+mn-lt"/>
                <a:ea typeface="+mn-ea"/>
                <a:cs typeface="+mn-cs"/>
              </a:rPr>
              <a:t> neurons that lead to higher cortical </a:t>
            </a:r>
            <a:r>
              <a:rPr lang="en-US" sz="1200" b="0" i="0" kern="1200" dirty="0" err="1">
                <a:solidFill>
                  <a:schemeClr val="tx1"/>
                </a:solidFill>
                <a:latin typeface="+mn-lt"/>
                <a:ea typeface="+mn-ea"/>
                <a:cs typeface="+mn-cs"/>
              </a:rPr>
              <a:t>centres</a:t>
            </a:r>
            <a:r>
              <a:rPr lang="en-US" sz="1200" b="0" i="0" kern="1200" dirty="0">
                <a:solidFill>
                  <a:schemeClr val="tx1"/>
                </a:solidFill>
                <a:latin typeface="+mn-lt"/>
                <a:ea typeface="+mn-ea"/>
                <a:cs typeface="+mn-cs"/>
              </a:rPr>
              <a:t>, a process that involves brain-derived </a:t>
            </a:r>
            <a:r>
              <a:rPr lang="en-US" sz="1200" b="0" i="0" kern="1200" dirty="0" err="1">
                <a:solidFill>
                  <a:schemeClr val="tx1"/>
                </a:solidFill>
                <a:latin typeface="+mn-lt"/>
                <a:ea typeface="+mn-ea"/>
                <a:cs typeface="+mn-cs"/>
              </a:rPr>
              <a:t>neurotrophic</a:t>
            </a:r>
            <a:r>
              <a:rPr lang="en-US" sz="1200" b="0" i="0" kern="1200" dirty="0">
                <a:solidFill>
                  <a:schemeClr val="tx1"/>
                </a:solidFill>
                <a:latin typeface="+mn-lt"/>
                <a:ea typeface="+mn-ea"/>
                <a:cs typeface="+mn-cs"/>
              </a:rPr>
              <a:t> factor (BDNF) and </a:t>
            </a:r>
            <a:r>
              <a:rPr lang="en-US" sz="1200" b="0" i="0" kern="1200" dirty="0" err="1">
                <a:solidFill>
                  <a:schemeClr val="tx1"/>
                </a:solidFill>
                <a:latin typeface="+mn-lt"/>
                <a:ea typeface="+mn-ea"/>
                <a:cs typeface="+mn-cs"/>
              </a:rPr>
              <a:t>neurotrophic</a:t>
            </a:r>
            <a:r>
              <a:rPr lang="en-US" sz="1200" b="0" i="0" kern="1200" dirty="0">
                <a:solidFill>
                  <a:schemeClr val="tx1"/>
                </a:solidFill>
                <a:latin typeface="+mn-lt"/>
                <a:ea typeface="+mn-ea"/>
                <a:cs typeface="+mn-cs"/>
              </a:rPr>
              <a:t> tyrosine </a:t>
            </a:r>
            <a:r>
              <a:rPr lang="en-US" sz="1200" b="0" i="0" kern="1200" dirty="0" err="1">
                <a:solidFill>
                  <a:schemeClr val="tx1"/>
                </a:solidFill>
                <a:latin typeface="+mn-lt"/>
                <a:ea typeface="+mn-ea"/>
                <a:cs typeface="+mn-cs"/>
              </a:rPr>
              <a:t>kinase</a:t>
            </a:r>
            <a:r>
              <a:rPr lang="en-US" sz="1200" b="0" i="0" kern="1200" dirty="0">
                <a:solidFill>
                  <a:schemeClr val="tx1"/>
                </a:solidFill>
                <a:latin typeface="+mn-lt"/>
                <a:ea typeface="+mn-ea"/>
                <a:cs typeface="+mn-cs"/>
              </a:rPr>
              <a:t> receptor type 2 (NTRK2; also known as </a:t>
            </a:r>
            <a:r>
              <a:rPr lang="en-US" sz="1200" b="0" i="0" kern="1200" dirty="0" err="1">
                <a:solidFill>
                  <a:schemeClr val="tx1"/>
                </a:solidFill>
                <a:latin typeface="+mn-lt"/>
                <a:ea typeface="+mn-ea"/>
                <a:cs typeface="+mn-cs"/>
              </a:rPr>
              <a:t>tropomyosin</a:t>
            </a:r>
            <a:r>
              <a:rPr lang="en-US" sz="1200" b="0" i="0" kern="1200" dirty="0">
                <a:solidFill>
                  <a:schemeClr val="tx1"/>
                </a:solidFill>
                <a:latin typeface="+mn-lt"/>
                <a:ea typeface="+mn-ea"/>
                <a:cs typeface="+mn-cs"/>
              </a:rPr>
              <a:t>-related </a:t>
            </a:r>
            <a:r>
              <a:rPr lang="en-US" sz="1200" b="0" i="0" kern="1200" dirty="0" err="1">
                <a:solidFill>
                  <a:schemeClr val="tx1"/>
                </a:solidFill>
                <a:latin typeface="+mn-lt"/>
                <a:ea typeface="+mn-ea"/>
                <a:cs typeface="+mn-cs"/>
              </a:rPr>
              <a:t>kinase</a:t>
            </a:r>
            <a:r>
              <a:rPr lang="en-US" sz="1200" b="0" i="0" kern="1200" dirty="0">
                <a:solidFill>
                  <a:schemeClr val="tx1"/>
                </a:solidFill>
                <a:latin typeface="+mn-lt"/>
                <a:ea typeface="+mn-ea"/>
                <a:cs typeface="+mn-cs"/>
              </a:rPr>
              <a:t> B, TRKB).</a:t>
            </a:r>
            <a:endParaRPr lang="en-US" dirty="0"/>
          </a:p>
        </p:txBody>
      </p:sp>
      <p:sp>
        <p:nvSpPr>
          <p:cNvPr id="4" name="Slide Number Placeholder 3"/>
          <p:cNvSpPr>
            <a:spLocks noGrp="1"/>
          </p:cNvSpPr>
          <p:nvPr>
            <p:ph type="sldNum" sz="quarter" idx="10"/>
          </p:nvPr>
        </p:nvSpPr>
        <p:spPr/>
        <p:txBody>
          <a:bodyPr/>
          <a:lstStyle/>
          <a:p>
            <a:pPr>
              <a:defRPr/>
            </a:pPr>
            <a:fld id="{D0454112-5A5A-4665-AD77-E778F7F252DB}" type="slidenum">
              <a:rPr lang="en-US" smtClean="0"/>
              <a:pPr>
                <a:defRPr/>
              </a:pPr>
              <a:t>10</a:t>
            </a:fld>
            <a:endParaRPr lang="en-US"/>
          </a:p>
        </p:txBody>
      </p:sp>
    </p:spTree>
    <p:extLst>
      <p:ext uri="{BB962C8B-B14F-4D97-AF65-F5344CB8AC3E}">
        <p14:creationId xmlns:p14="http://schemas.microsoft.com/office/powerpoint/2010/main" val="240077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641AD-AAB9-D146-BB5C-E7C747298D17}" type="slidenum">
              <a:rPr lang="en-US" smtClean="0"/>
              <a:t>14</a:t>
            </a:fld>
            <a:endParaRPr lang="en-US"/>
          </a:p>
        </p:txBody>
      </p:sp>
    </p:spTree>
    <p:extLst>
      <p:ext uri="{BB962C8B-B14F-4D97-AF65-F5344CB8AC3E}">
        <p14:creationId xmlns:p14="http://schemas.microsoft.com/office/powerpoint/2010/main" val="317301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641AD-AAB9-D146-BB5C-E7C747298D17}" type="slidenum">
              <a:rPr lang="en-US" smtClean="0"/>
              <a:t>24</a:t>
            </a:fld>
            <a:endParaRPr lang="en-US"/>
          </a:p>
        </p:txBody>
      </p:sp>
    </p:spTree>
    <p:extLst>
      <p:ext uri="{BB962C8B-B14F-4D97-AF65-F5344CB8AC3E}">
        <p14:creationId xmlns:p14="http://schemas.microsoft.com/office/powerpoint/2010/main" val="284348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0445-6D19-123C-5F75-DBF17651D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563E5-FFC5-201D-406E-04D589F32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2A941-2218-24A0-2D66-07F7AB6E0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0B9B4B-B361-ACBD-060F-0E32E0E2E4C3}"/>
              </a:ext>
            </a:extLst>
          </p:cNvPr>
          <p:cNvSpPr>
            <a:spLocks noGrp="1"/>
          </p:cNvSpPr>
          <p:nvPr>
            <p:ph type="sldNum" sz="quarter" idx="5"/>
          </p:nvPr>
        </p:nvSpPr>
        <p:spPr/>
        <p:txBody>
          <a:bodyPr/>
          <a:lstStyle/>
          <a:p>
            <a:fld id="{A9A641AD-AAB9-D146-BB5C-E7C747298D17}" type="slidenum">
              <a:rPr lang="en-US" smtClean="0"/>
              <a:t>25</a:t>
            </a:fld>
            <a:endParaRPr lang="en-US"/>
          </a:p>
        </p:txBody>
      </p:sp>
    </p:spTree>
    <p:extLst>
      <p:ext uri="{BB962C8B-B14F-4D97-AF65-F5344CB8AC3E}">
        <p14:creationId xmlns:p14="http://schemas.microsoft.com/office/powerpoint/2010/main" val="20192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CE35-BF25-7CCE-21C0-FA62B6440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32457-B9CA-E889-1F2E-68AA1CFE7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6585D-3091-EAC0-8364-E886AB337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B5807-5462-1436-85B4-998AD3D6848E}"/>
              </a:ext>
            </a:extLst>
          </p:cNvPr>
          <p:cNvSpPr>
            <a:spLocks noGrp="1"/>
          </p:cNvSpPr>
          <p:nvPr>
            <p:ph type="sldNum" sz="quarter" idx="5"/>
          </p:nvPr>
        </p:nvSpPr>
        <p:spPr/>
        <p:txBody>
          <a:bodyPr/>
          <a:lstStyle/>
          <a:p>
            <a:fld id="{A9A641AD-AAB9-D146-BB5C-E7C747298D17}" type="slidenum">
              <a:rPr lang="en-US" smtClean="0"/>
              <a:t>33</a:t>
            </a:fld>
            <a:endParaRPr lang="en-US"/>
          </a:p>
        </p:txBody>
      </p:sp>
    </p:spTree>
    <p:extLst>
      <p:ext uri="{BB962C8B-B14F-4D97-AF65-F5344CB8AC3E}">
        <p14:creationId xmlns:p14="http://schemas.microsoft.com/office/powerpoint/2010/main" val="230974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6DBF6-6C71-95E0-CCC2-206293C63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E28F7-8852-2A77-B480-35DAEBE29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E40D1-3148-69B4-737B-DC927DCAFE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57DB6-29D4-3ACD-362D-BAFB4481DDB1}"/>
              </a:ext>
            </a:extLst>
          </p:cNvPr>
          <p:cNvSpPr>
            <a:spLocks noGrp="1"/>
          </p:cNvSpPr>
          <p:nvPr>
            <p:ph type="sldNum" sz="quarter" idx="5"/>
          </p:nvPr>
        </p:nvSpPr>
        <p:spPr/>
        <p:txBody>
          <a:bodyPr/>
          <a:lstStyle/>
          <a:p>
            <a:fld id="{A9A641AD-AAB9-D146-BB5C-E7C747298D17}" type="slidenum">
              <a:rPr lang="en-US" smtClean="0"/>
              <a:t>34</a:t>
            </a:fld>
            <a:endParaRPr lang="en-US"/>
          </a:p>
        </p:txBody>
      </p:sp>
    </p:spTree>
    <p:extLst>
      <p:ext uri="{BB962C8B-B14F-4D97-AF65-F5344CB8AC3E}">
        <p14:creationId xmlns:p14="http://schemas.microsoft.com/office/powerpoint/2010/main" val="247636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F698-299D-82F4-8383-63F6109A0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0F2E-9C60-63BB-B531-AB3132777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ED8F9-9933-1DDB-7A31-DB4701E82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35EA8F-D248-3637-4DA9-32D81B6376EC}"/>
              </a:ext>
            </a:extLst>
          </p:cNvPr>
          <p:cNvSpPr>
            <a:spLocks noGrp="1"/>
          </p:cNvSpPr>
          <p:nvPr>
            <p:ph type="sldNum" sz="quarter" idx="5"/>
          </p:nvPr>
        </p:nvSpPr>
        <p:spPr/>
        <p:txBody>
          <a:bodyPr/>
          <a:lstStyle/>
          <a:p>
            <a:fld id="{A9A641AD-AAB9-D146-BB5C-E7C747298D17}" type="slidenum">
              <a:rPr lang="en-US" smtClean="0"/>
              <a:t>35</a:t>
            </a:fld>
            <a:endParaRPr lang="en-US"/>
          </a:p>
        </p:txBody>
      </p:sp>
    </p:spTree>
    <p:extLst>
      <p:ext uri="{BB962C8B-B14F-4D97-AF65-F5344CB8AC3E}">
        <p14:creationId xmlns:p14="http://schemas.microsoft.com/office/powerpoint/2010/main" val="236070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hyperlink" Target="https://doi.org/10.1016/j.ajcnut.2025/04/023" TargetMode="External"/><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54.svg"/><Relationship Id="rId7" Type="http://schemas.openxmlformats.org/officeDocument/2006/relationships/image" Target="../media/image13.svg"/><Relationship Id="rId12" Type="http://schemas.microsoft.com/office/2007/relationships/diagramDrawing" Target="../diagrams/drawing4.xm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diagramColors" Target="../diagrams/colors4.xml"/><Relationship Id="rId5" Type="http://schemas.openxmlformats.org/officeDocument/2006/relationships/image" Target="../media/image11.svg"/><Relationship Id="rId10" Type="http://schemas.openxmlformats.org/officeDocument/2006/relationships/diagramQuickStyle" Target="../diagrams/quickStyle4.xml"/><Relationship Id="rId4" Type="http://schemas.openxmlformats.org/officeDocument/2006/relationships/image" Target="../media/image10.png"/><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9.svg"/><Relationship Id="rId7" Type="http://schemas.openxmlformats.org/officeDocument/2006/relationships/diagramLayout" Target="../diagrams/layout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23.svg"/><Relationship Id="rId10" Type="http://schemas.microsoft.com/office/2007/relationships/diagramDrawing" Target="../diagrams/drawing5.xml"/><Relationship Id="rId4" Type="http://schemas.openxmlformats.org/officeDocument/2006/relationships/image" Target="../media/image22.png"/><Relationship Id="rId9" Type="http://schemas.openxmlformats.org/officeDocument/2006/relationships/diagramColors" Target="../diagrams/colors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9.svg"/><Relationship Id="rId7" Type="http://schemas.openxmlformats.org/officeDocument/2006/relationships/diagramLayout" Target="../diagrams/layout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23.svg"/><Relationship Id="rId10" Type="http://schemas.microsoft.com/office/2007/relationships/diagramDrawing" Target="../diagrams/drawing6.xml"/><Relationship Id="rId4" Type="http://schemas.openxmlformats.org/officeDocument/2006/relationships/image" Target="../media/image22.png"/><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54.svg"/><Relationship Id="rId7" Type="http://schemas.openxmlformats.org/officeDocument/2006/relationships/image" Target="../media/image13.svg"/><Relationship Id="rId12" Type="http://schemas.microsoft.com/office/2007/relationships/diagramDrawing" Target="../diagrams/drawing7.xm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diagramColors" Target="../diagrams/colors7.xml"/><Relationship Id="rId5" Type="http://schemas.openxmlformats.org/officeDocument/2006/relationships/image" Target="../media/image11.svg"/><Relationship Id="rId10" Type="http://schemas.openxmlformats.org/officeDocument/2006/relationships/diagramQuickStyle" Target="../diagrams/quickStyle7.xml"/><Relationship Id="rId4" Type="http://schemas.openxmlformats.org/officeDocument/2006/relationships/image" Target="../media/image10.png"/><Relationship Id="rId9"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6.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ajcnut.2025/04/02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ajcnut.2025/04/02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1016/j.ajcnut.2025/04/02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s://doi.org/10.1016/j.ajcnut.2025/04/023" TargetMode="External"/><Relationship Id="rId7" Type="http://schemas.openxmlformats.org/officeDocument/2006/relationships/diagramColors" Target="../diagrams/colors1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hyperlink" Target="https://doi.org/10.1016/j.ajcnut.2025/04/023" TargetMode="External"/><Relationship Id="rId7" Type="http://schemas.openxmlformats.org/officeDocument/2006/relationships/diagramColors" Target="../diagrams/colors1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doi.org/10.1016/j.ajcnut.2025/04/023" TargetMode="External"/><Relationship Id="rId7" Type="http://schemas.openxmlformats.org/officeDocument/2006/relationships/diagramColors" Target="../diagrams/colors1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hyperlink" Target="https://doi.org/10.1016/j.ajcnut.2025/04/023" TargetMode="External"/><Relationship Id="rId7" Type="http://schemas.openxmlformats.org/officeDocument/2006/relationships/diagramColors" Target="../diagrams/colors1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doi.org/10.1016/j.ajcnut.2025/04/023" TargetMode="External"/><Relationship Id="rId7" Type="http://schemas.openxmlformats.org/officeDocument/2006/relationships/diagramColors" Target="../diagrams/colors1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3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sv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sv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5.svg"/><Relationship Id="rId7" Type="http://schemas.openxmlformats.org/officeDocument/2006/relationships/image" Target="../media/image28.svg"/><Relationship Id="rId12"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diagramColors" Target="../diagrams/colors1.xml"/><Relationship Id="rId5" Type="http://schemas.openxmlformats.org/officeDocument/2006/relationships/image" Target="../media/image2.svg"/><Relationship Id="rId10" Type="http://schemas.openxmlformats.org/officeDocument/2006/relationships/diagramQuickStyle" Target="../diagrams/quickStyle1.xml"/><Relationship Id="rId4" Type="http://schemas.openxmlformats.org/officeDocument/2006/relationships/image" Target="../media/image1.pn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cellbiol.net/ste/alpobesity2.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ellbiol.net/ste/alpobesity4.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BBE4"/>
        </a:solidFill>
        <a:effectLst/>
      </p:bgPr>
    </p:bg>
    <p:spTree>
      <p:nvGrpSpPr>
        <p:cNvPr id="1" name=""/>
        <p:cNvGrpSpPr/>
        <p:nvPr/>
      </p:nvGrpSpPr>
      <p:grpSpPr>
        <a:xfrm>
          <a:off x="0" y="0"/>
          <a:ext cx="0" cy="0"/>
          <a:chOff x="0" y="0"/>
          <a:chExt cx="0" cy="0"/>
        </a:xfrm>
      </p:grpSpPr>
      <p:sp>
        <p:nvSpPr>
          <p:cNvPr id="2" name="Freeform 2"/>
          <p:cNvSpPr/>
          <p:nvPr/>
        </p:nvSpPr>
        <p:spPr>
          <a:xfrm rot="-7024150">
            <a:off x="1882653" y="-930413"/>
            <a:ext cx="1631057" cy="2685873"/>
          </a:xfrm>
          <a:custGeom>
            <a:avLst/>
            <a:gdLst/>
            <a:ahLst/>
            <a:cxnLst/>
            <a:rect l="l" t="t" r="r" b="b"/>
            <a:pathLst>
              <a:path w="1631057" h="2685873">
                <a:moveTo>
                  <a:pt x="0" y="0"/>
                </a:moveTo>
                <a:lnTo>
                  <a:pt x="1631057" y="0"/>
                </a:lnTo>
                <a:lnTo>
                  <a:pt x="1631057" y="2685873"/>
                </a:lnTo>
                <a:lnTo>
                  <a:pt x="0" y="26858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730771" y="7380517"/>
            <a:ext cx="806203" cy="790079"/>
          </a:xfrm>
          <a:custGeom>
            <a:avLst/>
            <a:gdLst/>
            <a:ahLst/>
            <a:cxnLst/>
            <a:rect l="l" t="t" r="r" b="b"/>
            <a:pathLst>
              <a:path w="806203" h="790079">
                <a:moveTo>
                  <a:pt x="0" y="0"/>
                </a:moveTo>
                <a:lnTo>
                  <a:pt x="806203" y="0"/>
                </a:lnTo>
                <a:lnTo>
                  <a:pt x="806203" y="790079"/>
                </a:lnTo>
                <a:lnTo>
                  <a:pt x="0" y="790079"/>
                </a:lnTo>
                <a:lnTo>
                  <a:pt x="0" y="0"/>
                </a:lnTo>
                <a:close/>
              </a:path>
            </a:pathLst>
          </a:custGeom>
          <a:blipFill>
            <a:blip r:embed="rId4"/>
            <a:stretch>
              <a:fillRect/>
            </a:stretch>
          </a:blipFill>
        </p:spPr>
        <p:txBody>
          <a:bodyPr/>
          <a:lstStyle/>
          <a:p>
            <a:endParaRPr lang="en-US"/>
          </a:p>
        </p:txBody>
      </p:sp>
      <p:sp>
        <p:nvSpPr>
          <p:cNvPr id="4" name="Freeform 4"/>
          <p:cNvSpPr/>
          <p:nvPr/>
        </p:nvSpPr>
        <p:spPr>
          <a:xfrm rot="536808">
            <a:off x="13949822" y="3362590"/>
            <a:ext cx="2489227" cy="6507784"/>
          </a:xfrm>
          <a:custGeom>
            <a:avLst/>
            <a:gdLst/>
            <a:ahLst/>
            <a:cxnLst/>
            <a:rect l="l" t="t" r="r" b="b"/>
            <a:pathLst>
              <a:path w="2489227" h="6507784">
                <a:moveTo>
                  <a:pt x="0" y="0"/>
                </a:moveTo>
                <a:lnTo>
                  <a:pt x="2489227" y="0"/>
                </a:lnTo>
                <a:lnTo>
                  <a:pt x="2489227" y="6507784"/>
                </a:lnTo>
                <a:lnTo>
                  <a:pt x="0" y="65077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325115" flipH="1">
            <a:off x="15529985" y="-1256253"/>
            <a:ext cx="4814391" cy="1709109"/>
          </a:xfrm>
          <a:custGeom>
            <a:avLst/>
            <a:gdLst/>
            <a:ahLst/>
            <a:cxnLst/>
            <a:rect l="l" t="t" r="r" b="b"/>
            <a:pathLst>
              <a:path w="4814391" h="1709109">
                <a:moveTo>
                  <a:pt x="4814392" y="0"/>
                </a:moveTo>
                <a:lnTo>
                  <a:pt x="0" y="0"/>
                </a:lnTo>
                <a:lnTo>
                  <a:pt x="0" y="1709109"/>
                </a:lnTo>
                <a:lnTo>
                  <a:pt x="4814392" y="1709109"/>
                </a:lnTo>
                <a:lnTo>
                  <a:pt x="481439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2218402" y="1684048"/>
            <a:ext cx="14443920" cy="4585944"/>
          </a:xfrm>
          <a:custGeom>
            <a:avLst/>
            <a:gdLst/>
            <a:ahLst/>
            <a:cxnLst/>
            <a:rect l="l" t="t" r="r" b="b"/>
            <a:pathLst>
              <a:path w="14443920" h="4585944">
                <a:moveTo>
                  <a:pt x="0" y="0"/>
                </a:moveTo>
                <a:lnTo>
                  <a:pt x="14443920" y="0"/>
                </a:lnTo>
                <a:lnTo>
                  <a:pt x="14443920" y="4585944"/>
                </a:lnTo>
                <a:lnTo>
                  <a:pt x="0" y="4585944"/>
                </a:lnTo>
                <a:lnTo>
                  <a:pt x="0" y="0"/>
                </a:lnTo>
                <a:close/>
              </a:path>
            </a:pathLst>
          </a:custGeom>
          <a:blipFill>
            <a:blip r:embed="rId9">
              <a:alphaModFix amt="83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4296555" y="1510223"/>
            <a:ext cx="1764569" cy="1698398"/>
          </a:xfrm>
          <a:custGeom>
            <a:avLst/>
            <a:gdLst/>
            <a:ahLst/>
            <a:cxnLst/>
            <a:rect l="l" t="t" r="r" b="b"/>
            <a:pathLst>
              <a:path w="1764569" h="1698398">
                <a:moveTo>
                  <a:pt x="0" y="0"/>
                </a:moveTo>
                <a:lnTo>
                  <a:pt x="1764570" y="0"/>
                </a:lnTo>
                <a:lnTo>
                  <a:pt x="1764570" y="1698398"/>
                </a:lnTo>
                <a:lnTo>
                  <a:pt x="0" y="16983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flipH="1">
            <a:off x="3546690" y="2359422"/>
            <a:ext cx="882285" cy="849199"/>
          </a:xfrm>
          <a:custGeom>
            <a:avLst/>
            <a:gdLst/>
            <a:ahLst/>
            <a:cxnLst/>
            <a:rect l="l" t="t" r="r" b="b"/>
            <a:pathLst>
              <a:path w="882285" h="849199">
                <a:moveTo>
                  <a:pt x="882285" y="0"/>
                </a:moveTo>
                <a:lnTo>
                  <a:pt x="0" y="0"/>
                </a:lnTo>
                <a:lnTo>
                  <a:pt x="0" y="849199"/>
                </a:lnTo>
                <a:lnTo>
                  <a:pt x="882285" y="849199"/>
                </a:lnTo>
                <a:lnTo>
                  <a:pt x="882285"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4067802">
            <a:off x="12433621" y="1131714"/>
            <a:ext cx="678301" cy="678301"/>
          </a:xfrm>
          <a:custGeom>
            <a:avLst/>
            <a:gdLst/>
            <a:ahLst/>
            <a:cxnLst/>
            <a:rect l="l" t="t" r="r" b="b"/>
            <a:pathLst>
              <a:path w="678301" h="678301">
                <a:moveTo>
                  <a:pt x="0" y="0"/>
                </a:moveTo>
                <a:lnTo>
                  <a:pt x="678301" y="0"/>
                </a:lnTo>
                <a:lnTo>
                  <a:pt x="678301" y="678301"/>
                </a:lnTo>
                <a:lnTo>
                  <a:pt x="0" y="678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rot="-315366">
            <a:off x="401415" y="4579739"/>
            <a:ext cx="3633973" cy="5182541"/>
          </a:xfrm>
          <a:custGeom>
            <a:avLst/>
            <a:gdLst/>
            <a:ahLst/>
            <a:cxnLst/>
            <a:rect l="l" t="t" r="r" b="b"/>
            <a:pathLst>
              <a:path w="3633973" h="5182541">
                <a:moveTo>
                  <a:pt x="0" y="0"/>
                </a:moveTo>
                <a:lnTo>
                  <a:pt x="3633974" y="0"/>
                </a:lnTo>
                <a:lnTo>
                  <a:pt x="3633974" y="5182542"/>
                </a:lnTo>
                <a:lnTo>
                  <a:pt x="0" y="518254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1" name="Group 11"/>
          <p:cNvGrpSpPr/>
          <p:nvPr/>
        </p:nvGrpSpPr>
        <p:grpSpPr>
          <a:xfrm>
            <a:off x="5133872" y="9875571"/>
            <a:ext cx="8020256" cy="1020255"/>
            <a:chOff x="0" y="0"/>
            <a:chExt cx="2112331" cy="268709"/>
          </a:xfrm>
        </p:grpSpPr>
        <p:sp>
          <p:nvSpPr>
            <p:cNvPr id="12" name="Freeform 12"/>
            <p:cNvSpPr/>
            <p:nvPr/>
          </p:nvSpPr>
          <p:spPr>
            <a:xfrm>
              <a:off x="0" y="0"/>
              <a:ext cx="2112331" cy="268709"/>
            </a:xfrm>
            <a:custGeom>
              <a:avLst/>
              <a:gdLst/>
              <a:ahLst/>
              <a:cxnLst/>
              <a:rect l="l" t="t" r="r" b="b"/>
              <a:pathLst>
                <a:path w="2112331" h="268709">
                  <a:moveTo>
                    <a:pt x="49230" y="0"/>
                  </a:moveTo>
                  <a:lnTo>
                    <a:pt x="2063101" y="0"/>
                  </a:lnTo>
                  <a:cubicBezTo>
                    <a:pt x="2076157" y="0"/>
                    <a:pt x="2088679" y="5187"/>
                    <a:pt x="2097912" y="14419"/>
                  </a:cubicBezTo>
                  <a:cubicBezTo>
                    <a:pt x="2107144" y="23652"/>
                    <a:pt x="2112331" y="36173"/>
                    <a:pt x="2112331" y="49230"/>
                  </a:cubicBezTo>
                  <a:lnTo>
                    <a:pt x="2112331" y="219479"/>
                  </a:lnTo>
                  <a:cubicBezTo>
                    <a:pt x="2112331" y="232536"/>
                    <a:pt x="2107144" y="245058"/>
                    <a:pt x="2097912" y="254290"/>
                  </a:cubicBezTo>
                  <a:cubicBezTo>
                    <a:pt x="2088679" y="263522"/>
                    <a:pt x="2076157" y="268709"/>
                    <a:pt x="2063101" y="268709"/>
                  </a:cubicBezTo>
                  <a:lnTo>
                    <a:pt x="49230" y="268709"/>
                  </a:lnTo>
                  <a:cubicBezTo>
                    <a:pt x="22041" y="268709"/>
                    <a:pt x="0" y="246668"/>
                    <a:pt x="0" y="219479"/>
                  </a:cubicBezTo>
                  <a:lnTo>
                    <a:pt x="0" y="49230"/>
                  </a:lnTo>
                  <a:cubicBezTo>
                    <a:pt x="0" y="22041"/>
                    <a:pt x="22041" y="0"/>
                    <a:pt x="49230" y="0"/>
                  </a:cubicBezTo>
                  <a:close/>
                </a:path>
              </a:pathLst>
            </a:custGeom>
            <a:solidFill>
              <a:srgbClr val="FFF0B3"/>
            </a:solidFill>
          </p:spPr>
          <p:txBody>
            <a:bodyPr/>
            <a:lstStyle/>
            <a:p>
              <a:endParaRPr lang="en-US"/>
            </a:p>
          </p:txBody>
        </p:sp>
        <p:sp>
          <p:nvSpPr>
            <p:cNvPr id="13" name="TextBox 13"/>
            <p:cNvSpPr txBox="1"/>
            <p:nvPr/>
          </p:nvSpPr>
          <p:spPr>
            <a:xfrm>
              <a:off x="0" y="-57150"/>
              <a:ext cx="2112331" cy="325859"/>
            </a:xfrm>
            <a:prstGeom prst="rect">
              <a:avLst/>
            </a:prstGeom>
          </p:spPr>
          <p:txBody>
            <a:bodyPr lIns="50800" tIns="50800" rIns="50800" bIns="50800" rtlCol="0" anchor="ctr"/>
            <a:lstStyle/>
            <a:p>
              <a:pPr algn="ctr">
                <a:lnSpc>
                  <a:spcPts val="2737"/>
                </a:lnSpc>
              </a:pPr>
              <a:endParaRPr/>
            </a:p>
          </p:txBody>
        </p:sp>
      </p:grpSp>
      <p:sp>
        <p:nvSpPr>
          <p:cNvPr id="14" name="Freeform 14"/>
          <p:cNvSpPr/>
          <p:nvPr/>
        </p:nvSpPr>
        <p:spPr>
          <a:xfrm flipH="1">
            <a:off x="16062767" y="8157522"/>
            <a:ext cx="3748828" cy="3776292"/>
          </a:xfrm>
          <a:custGeom>
            <a:avLst/>
            <a:gdLst/>
            <a:ahLst/>
            <a:cxnLst/>
            <a:rect l="l" t="t" r="r" b="b"/>
            <a:pathLst>
              <a:path w="3748828" h="3776292">
                <a:moveTo>
                  <a:pt x="3748828" y="0"/>
                </a:moveTo>
                <a:lnTo>
                  <a:pt x="0" y="0"/>
                </a:lnTo>
                <a:lnTo>
                  <a:pt x="0" y="3776292"/>
                </a:lnTo>
                <a:lnTo>
                  <a:pt x="3748828" y="3776292"/>
                </a:lnTo>
                <a:lnTo>
                  <a:pt x="3748828" y="0"/>
                </a:lnTo>
                <a:close/>
              </a:path>
            </a:pathLst>
          </a:custGeom>
          <a:blipFill>
            <a:blip r:embed="rId17">
              <a:alphaModFix amt="75000"/>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15" name="Group 15"/>
          <p:cNvGrpSpPr/>
          <p:nvPr/>
        </p:nvGrpSpPr>
        <p:grpSpPr>
          <a:xfrm>
            <a:off x="7344744" y="7119330"/>
            <a:ext cx="166364" cy="16636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8" name="Group 18"/>
          <p:cNvGrpSpPr/>
          <p:nvPr/>
        </p:nvGrpSpPr>
        <p:grpSpPr>
          <a:xfrm>
            <a:off x="10688952" y="7119330"/>
            <a:ext cx="166364" cy="16636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21" name="TextBox 21"/>
          <p:cNvSpPr txBox="1"/>
          <p:nvPr/>
        </p:nvSpPr>
        <p:spPr>
          <a:xfrm>
            <a:off x="2557911" y="3732496"/>
            <a:ext cx="13503213" cy="846386"/>
          </a:xfrm>
          <a:prstGeom prst="rect">
            <a:avLst/>
          </a:prstGeom>
        </p:spPr>
        <p:txBody>
          <a:bodyPr lIns="0" tIns="0" rIns="0" bIns="0" rtlCol="0" anchor="t">
            <a:spAutoFit/>
          </a:bodyPr>
          <a:lstStyle/>
          <a:p>
            <a:pPr algn="ctr">
              <a:lnSpc>
                <a:spcPts val="3276"/>
              </a:lnSpc>
            </a:pPr>
            <a:r>
              <a:rPr lang="en-US" sz="4200" spc="-126" dirty="0">
                <a:solidFill>
                  <a:srgbClr val="000000"/>
                </a:solidFill>
                <a:latin typeface="Montserrat Classic Bold"/>
                <a:ea typeface="Montserrat Classic Bold"/>
                <a:cs typeface="Montserrat Classic Bold"/>
                <a:sym typeface="Montserrat Classic Bold"/>
              </a:rPr>
              <a:t>Nutrition Considerations with the Long-Term Use of GLP-1 RA </a:t>
            </a:r>
          </a:p>
        </p:txBody>
      </p:sp>
      <p:sp>
        <p:nvSpPr>
          <p:cNvPr id="22" name="TextBox 22"/>
          <p:cNvSpPr txBox="1"/>
          <p:nvPr/>
        </p:nvSpPr>
        <p:spPr>
          <a:xfrm>
            <a:off x="4673988" y="8081322"/>
            <a:ext cx="8784939" cy="456677"/>
          </a:xfrm>
          <a:prstGeom prst="rect">
            <a:avLst/>
          </a:prstGeom>
        </p:spPr>
        <p:txBody>
          <a:bodyPr lIns="0" tIns="0" rIns="0" bIns="0" rtlCol="0" anchor="t">
            <a:spAutoFit/>
          </a:bodyPr>
          <a:lstStyle/>
          <a:p>
            <a:pPr algn="ctr">
              <a:lnSpc>
                <a:spcPts val="3294"/>
              </a:lnSpc>
            </a:pPr>
            <a:r>
              <a:rPr lang="en-US" sz="2534" dirty="0">
                <a:solidFill>
                  <a:srgbClr val="000000"/>
                </a:solidFill>
                <a:latin typeface="Kollektif"/>
                <a:ea typeface="Kollektif"/>
                <a:cs typeface="Kollektif"/>
                <a:sym typeface="Kollektif"/>
              </a:rPr>
              <a:t>Massachusetts General Hospital and Harvard Medical School </a:t>
            </a:r>
          </a:p>
        </p:txBody>
      </p:sp>
      <p:sp>
        <p:nvSpPr>
          <p:cNvPr id="23" name="TextBox 23"/>
          <p:cNvSpPr txBox="1"/>
          <p:nvPr/>
        </p:nvSpPr>
        <p:spPr>
          <a:xfrm>
            <a:off x="4945438" y="7171009"/>
            <a:ext cx="8728157" cy="936075"/>
          </a:xfrm>
          <a:prstGeom prst="rect">
            <a:avLst/>
          </a:prstGeom>
        </p:spPr>
        <p:txBody>
          <a:bodyPr lIns="0" tIns="0" rIns="0" bIns="0" rtlCol="0" anchor="t">
            <a:spAutoFit/>
          </a:bodyPr>
          <a:lstStyle/>
          <a:p>
            <a:pPr algn="ctr">
              <a:lnSpc>
                <a:spcPts val="3823"/>
              </a:lnSpc>
              <a:spcBef>
                <a:spcPct val="0"/>
              </a:spcBef>
            </a:pPr>
            <a:r>
              <a:rPr lang="en-US" sz="2730" dirty="0">
                <a:solidFill>
                  <a:srgbClr val="000000"/>
                </a:solidFill>
                <a:latin typeface="Montserrat Classic Bold"/>
                <a:ea typeface="Montserrat Classic Bold"/>
                <a:cs typeface="Montserrat Classic Bold"/>
                <a:sym typeface="Montserrat Classic Bold"/>
              </a:rPr>
              <a:t>FATIMA CODY STANFORD, MD, MPH, MPA, MBA, MACP, FAAP, FAHA, FAMWA, FTOS</a:t>
            </a:r>
          </a:p>
        </p:txBody>
      </p:sp>
      <p:sp>
        <p:nvSpPr>
          <p:cNvPr id="24" name="TextBox 24"/>
          <p:cNvSpPr txBox="1"/>
          <p:nvPr/>
        </p:nvSpPr>
        <p:spPr>
          <a:xfrm>
            <a:off x="7624742" y="6670181"/>
            <a:ext cx="2950577" cy="354327"/>
          </a:xfrm>
          <a:prstGeom prst="rect">
            <a:avLst/>
          </a:prstGeom>
        </p:spPr>
        <p:txBody>
          <a:bodyPr lIns="0" tIns="0" rIns="0" bIns="0" rtlCol="0" anchor="t">
            <a:spAutoFit/>
          </a:bodyPr>
          <a:lstStyle/>
          <a:p>
            <a:pPr algn="ctr">
              <a:lnSpc>
                <a:spcPts val="2859"/>
              </a:lnSpc>
              <a:spcBef>
                <a:spcPct val="0"/>
              </a:spcBef>
            </a:pPr>
            <a:r>
              <a:rPr lang="en-US" sz="2042">
                <a:solidFill>
                  <a:srgbClr val="000000"/>
                </a:solidFill>
                <a:latin typeface="Montserrat Classic"/>
                <a:ea typeface="Montserrat Classic"/>
                <a:cs typeface="Montserrat Classic"/>
                <a:sym typeface="Montserrat Classic"/>
              </a:rPr>
              <a:t>PRESENTED BY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58322" y="20217"/>
            <a:ext cx="16364460" cy="1874091"/>
          </a:xfrm>
          <a:prstGeom prst="rect">
            <a:avLst/>
          </a:prstGeom>
        </p:spPr>
        <p:txBody>
          <a:bodyPr vert="horz" lIns="137160" tIns="68580" rIns="137160" bIns="68580" rtlCol="0" anchor="ctr">
            <a:normAutofit/>
          </a:bodyPr>
          <a:lstStyle/>
          <a:p>
            <a:pPr algn="ctr">
              <a:lnSpc>
                <a:spcPct val="90000"/>
              </a:lnSpc>
              <a:spcBef>
                <a:spcPct val="0"/>
              </a:spcBef>
              <a:spcAft>
                <a:spcPts val="900"/>
              </a:spcAft>
              <a:defRPr/>
            </a:pPr>
            <a:r>
              <a:rPr lang="en-US" sz="6600" dirty="0">
                <a:latin typeface="+mj-lt"/>
                <a:ea typeface="+mj-ea"/>
                <a:cs typeface="+mj-cs"/>
              </a:rPr>
              <a:t>Regulation of Food Intake   </a:t>
            </a:r>
          </a:p>
        </p:txBody>
      </p:sp>
      <p:sp>
        <p:nvSpPr>
          <p:cNvPr id="6" name="Rectangle 5"/>
          <p:cNvSpPr/>
          <p:nvPr/>
        </p:nvSpPr>
        <p:spPr>
          <a:xfrm>
            <a:off x="958318" y="9401634"/>
            <a:ext cx="16364465" cy="1031109"/>
          </a:xfrm>
          <a:prstGeom prst="rect">
            <a:avLst/>
          </a:prstGeom>
        </p:spPr>
        <p:txBody>
          <a:bodyPr vert="horz" lIns="137160" tIns="68580" rIns="137160" bIns="68580" rtlCol="0" anchor="ctr">
            <a:normAutofit/>
          </a:bodyPr>
          <a:lstStyle/>
          <a:p>
            <a:pPr algn="ctr">
              <a:lnSpc>
                <a:spcPct val="90000"/>
              </a:lnSpc>
              <a:spcBef>
                <a:spcPts val="1500"/>
              </a:spcBef>
            </a:pPr>
            <a:r>
              <a:rPr lang="en-US" sz="3600" i="1" dirty="0"/>
              <a:t>Nature Reviews Genetics</a:t>
            </a:r>
            <a:r>
              <a:rPr lang="en-US" sz="3600" dirty="0"/>
              <a:t> </a:t>
            </a:r>
            <a:r>
              <a:rPr lang="en-US" sz="3600" b="1" dirty="0"/>
              <a:t>10</a:t>
            </a:r>
            <a:r>
              <a:rPr lang="en-US" sz="3600" dirty="0"/>
              <a:t>, 431-442 (July 2009)</a:t>
            </a:r>
          </a:p>
        </p:txBody>
      </p:sp>
      <p:pic>
        <p:nvPicPr>
          <p:cNvPr id="4" name="Picture 8" descr="E:\Pravas\June\03.06.09\nrg\images\nrg2594-f1.jpg"/>
          <p:cNvPicPr>
            <a:picLocks noChangeAspect="1" noChangeArrowheads="1"/>
          </p:cNvPicPr>
          <p:nvPr/>
        </p:nvPicPr>
        <p:blipFill>
          <a:blip r:embed="rId3" cstate="print"/>
          <a:stretch>
            <a:fillRect/>
          </a:stretch>
        </p:blipFill>
        <p:spPr bwMode="auto">
          <a:xfrm>
            <a:off x="3392735" y="1794908"/>
            <a:ext cx="11053310" cy="7460984"/>
          </a:xfrm>
          <a:prstGeom prst="rect">
            <a:avLst/>
          </a:prstGeom>
          <a:solidFill>
            <a:schemeClr val="bg1"/>
          </a:solidFill>
        </p:spPr>
      </p:pic>
    </p:spTree>
    <p:extLst>
      <p:ext uri="{BB962C8B-B14F-4D97-AF65-F5344CB8AC3E}">
        <p14:creationId xmlns:p14="http://schemas.microsoft.com/office/powerpoint/2010/main" val="30822659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60774"/>
            <a:ext cx="1448770" cy="2428996"/>
            <a:chOff x="0" y="0"/>
            <a:chExt cx="381569" cy="639735"/>
          </a:xfrm>
        </p:grpSpPr>
        <p:sp>
          <p:nvSpPr>
            <p:cNvPr id="3" name="Freeform 3"/>
            <p:cNvSpPr/>
            <p:nvPr/>
          </p:nvSpPr>
          <p:spPr>
            <a:xfrm>
              <a:off x="0" y="0"/>
              <a:ext cx="381569" cy="639735"/>
            </a:xfrm>
            <a:custGeom>
              <a:avLst/>
              <a:gdLst/>
              <a:ahLst/>
              <a:cxnLst/>
              <a:rect l="l" t="t" r="r" b="b"/>
              <a:pathLst>
                <a:path w="381569" h="639735">
                  <a:moveTo>
                    <a:pt x="190785" y="0"/>
                  </a:moveTo>
                  <a:lnTo>
                    <a:pt x="190785" y="0"/>
                  </a:lnTo>
                  <a:cubicBezTo>
                    <a:pt x="296152" y="0"/>
                    <a:pt x="381569" y="85417"/>
                    <a:pt x="381569" y="190785"/>
                  </a:cubicBezTo>
                  <a:lnTo>
                    <a:pt x="381569" y="448951"/>
                  </a:lnTo>
                  <a:cubicBezTo>
                    <a:pt x="381569" y="499550"/>
                    <a:pt x="361469" y="548077"/>
                    <a:pt x="325690" y="583856"/>
                  </a:cubicBezTo>
                  <a:cubicBezTo>
                    <a:pt x="289911" y="619635"/>
                    <a:pt x="241384" y="639735"/>
                    <a:pt x="190785" y="639735"/>
                  </a:cubicBezTo>
                  <a:lnTo>
                    <a:pt x="190785" y="639735"/>
                  </a:lnTo>
                  <a:cubicBezTo>
                    <a:pt x="140185" y="639735"/>
                    <a:pt x="91659" y="619635"/>
                    <a:pt x="55880" y="583856"/>
                  </a:cubicBezTo>
                  <a:cubicBezTo>
                    <a:pt x="20100" y="548077"/>
                    <a:pt x="0" y="499550"/>
                    <a:pt x="0" y="448951"/>
                  </a:cubicBezTo>
                  <a:lnTo>
                    <a:pt x="0" y="190785"/>
                  </a:lnTo>
                  <a:cubicBezTo>
                    <a:pt x="0" y="140185"/>
                    <a:pt x="20100" y="91659"/>
                    <a:pt x="55880" y="55880"/>
                  </a:cubicBezTo>
                  <a:cubicBezTo>
                    <a:pt x="91659" y="20100"/>
                    <a:pt x="140185" y="0"/>
                    <a:pt x="190785" y="0"/>
                  </a:cubicBezTo>
                  <a:close/>
                </a:path>
              </a:pathLst>
            </a:custGeom>
            <a:solidFill>
              <a:srgbClr val="FFF0B3"/>
            </a:solidFill>
          </p:spPr>
          <p:txBody>
            <a:bodyPr/>
            <a:lstStyle/>
            <a:p>
              <a:endParaRPr lang="en-US"/>
            </a:p>
          </p:txBody>
        </p:sp>
        <p:sp>
          <p:nvSpPr>
            <p:cNvPr id="4" name="TextBox 4"/>
            <p:cNvSpPr txBox="1"/>
            <p:nvPr/>
          </p:nvSpPr>
          <p:spPr>
            <a:xfrm>
              <a:off x="0" y="-57150"/>
              <a:ext cx="381569"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7798799" y="2813390"/>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8" name="Group 8"/>
          <p:cNvGrpSpPr/>
          <p:nvPr/>
        </p:nvGrpSpPr>
        <p:grpSpPr>
          <a:xfrm>
            <a:off x="13505653" y="9856476"/>
            <a:ext cx="245611" cy="2456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1" name="Group 11"/>
          <p:cNvGrpSpPr/>
          <p:nvPr/>
        </p:nvGrpSpPr>
        <p:grpSpPr>
          <a:xfrm>
            <a:off x="3852881" y="9856476"/>
            <a:ext cx="245611" cy="2456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4" name="Group 14"/>
          <p:cNvGrpSpPr/>
          <p:nvPr/>
        </p:nvGrpSpPr>
        <p:grpSpPr>
          <a:xfrm>
            <a:off x="480426" y="1983245"/>
            <a:ext cx="245611" cy="2456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7" name="Group 17"/>
          <p:cNvGrpSpPr/>
          <p:nvPr/>
        </p:nvGrpSpPr>
        <p:grpSpPr>
          <a:xfrm>
            <a:off x="480426" y="1513475"/>
            <a:ext cx="245611" cy="2456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20" name="Freeform 20"/>
          <p:cNvSpPr/>
          <p:nvPr/>
        </p:nvSpPr>
        <p:spPr>
          <a:xfrm>
            <a:off x="4346276" y="1067554"/>
            <a:ext cx="8911728" cy="8911728"/>
          </a:xfrm>
          <a:custGeom>
            <a:avLst/>
            <a:gdLst/>
            <a:ahLst/>
            <a:cxnLst/>
            <a:rect l="l" t="t" r="r" b="b"/>
            <a:pathLst>
              <a:path w="8911728" h="8911728">
                <a:moveTo>
                  <a:pt x="0" y="0"/>
                </a:moveTo>
                <a:lnTo>
                  <a:pt x="8911727" y="0"/>
                </a:lnTo>
                <a:lnTo>
                  <a:pt x="8911727" y="8911728"/>
                </a:lnTo>
                <a:lnTo>
                  <a:pt x="0" y="8911728"/>
                </a:lnTo>
                <a:lnTo>
                  <a:pt x="0" y="0"/>
                </a:lnTo>
                <a:close/>
              </a:path>
            </a:pathLst>
          </a:custGeom>
          <a:blipFill>
            <a:blip r:embed="rId2"/>
            <a:stretch>
              <a:fillRect/>
            </a:stretch>
          </a:blipFill>
        </p:spPr>
        <p:txBody>
          <a:bodyPr/>
          <a:lstStyle/>
          <a:p>
            <a:endParaRPr lang="en-US"/>
          </a:p>
        </p:txBody>
      </p:sp>
      <p:sp>
        <p:nvSpPr>
          <p:cNvPr id="21" name="TextBox 21"/>
          <p:cNvSpPr txBox="1"/>
          <p:nvPr/>
        </p:nvSpPr>
        <p:spPr>
          <a:xfrm>
            <a:off x="3068557" y="236974"/>
            <a:ext cx="11467164" cy="830580"/>
          </a:xfrm>
          <a:prstGeom prst="rect">
            <a:avLst/>
          </a:prstGeom>
        </p:spPr>
        <p:txBody>
          <a:bodyPr lIns="0" tIns="0" rIns="0" bIns="0" rtlCol="0" anchor="t">
            <a:spAutoFit/>
          </a:bodyPr>
          <a:lstStyle/>
          <a:p>
            <a:pPr algn="ctr">
              <a:lnSpc>
                <a:spcPts val="6359"/>
              </a:lnSpc>
            </a:pPr>
            <a:r>
              <a:rPr lang="en-US" sz="5999" spc="-179">
                <a:solidFill>
                  <a:srgbClr val="000000"/>
                </a:solidFill>
                <a:latin typeface="Montserrat Classic Bold"/>
                <a:ea typeface="Montserrat Classic Bold"/>
                <a:cs typeface="Montserrat Classic Bold"/>
                <a:sym typeface="Montserrat Classic Bold"/>
              </a:rPr>
              <a:t>Mechanism of GLP-1 s</a:t>
            </a:r>
          </a:p>
        </p:txBody>
      </p:sp>
      <p:sp>
        <p:nvSpPr>
          <p:cNvPr id="22" name="TextBox 22"/>
          <p:cNvSpPr txBox="1"/>
          <p:nvPr/>
        </p:nvSpPr>
        <p:spPr>
          <a:xfrm rot="5400000">
            <a:off x="16516154"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CDOY STANFORD</a:t>
            </a:r>
          </a:p>
        </p:txBody>
      </p:sp>
      <p:sp>
        <p:nvSpPr>
          <p:cNvPr id="23" name="TextBox 23"/>
          <p:cNvSpPr txBox="1"/>
          <p:nvPr/>
        </p:nvSpPr>
        <p:spPr>
          <a:xfrm rot="5400000">
            <a:off x="16918648"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85FAB0-9904-FFE3-C621-285FC722D95A}"/>
              </a:ext>
            </a:extLst>
          </p:cNvPr>
          <p:cNvGrpSpPr/>
          <p:nvPr/>
        </p:nvGrpSpPr>
        <p:grpSpPr>
          <a:xfrm>
            <a:off x="4267201" y="323241"/>
            <a:ext cx="9677399" cy="9011259"/>
            <a:chOff x="336301" y="227380"/>
            <a:chExt cx="9832239" cy="9832239"/>
          </a:xfrm>
        </p:grpSpPr>
        <p:sp>
          <p:nvSpPr>
            <p:cNvPr id="3" name="Freeform 3">
              <a:extLst>
                <a:ext uri="{FF2B5EF4-FFF2-40B4-BE49-F238E27FC236}">
                  <a16:creationId xmlns:a16="http://schemas.microsoft.com/office/drawing/2014/main" id="{C0F352EF-0B46-07C0-4553-14954EECBB4E}"/>
                </a:ext>
              </a:extLst>
            </p:cNvPr>
            <p:cNvSpPr/>
            <p:nvPr/>
          </p:nvSpPr>
          <p:spPr>
            <a:xfrm>
              <a:off x="336301" y="227380"/>
              <a:ext cx="9832239" cy="9832239"/>
            </a:xfrm>
            <a:custGeom>
              <a:avLst/>
              <a:gdLst/>
              <a:ahLst/>
              <a:cxnLst/>
              <a:rect l="l" t="t" r="r" b="b"/>
              <a:pathLst>
                <a:path w="9832239" h="9832239">
                  <a:moveTo>
                    <a:pt x="0" y="0"/>
                  </a:moveTo>
                  <a:lnTo>
                    <a:pt x="9832239" y="0"/>
                  </a:lnTo>
                  <a:lnTo>
                    <a:pt x="9832239" y="9832239"/>
                  </a:lnTo>
                  <a:lnTo>
                    <a:pt x="0" y="9832239"/>
                  </a:lnTo>
                  <a:lnTo>
                    <a:pt x="0" y="0"/>
                  </a:lnTo>
                  <a:close/>
                </a:path>
              </a:pathLst>
            </a:custGeom>
            <a:blipFill>
              <a:blip r:embed="rId2"/>
              <a:stretch>
                <a:fillRect/>
              </a:stretch>
            </a:blipFill>
          </p:spPr>
          <p:txBody>
            <a:bodyPr/>
            <a:lstStyle/>
            <a:p>
              <a:endParaRPr lang="en-US" dirty="0"/>
            </a:p>
          </p:txBody>
        </p:sp>
        <p:sp>
          <p:nvSpPr>
            <p:cNvPr id="4" name="Freeform 4">
              <a:extLst>
                <a:ext uri="{FF2B5EF4-FFF2-40B4-BE49-F238E27FC236}">
                  <a16:creationId xmlns:a16="http://schemas.microsoft.com/office/drawing/2014/main" id="{EDED6374-8D8A-68B5-FF45-8344F708FC77}"/>
                </a:ext>
              </a:extLst>
            </p:cNvPr>
            <p:cNvSpPr/>
            <p:nvPr/>
          </p:nvSpPr>
          <p:spPr>
            <a:xfrm>
              <a:off x="1447800" y="2435158"/>
              <a:ext cx="823608" cy="1063833"/>
            </a:xfrm>
            <a:custGeom>
              <a:avLst/>
              <a:gdLst/>
              <a:ahLst/>
              <a:cxnLst/>
              <a:rect l="l" t="t" r="r" b="b"/>
              <a:pathLst>
                <a:path w="984943" h="1116082">
                  <a:moveTo>
                    <a:pt x="0" y="0"/>
                  </a:moveTo>
                  <a:lnTo>
                    <a:pt x="984943" y="0"/>
                  </a:lnTo>
                  <a:lnTo>
                    <a:pt x="984943" y="1116082"/>
                  </a:lnTo>
                  <a:lnTo>
                    <a:pt x="0" y="11160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ED808AE5-8566-9423-010D-0A6607912F2B}"/>
                </a:ext>
              </a:extLst>
            </p:cNvPr>
            <p:cNvSpPr/>
            <p:nvPr/>
          </p:nvSpPr>
          <p:spPr>
            <a:xfrm>
              <a:off x="4206834" y="619547"/>
              <a:ext cx="917011" cy="974248"/>
            </a:xfrm>
            <a:custGeom>
              <a:avLst/>
              <a:gdLst/>
              <a:ahLst/>
              <a:cxnLst/>
              <a:rect l="l" t="t" r="r" b="b"/>
              <a:pathLst>
                <a:path w="917011" h="974248">
                  <a:moveTo>
                    <a:pt x="0" y="0"/>
                  </a:moveTo>
                  <a:lnTo>
                    <a:pt x="917011" y="0"/>
                  </a:lnTo>
                  <a:lnTo>
                    <a:pt x="917011" y="974249"/>
                  </a:lnTo>
                  <a:lnTo>
                    <a:pt x="0" y="974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DCEDD099-9D9D-AE8B-C865-BDE45EA7281D}"/>
                </a:ext>
              </a:extLst>
            </p:cNvPr>
            <p:cNvSpPr/>
            <p:nvPr/>
          </p:nvSpPr>
          <p:spPr>
            <a:xfrm>
              <a:off x="5650545" y="689982"/>
              <a:ext cx="897311" cy="833378"/>
            </a:xfrm>
            <a:custGeom>
              <a:avLst/>
              <a:gdLst/>
              <a:ahLst/>
              <a:cxnLst/>
              <a:rect l="l" t="t" r="r" b="b"/>
              <a:pathLst>
                <a:path w="897311" h="833378">
                  <a:moveTo>
                    <a:pt x="0" y="0"/>
                  </a:moveTo>
                  <a:lnTo>
                    <a:pt x="897312" y="0"/>
                  </a:lnTo>
                  <a:lnTo>
                    <a:pt x="897312" y="833378"/>
                  </a:lnTo>
                  <a:lnTo>
                    <a:pt x="0" y="833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15A3BA4F-03F9-0F97-5525-67FE41B70B6E}"/>
                </a:ext>
              </a:extLst>
            </p:cNvPr>
            <p:cNvSpPr/>
            <p:nvPr/>
          </p:nvSpPr>
          <p:spPr>
            <a:xfrm>
              <a:off x="8113119" y="2715395"/>
              <a:ext cx="1030881" cy="1134395"/>
            </a:xfrm>
            <a:custGeom>
              <a:avLst/>
              <a:gdLst/>
              <a:ahLst/>
              <a:cxnLst/>
              <a:rect l="l" t="t" r="r" b="b"/>
              <a:pathLst>
                <a:path w="1030881" h="1134395">
                  <a:moveTo>
                    <a:pt x="0" y="0"/>
                  </a:moveTo>
                  <a:lnTo>
                    <a:pt x="1030881" y="0"/>
                  </a:lnTo>
                  <a:lnTo>
                    <a:pt x="1030881" y="1134395"/>
                  </a:lnTo>
                  <a:lnTo>
                    <a:pt x="0" y="11343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D5FC8952-8F48-6A39-8230-1D76F402E32C}"/>
                </a:ext>
              </a:extLst>
            </p:cNvPr>
            <p:cNvSpPr/>
            <p:nvPr/>
          </p:nvSpPr>
          <p:spPr>
            <a:xfrm>
              <a:off x="8386381" y="5757071"/>
              <a:ext cx="925339" cy="926497"/>
            </a:xfrm>
            <a:custGeom>
              <a:avLst/>
              <a:gdLst/>
              <a:ahLst/>
              <a:cxnLst/>
              <a:rect l="l" t="t" r="r" b="b"/>
              <a:pathLst>
                <a:path w="925339" h="926497">
                  <a:moveTo>
                    <a:pt x="0" y="0"/>
                  </a:moveTo>
                  <a:lnTo>
                    <a:pt x="925339" y="0"/>
                  </a:lnTo>
                  <a:lnTo>
                    <a:pt x="925339" y="926497"/>
                  </a:lnTo>
                  <a:lnTo>
                    <a:pt x="0" y="9264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2B722833-6BBD-CA7A-6EFF-816F53B612CE}"/>
                </a:ext>
              </a:extLst>
            </p:cNvPr>
            <p:cNvSpPr/>
            <p:nvPr/>
          </p:nvSpPr>
          <p:spPr>
            <a:xfrm>
              <a:off x="6407289" y="7939304"/>
              <a:ext cx="871188" cy="903956"/>
            </a:xfrm>
            <a:custGeom>
              <a:avLst/>
              <a:gdLst/>
              <a:ahLst/>
              <a:cxnLst/>
              <a:rect l="l" t="t" r="r" b="b"/>
              <a:pathLst>
                <a:path w="871188" h="903956">
                  <a:moveTo>
                    <a:pt x="0" y="0"/>
                  </a:moveTo>
                  <a:lnTo>
                    <a:pt x="871188" y="0"/>
                  </a:lnTo>
                  <a:lnTo>
                    <a:pt x="871188" y="903956"/>
                  </a:lnTo>
                  <a:lnTo>
                    <a:pt x="0" y="9039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BF4DD0A4-ED77-A665-A3A3-8BAD8BAFB2AC}"/>
                </a:ext>
              </a:extLst>
            </p:cNvPr>
            <p:cNvSpPr/>
            <p:nvPr/>
          </p:nvSpPr>
          <p:spPr>
            <a:xfrm>
              <a:off x="3074463" y="7915506"/>
              <a:ext cx="807280" cy="876709"/>
            </a:xfrm>
            <a:custGeom>
              <a:avLst/>
              <a:gdLst/>
              <a:ahLst/>
              <a:cxnLst/>
              <a:rect l="l" t="t" r="r" b="b"/>
              <a:pathLst>
                <a:path w="807280" h="825862">
                  <a:moveTo>
                    <a:pt x="0" y="0"/>
                  </a:moveTo>
                  <a:lnTo>
                    <a:pt x="807280" y="0"/>
                  </a:lnTo>
                  <a:lnTo>
                    <a:pt x="807280" y="825861"/>
                  </a:lnTo>
                  <a:lnTo>
                    <a:pt x="0" y="82586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00302756-DAD4-1266-33A5-D28E2744BB64}"/>
                </a:ext>
              </a:extLst>
            </p:cNvPr>
            <p:cNvSpPr/>
            <p:nvPr/>
          </p:nvSpPr>
          <p:spPr>
            <a:xfrm>
              <a:off x="1028700" y="5507742"/>
              <a:ext cx="1016155" cy="1016155"/>
            </a:xfrm>
            <a:custGeom>
              <a:avLst/>
              <a:gdLst/>
              <a:ahLst/>
              <a:cxnLst/>
              <a:rect l="l" t="t" r="r" b="b"/>
              <a:pathLst>
                <a:path w="1016155" h="1016155">
                  <a:moveTo>
                    <a:pt x="0" y="0"/>
                  </a:moveTo>
                  <a:lnTo>
                    <a:pt x="1016155" y="0"/>
                  </a:lnTo>
                  <a:lnTo>
                    <a:pt x="1016155" y="1016155"/>
                  </a:lnTo>
                  <a:lnTo>
                    <a:pt x="0" y="101615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851EBC98-E65F-D442-21B2-01DAFAC9927D}"/>
                </a:ext>
              </a:extLst>
            </p:cNvPr>
            <p:cNvSpPr/>
            <p:nvPr/>
          </p:nvSpPr>
          <p:spPr>
            <a:xfrm rot="-9466742">
              <a:off x="5691876" y="5701745"/>
              <a:ext cx="407428" cy="1375285"/>
            </a:xfrm>
            <a:custGeom>
              <a:avLst/>
              <a:gdLst/>
              <a:ahLst/>
              <a:cxnLst/>
              <a:rect l="l" t="t" r="r" b="b"/>
              <a:pathLst>
                <a:path w="407428" h="1375285">
                  <a:moveTo>
                    <a:pt x="0" y="0"/>
                  </a:moveTo>
                  <a:lnTo>
                    <a:pt x="407428" y="0"/>
                  </a:lnTo>
                  <a:lnTo>
                    <a:pt x="407428" y="1375285"/>
                  </a:lnTo>
                  <a:lnTo>
                    <a:pt x="0" y="137528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EDFEA562-9151-5F41-4505-656EE24DE770}"/>
                </a:ext>
              </a:extLst>
            </p:cNvPr>
            <p:cNvSpPr/>
            <p:nvPr/>
          </p:nvSpPr>
          <p:spPr>
            <a:xfrm>
              <a:off x="4206834" y="5862882"/>
              <a:ext cx="1240119" cy="1240119"/>
            </a:xfrm>
            <a:custGeom>
              <a:avLst/>
              <a:gdLst/>
              <a:ahLst/>
              <a:cxnLst/>
              <a:rect l="l" t="t" r="r" b="b"/>
              <a:pathLst>
                <a:path w="1240119" h="1240119">
                  <a:moveTo>
                    <a:pt x="0" y="0"/>
                  </a:moveTo>
                  <a:lnTo>
                    <a:pt x="1240120" y="0"/>
                  </a:lnTo>
                  <a:lnTo>
                    <a:pt x="1240120" y="1240119"/>
                  </a:lnTo>
                  <a:lnTo>
                    <a:pt x="0" y="124011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4" name="TextBox 14">
              <a:extLst>
                <a:ext uri="{FF2B5EF4-FFF2-40B4-BE49-F238E27FC236}">
                  <a16:creationId xmlns:a16="http://schemas.microsoft.com/office/drawing/2014/main" id="{11C37234-795D-0355-4F0C-5686917A07B5}"/>
                </a:ext>
              </a:extLst>
            </p:cNvPr>
            <p:cNvSpPr txBox="1"/>
            <p:nvPr/>
          </p:nvSpPr>
          <p:spPr>
            <a:xfrm>
              <a:off x="3680150" y="4117132"/>
              <a:ext cx="3162733" cy="1353185"/>
            </a:xfrm>
            <a:prstGeom prst="rect">
              <a:avLst/>
            </a:prstGeom>
          </p:spPr>
          <p:txBody>
            <a:bodyPr lIns="0" tIns="0" rIns="0" bIns="0" rtlCol="0" anchor="t">
              <a:spAutoFit/>
            </a:bodyPr>
            <a:lstStyle/>
            <a:p>
              <a:pPr algn="ctr">
                <a:lnSpc>
                  <a:spcPts val="3640"/>
                </a:lnSpc>
                <a:spcBef>
                  <a:spcPct val="0"/>
                </a:spcBef>
              </a:pPr>
              <a:r>
                <a:rPr lang="en-US" sz="2600" dirty="0">
                  <a:solidFill>
                    <a:srgbClr val="000000"/>
                  </a:solidFill>
                  <a:latin typeface="Bricolage Grotesque"/>
                  <a:ea typeface="Bricolage Grotesque"/>
                  <a:cs typeface="Bricolage Grotesque"/>
                  <a:sym typeface="Bricolage Grotesque"/>
                </a:rPr>
                <a:t>Nutritional Priorities to Support GLP-1 Therapy for Obesity</a:t>
              </a:r>
            </a:p>
          </p:txBody>
        </p:sp>
        <p:sp>
          <p:nvSpPr>
            <p:cNvPr id="15" name="TextBox 15">
              <a:extLst>
                <a:ext uri="{FF2B5EF4-FFF2-40B4-BE49-F238E27FC236}">
                  <a16:creationId xmlns:a16="http://schemas.microsoft.com/office/drawing/2014/main" id="{3CA251A1-DBFD-B7AC-B424-784B83391148}"/>
                </a:ext>
              </a:extLst>
            </p:cNvPr>
            <p:cNvSpPr txBox="1"/>
            <p:nvPr/>
          </p:nvSpPr>
          <p:spPr>
            <a:xfrm>
              <a:off x="697736" y="3655978"/>
              <a:ext cx="1751175" cy="1063833"/>
            </a:xfrm>
            <a:prstGeom prst="rect">
              <a:avLst/>
            </a:prstGeom>
          </p:spPr>
          <p:txBody>
            <a:bodyPr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Initiation of GLP-1 therapy with a patient-centered approach</a:t>
              </a:r>
            </a:p>
          </p:txBody>
        </p:sp>
        <p:sp>
          <p:nvSpPr>
            <p:cNvPr id="16" name="TextBox 16">
              <a:extLst>
                <a:ext uri="{FF2B5EF4-FFF2-40B4-BE49-F238E27FC236}">
                  <a16:creationId xmlns:a16="http://schemas.microsoft.com/office/drawing/2014/main" id="{EED08E2C-D276-58F6-297B-5588BC83FC0A}"/>
                </a:ext>
              </a:extLst>
            </p:cNvPr>
            <p:cNvSpPr txBox="1"/>
            <p:nvPr/>
          </p:nvSpPr>
          <p:spPr>
            <a:xfrm>
              <a:off x="2540857" y="1300255"/>
              <a:ext cx="1772809" cy="1062855"/>
            </a:xfrm>
            <a:prstGeom prst="rect">
              <a:avLst/>
            </a:prstGeom>
          </p:spPr>
          <p:txBody>
            <a:bodyPr lIns="0" tIns="0" rIns="0" bIns="0" rtlCol="0" anchor="t">
              <a:spAutoFit/>
            </a:bodyPr>
            <a:lstStyle/>
            <a:p>
              <a:pPr algn="ctr">
                <a:lnSpc>
                  <a:spcPts val="2142"/>
                </a:lnSpc>
                <a:spcBef>
                  <a:spcPct val="0"/>
                </a:spcBef>
              </a:pPr>
              <a:r>
                <a:rPr lang="en-US" sz="1530" dirty="0">
                  <a:solidFill>
                    <a:srgbClr val="000000"/>
                  </a:solidFill>
                  <a:latin typeface="Bricolage Grotesque"/>
                  <a:ea typeface="Bricolage Grotesque"/>
                  <a:cs typeface="Bricolage Grotesque"/>
                  <a:sym typeface="Bricolage Grotesque"/>
                </a:rPr>
                <a:t>Completion of baseline nutritional assessment and screening</a:t>
              </a:r>
            </a:p>
          </p:txBody>
        </p:sp>
        <p:sp>
          <p:nvSpPr>
            <p:cNvPr id="17" name="TextBox 17">
              <a:extLst>
                <a:ext uri="{FF2B5EF4-FFF2-40B4-BE49-F238E27FC236}">
                  <a16:creationId xmlns:a16="http://schemas.microsoft.com/office/drawing/2014/main" id="{ECD9B3D8-0E2B-AEB7-19DA-9DA6AD50951C}"/>
                </a:ext>
              </a:extLst>
            </p:cNvPr>
            <p:cNvSpPr txBox="1"/>
            <p:nvPr/>
          </p:nvSpPr>
          <p:spPr>
            <a:xfrm>
              <a:off x="6143547" y="1382367"/>
              <a:ext cx="1741188" cy="789889"/>
            </a:xfrm>
            <a:prstGeom prst="rect">
              <a:avLst/>
            </a:prstGeom>
          </p:spPr>
          <p:txBody>
            <a:bodyPr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Management of gastrointestinal side effects</a:t>
              </a:r>
            </a:p>
          </p:txBody>
        </p:sp>
        <p:sp>
          <p:nvSpPr>
            <p:cNvPr id="18" name="TextBox 18">
              <a:extLst>
                <a:ext uri="{FF2B5EF4-FFF2-40B4-BE49-F238E27FC236}">
                  <a16:creationId xmlns:a16="http://schemas.microsoft.com/office/drawing/2014/main" id="{EC83CFA8-A170-0F54-B58F-C4A49124F826}"/>
                </a:ext>
              </a:extLst>
            </p:cNvPr>
            <p:cNvSpPr txBox="1"/>
            <p:nvPr/>
          </p:nvSpPr>
          <p:spPr>
            <a:xfrm>
              <a:off x="8153400" y="3961474"/>
              <a:ext cx="1795827" cy="789889"/>
            </a:xfrm>
            <a:prstGeom prst="rect">
              <a:avLst/>
            </a:prstGeom>
          </p:spPr>
          <p:txBody>
            <a:bodyPr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Navigation of dietary preferences and intakes</a:t>
              </a:r>
            </a:p>
          </p:txBody>
        </p:sp>
        <p:sp>
          <p:nvSpPr>
            <p:cNvPr id="19" name="TextBox 19">
              <a:extLst>
                <a:ext uri="{FF2B5EF4-FFF2-40B4-BE49-F238E27FC236}">
                  <a16:creationId xmlns:a16="http://schemas.microsoft.com/office/drawing/2014/main" id="{C40965DC-491D-656E-590A-169342C08472}"/>
                </a:ext>
              </a:extLst>
            </p:cNvPr>
            <p:cNvSpPr txBox="1"/>
            <p:nvPr/>
          </p:nvSpPr>
          <p:spPr>
            <a:xfrm>
              <a:off x="7467600" y="6795252"/>
              <a:ext cx="2148604" cy="789889"/>
            </a:xfrm>
            <a:prstGeom prst="rect">
              <a:avLst/>
            </a:prstGeom>
          </p:spPr>
          <p:txBody>
            <a:bodyPr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Prevention and mitigation of nutrient deficiencies</a:t>
              </a:r>
            </a:p>
          </p:txBody>
        </p:sp>
        <p:sp>
          <p:nvSpPr>
            <p:cNvPr id="20" name="TextBox 20">
              <a:extLst>
                <a:ext uri="{FF2B5EF4-FFF2-40B4-BE49-F238E27FC236}">
                  <a16:creationId xmlns:a16="http://schemas.microsoft.com/office/drawing/2014/main" id="{A82DA3F5-22CF-3E8E-5254-6FB5AB111DE8}"/>
                </a:ext>
              </a:extLst>
            </p:cNvPr>
            <p:cNvSpPr txBox="1"/>
            <p:nvPr/>
          </p:nvSpPr>
          <p:spPr>
            <a:xfrm>
              <a:off x="5395508" y="8813498"/>
              <a:ext cx="1911402" cy="789889"/>
            </a:xfrm>
            <a:prstGeom prst="rect">
              <a:avLst/>
            </a:prstGeom>
          </p:spPr>
          <p:txBody>
            <a:bodyPr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Preservation of muscle and bone mass</a:t>
              </a:r>
            </a:p>
          </p:txBody>
        </p:sp>
        <p:sp>
          <p:nvSpPr>
            <p:cNvPr id="21" name="TextBox 21">
              <a:extLst>
                <a:ext uri="{FF2B5EF4-FFF2-40B4-BE49-F238E27FC236}">
                  <a16:creationId xmlns:a16="http://schemas.microsoft.com/office/drawing/2014/main" id="{DE45A743-666E-2350-D383-9686A9CC60C7}"/>
                </a:ext>
              </a:extLst>
            </p:cNvPr>
            <p:cNvSpPr txBox="1"/>
            <p:nvPr/>
          </p:nvSpPr>
          <p:spPr>
            <a:xfrm>
              <a:off x="3284083" y="8813499"/>
              <a:ext cx="1604583" cy="789889"/>
            </a:xfrm>
            <a:prstGeom prst="rect">
              <a:avLst/>
            </a:prstGeom>
          </p:spPr>
          <p:txBody>
            <a:bodyPr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Maximization of weight reduction efficacy</a:t>
              </a:r>
            </a:p>
          </p:txBody>
        </p:sp>
        <p:sp>
          <p:nvSpPr>
            <p:cNvPr id="22" name="TextBox 22">
              <a:extLst>
                <a:ext uri="{FF2B5EF4-FFF2-40B4-BE49-F238E27FC236}">
                  <a16:creationId xmlns:a16="http://schemas.microsoft.com/office/drawing/2014/main" id="{0F7B49D8-BD94-B533-A809-E13522C4D5E2}"/>
                </a:ext>
              </a:extLst>
            </p:cNvPr>
            <p:cNvSpPr txBox="1"/>
            <p:nvPr/>
          </p:nvSpPr>
          <p:spPr>
            <a:xfrm>
              <a:off x="1027027" y="6683568"/>
              <a:ext cx="1708554" cy="793487"/>
            </a:xfrm>
            <a:prstGeom prst="rect">
              <a:avLst/>
            </a:prstGeom>
          </p:spPr>
          <p:txBody>
            <a:bodyPr wrap="square" lIns="0" tIns="0" rIns="0" bIns="0" rtlCol="0" anchor="t">
              <a:spAutoFit/>
            </a:bodyPr>
            <a:lstStyle/>
            <a:p>
              <a:pPr algn="ctr">
                <a:lnSpc>
                  <a:spcPts val="2137"/>
                </a:lnSpc>
                <a:spcBef>
                  <a:spcPct val="0"/>
                </a:spcBef>
              </a:pPr>
              <a:r>
                <a:rPr lang="en-US" sz="1527" dirty="0">
                  <a:solidFill>
                    <a:srgbClr val="000000"/>
                  </a:solidFill>
                  <a:latin typeface="Bricolage Grotesque"/>
                  <a:ea typeface="Bricolage Grotesque"/>
                  <a:cs typeface="Bricolage Grotesque"/>
                  <a:sym typeface="Bricolage Grotesque"/>
                </a:rPr>
                <a:t>Promotion of other supportive lifestyle measures</a:t>
              </a:r>
            </a:p>
          </p:txBody>
        </p:sp>
      </p:grpSp>
      <p:sp>
        <p:nvSpPr>
          <p:cNvPr id="23" name="TextBox 22">
            <a:extLst>
              <a:ext uri="{FF2B5EF4-FFF2-40B4-BE49-F238E27FC236}">
                <a16:creationId xmlns:a16="http://schemas.microsoft.com/office/drawing/2014/main" id="{F554CB1C-9158-7832-C208-C453A21B9EB8}"/>
              </a:ext>
            </a:extLst>
          </p:cNvPr>
          <p:cNvSpPr txBox="1"/>
          <p:nvPr/>
        </p:nvSpPr>
        <p:spPr>
          <a:xfrm>
            <a:off x="643888" y="491749"/>
            <a:ext cx="4221557" cy="1815882"/>
          </a:xfrm>
          <a:prstGeom prst="rect">
            <a:avLst/>
          </a:prstGeom>
          <a:noFill/>
        </p:spPr>
        <p:txBody>
          <a:bodyPr wrap="square" rtlCol="0">
            <a:spAutoFit/>
          </a:bodyPr>
          <a:lstStyle/>
          <a:p>
            <a:pPr algn="ctr"/>
            <a:r>
              <a:rPr lang="en-US" sz="2800" b="1" dirty="0"/>
              <a:t>Figure 1: Key elements of nutritional priorities to support GLP-1 therapy for obesity</a:t>
            </a:r>
          </a:p>
        </p:txBody>
      </p:sp>
      <p:sp>
        <p:nvSpPr>
          <p:cNvPr id="45" name="TextBox 44">
            <a:extLst>
              <a:ext uri="{FF2B5EF4-FFF2-40B4-BE49-F238E27FC236}">
                <a16:creationId xmlns:a16="http://schemas.microsoft.com/office/drawing/2014/main" id="{B3AFA4A3-9E09-740C-CF4C-5456B5D1BC6B}"/>
              </a:ext>
            </a:extLst>
          </p:cNvPr>
          <p:cNvSpPr txBox="1"/>
          <p:nvPr/>
        </p:nvSpPr>
        <p:spPr>
          <a:xfrm>
            <a:off x="331335" y="9516308"/>
            <a:ext cx="17830800" cy="646331"/>
          </a:xfrm>
          <a:prstGeom prst="rect">
            <a:avLst/>
          </a:prstGeom>
          <a:noFill/>
        </p:spPr>
        <p:txBody>
          <a:bodyPr wrap="square" rtlCol="0">
            <a:spAutoFit/>
          </a:bodyPr>
          <a:lstStyle/>
          <a:p>
            <a:r>
              <a:rPr lang="en-US" dirty="0"/>
              <a:t>Source: </a:t>
            </a:r>
            <a:r>
              <a:rPr lang="en-US" dirty="0" err="1"/>
              <a:t>Mozaffarian</a:t>
            </a:r>
            <a:r>
              <a:rPr lang="en-US" dirty="0"/>
              <a:t> D, et al. Nutritional priorities to support GLP-1 therapy for obesity: a joint advisory from the American College of Lifestyle Medicine, the American Society for Nutrition, the Obesity Medicine Association, and The Obesity Society. </a:t>
            </a:r>
            <a:r>
              <a:rPr lang="en-US" i="1" dirty="0"/>
              <a:t>Am J Clin </a:t>
            </a:r>
            <a:r>
              <a:rPr lang="en-US" i="1" dirty="0" err="1"/>
              <a:t>Nutr</a:t>
            </a:r>
            <a:r>
              <a:rPr lang="en-US" i="1" dirty="0"/>
              <a:t>. </a:t>
            </a:r>
            <a:r>
              <a:rPr lang="en-US" dirty="0"/>
              <a:t>2025; </a:t>
            </a:r>
            <a:r>
              <a:rPr lang="en-US" dirty="0">
                <a:hlinkClick r:id="rId23"/>
              </a:rPr>
              <a:t>https://doi.org/10.1016/j.ajcnut.2025/04/023</a:t>
            </a:r>
            <a:r>
              <a:rPr lang="en-US"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aphicFrame>
        <p:nvGraphicFramePr>
          <p:cNvPr id="6" name="TextBox 2">
            <a:extLst>
              <a:ext uri="{FF2B5EF4-FFF2-40B4-BE49-F238E27FC236}">
                <a16:creationId xmlns:a16="http://schemas.microsoft.com/office/drawing/2014/main" id="{EA9C182C-821D-0EEB-BED0-67D9A814AFE3}"/>
              </a:ext>
            </a:extLst>
          </p:cNvPr>
          <p:cNvGraphicFramePr/>
          <p:nvPr>
            <p:extLst>
              <p:ext uri="{D42A27DB-BD31-4B8C-83A1-F6EECF244321}">
                <p14:modId xmlns:p14="http://schemas.microsoft.com/office/powerpoint/2010/main" val="1992820762"/>
              </p:ext>
            </p:extLst>
          </p:nvPr>
        </p:nvGraphicFramePr>
        <p:xfrm>
          <a:off x="419100" y="647700"/>
          <a:ext cx="17449800" cy="899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a:extLst>
            <a:ext uri="{FF2B5EF4-FFF2-40B4-BE49-F238E27FC236}">
              <a16:creationId xmlns:a16="http://schemas.microsoft.com/office/drawing/2014/main" id="{DA093D5F-F14B-F62D-EE11-85D7D8463D36}"/>
            </a:ext>
          </a:extLst>
        </p:cNvPr>
        <p:cNvGrpSpPr/>
        <p:nvPr/>
      </p:nvGrpSpPr>
      <p:grpSpPr>
        <a:xfrm>
          <a:off x="0" y="0"/>
          <a:ext cx="0" cy="0"/>
          <a:chOff x="0" y="0"/>
          <a:chExt cx="0" cy="0"/>
        </a:xfrm>
      </p:grpSpPr>
      <p:graphicFrame>
        <p:nvGraphicFramePr>
          <p:cNvPr id="6" name="TextBox 2">
            <a:extLst>
              <a:ext uri="{FF2B5EF4-FFF2-40B4-BE49-F238E27FC236}">
                <a16:creationId xmlns:a16="http://schemas.microsoft.com/office/drawing/2014/main" id="{2F116414-6E72-B9F3-4ACE-ACACD6BE90BE}"/>
              </a:ext>
            </a:extLst>
          </p:cNvPr>
          <p:cNvGraphicFramePr/>
          <p:nvPr>
            <p:extLst>
              <p:ext uri="{D42A27DB-BD31-4B8C-83A1-F6EECF244321}">
                <p14:modId xmlns:p14="http://schemas.microsoft.com/office/powerpoint/2010/main" val="2259703449"/>
              </p:ext>
            </p:extLst>
          </p:nvPr>
        </p:nvGraphicFramePr>
        <p:xfrm>
          <a:off x="419100" y="647700"/>
          <a:ext cx="17449800" cy="899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13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sp>
        <p:nvSpPr>
          <p:cNvPr id="2" name="Freeform 2"/>
          <p:cNvSpPr/>
          <p:nvPr/>
        </p:nvSpPr>
        <p:spPr>
          <a:xfrm>
            <a:off x="-9115" y="4277106"/>
            <a:ext cx="4572000" cy="4384732"/>
          </a:xfrm>
          <a:custGeom>
            <a:avLst/>
            <a:gdLst/>
            <a:ahLst/>
            <a:cxnLst/>
            <a:rect l="l" t="t" r="r" b="b"/>
            <a:pathLst>
              <a:path w="7688744" h="5769388">
                <a:moveTo>
                  <a:pt x="0" y="0"/>
                </a:moveTo>
                <a:lnTo>
                  <a:pt x="7688744" y="0"/>
                </a:lnTo>
                <a:lnTo>
                  <a:pt x="7688744" y="5769388"/>
                </a:lnTo>
                <a:lnTo>
                  <a:pt x="0" y="5769388"/>
                </a:lnTo>
                <a:lnTo>
                  <a:pt x="0" y="0"/>
                </a:lnTo>
                <a:close/>
              </a:path>
            </a:pathLst>
          </a:custGeom>
          <a:blipFill>
            <a:blip r:embed="rId2">
              <a:extLst>
                <a:ext uri="{96DAC541-7B7A-43D3-8B79-37D633B846F1}">
                  <asvg:svgBlip xmlns:asvg="http://schemas.microsoft.com/office/drawing/2016/SVG/main" r:embed="rId3"/>
                </a:ext>
              </a:extLst>
            </a:blip>
            <a:stretch>
              <a:fillRect b="-284"/>
            </a:stretch>
          </a:blipFill>
        </p:spPr>
        <p:txBody>
          <a:bodyPr/>
          <a:lstStyle/>
          <a:p>
            <a:endParaRPr lang="en-US"/>
          </a:p>
        </p:txBody>
      </p:sp>
      <p:sp>
        <p:nvSpPr>
          <p:cNvPr id="3" name="Freeform 3"/>
          <p:cNvSpPr/>
          <p:nvPr/>
        </p:nvSpPr>
        <p:spPr>
          <a:xfrm>
            <a:off x="2799824" y="2312619"/>
            <a:ext cx="2117176" cy="1921380"/>
          </a:xfrm>
          <a:custGeom>
            <a:avLst/>
            <a:gdLst/>
            <a:ahLst/>
            <a:cxnLst/>
            <a:rect l="l" t="t" r="r" b="b"/>
            <a:pathLst>
              <a:path w="1996239" h="1921380">
                <a:moveTo>
                  <a:pt x="0" y="0"/>
                </a:moveTo>
                <a:lnTo>
                  <a:pt x="1996239" y="0"/>
                </a:lnTo>
                <a:lnTo>
                  <a:pt x="1996239" y="1921380"/>
                </a:lnTo>
                <a:lnTo>
                  <a:pt x="0" y="1921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469794" y="2741653"/>
            <a:ext cx="1093091" cy="708230"/>
          </a:xfrm>
          <a:custGeom>
            <a:avLst/>
            <a:gdLst/>
            <a:ahLst/>
            <a:cxnLst/>
            <a:rect l="l" t="t" r="r" b="b"/>
            <a:pathLst>
              <a:path w="708230" h="708230">
                <a:moveTo>
                  <a:pt x="0" y="0"/>
                </a:moveTo>
                <a:lnTo>
                  <a:pt x="708230" y="0"/>
                </a:lnTo>
                <a:lnTo>
                  <a:pt x="708230" y="708230"/>
                </a:lnTo>
                <a:lnTo>
                  <a:pt x="0" y="7082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rot="-10800000">
            <a:off x="-685571" y="684901"/>
            <a:ext cx="1714271" cy="2428996"/>
            <a:chOff x="0" y="0"/>
            <a:chExt cx="451495" cy="639735"/>
          </a:xfrm>
        </p:grpSpPr>
        <p:sp>
          <p:nvSpPr>
            <p:cNvPr id="9" name="Freeform 9"/>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FFF0B3"/>
            </a:solidFill>
          </p:spPr>
          <p:txBody>
            <a:bodyPr/>
            <a:lstStyle/>
            <a:p>
              <a:endParaRPr lang="en-US"/>
            </a:p>
          </p:txBody>
        </p:sp>
        <p:sp>
          <p:nvSpPr>
            <p:cNvPr id="10" name="TextBox 10"/>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11" name="Group 11"/>
          <p:cNvGrpSpPr/>
          <p:nvPr/>
        </p:nvGrpSpPr>
        <p:grpSpPr>
          <a:xfrm>
            <a:off x="255604" y="3379962"/>
            <a:ext cx="233597" cy="23359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7" name="TextBox 17"/>
          <p:cNvSpPr txBox="1"/>
          <p:nvPr/>
        </p:nvSpPr>
        <p:spPr>
          <a:xfrm rot="-5400000">
            <a:off x="-339415" y="1719815"/>
            <a:ext cx="2166982" cy="621182"/>
          </a:xfrm>
          <a:prstGeom prst="rect">
            <a:avLst/>
          </a:prstGeom>
        </p:spPr>
        <p:txBody>
          <a:bodyPr lIns="0" tIns="0" rIns="0" bIns="0" rtlCol="0" anchor="t">
            <a:spAutoFit/>
          </a:bodyPr>
          <a:lstStyle/>
          <a:p>
            <a:pPr algn="ctr">
              <a:lnSpc>
                <a:spcPts val="2511"/>
              </a:lnSpc>
              <a:spcBef>
                <a:spcPct val="0"/>
              </a:spcBef>
            </a:pPr>
            <a:r>
              <a:rPr lang="en-US" sz="1794" dirty="0">
                <a:solidFill>
                  <a:srgbClr val="000000"/>
                </a:solidFill>
                <a:latin typeface="Montserrat Classic Bold"/>
                <a:ea typeface="Montserrat Classic Bold"/>
                <a:cs typeface="Montserrat Classic Bold"/>
                <a:sym typeface="Montserrat Classic Bold"/>
              </a:rPr>
              <a:t>FATIMA CODY STANFORD</a:t>
            </a:r>
          </a:p>
        </p:txBody>
      </p:sp>
      <p:sp>
        <p:nvSpPr>
          <p:cNvPr id="18" name="TextBox 18"/>
          <p:cNvSpPr txBox="1"/>
          <p:nvPr/>
        </p:nvSpPr>
        <p:spPr>
          <a:xfrm rot="-5400000">
            <a:off x="-745253" y="1707467"/>
            <a:ext cx="2166982" cy="266693"/>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Montserrat Classic"/>
                <a:ea typeface="Montserrat Classic"/>
                <a:cs typeface="Montserrat Classic"/>
                <a:sym typeface="Montserrat Classic"/>
              </a:rPr>
              <a:t>PRESENTED BY</a:t>
            </a:r>
          </a:p>
        </p:txBody>
      </p:sp>
      <p:sp>
        <p:nvSpPr>
          <p:cNvPr id="19" name="TextBox 19"/>
          <p:cNvSpPr txBox="1"/>
          <p:nvPr/>
        </p:nvSpPr>
        <p:spPr>
          <a:xfrm>
            <a:off x="2635157" y="85724"/>
            <a:ext cx="13747843" cy="553998"/>
          </a:xfrm>
          <a:prstGeom prst="rect">
            <a:avLst/>
          </a:prstGeom>
        </p:spPr>
        <p:txBody>
          <a:bodyPr wrap="square" lIns="0" tIns="0" rIns="0" bIns="0" rtlCol="0" anchor="t">
            <a:spAutoFit/>
          </a:bodyPr>
          <a:lstStyle/>
          <a:p>
            <a:pPr>
              <a:buNone/>
            </a:pPr>
            <a:r>
              <a:rPr lang="en-US" sz="3600" b="1" dirty="0"/>
              <a:t>Prevention and Mitigation of Nutrient Deficiencies in GLP-1 Therapy</a:t>
            </a:r>
            <a:endParaRPr lang="en-US" sz="3600" dirty="0"/>
          </a:p>
        </p:txBody>
      </p:sp>
      <p:graphicFrame>
        <p:nvGraphicFramePr>
          <p:cNvPr id="21" name="TextBox 5">
            <a:extLst>
              <a:ext uri="{FF2B5EF4-FFF2-40B4-BE49-F238E27FC236}">
                <a16:creationId xmlns:a16="http://schemas.microsoft.com/office/drawing/2014/main" id="{A5A58555-0240-D2F2-28DD-2CDA5E0DB238}"/>
              </a:ext>
            </a:extLst>
          </p:cNvPr>
          <p:cNvGraphicFramePr/>
          <p:nvPr>
            <p:extLst>
              <p:ext uri="{D42A27DB-BD31-4B8C-83A1-F6EECF244321}">
                <p14:modId xmlns:p14="http://schemas.microsoft.com/office/powerpoint/2010/main" val="2176739792"/>
              </p:ext>
            </p:extLst>
          </p:nvPr>
        </p:nvGraphicFramePr>
        <p:xfrm>
          <a:off x="5232855" y="1181100"/>
          <a:ext cx="12850253" cy="822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714271" cy="2428996"/>
            <a:chOff x="0" y="0"/>
            <a:chExt cx="451495" cy="639735"/>
          </a:xfrm>
        </p:grpSpPr>
        <p:sp>
          <p:nvSpPr>
            <p:cNvPr id="3" name="Freeform 3"/>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FFF0B3"/>
            </a:solidFill>
          </p:spPr>
          <p:txBody>
            <a:bodyPr/>
            <a:lstStyle/>
            <a:p>
              <a:endParaRPr lang="en-US"/>
            </a:p>
          </p:txBody>
        </p:sp>
        <p:sp>
          <p:nvSpPr>
            <p:cNvPr id="4" name="TextBox 4"/>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7798799" y="2813390"/>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8" name="Freeform 8"/>
          <p:cNvSpPr/>
          <p:nvPr/>
        </p:nvSpPr>
        <p:spPr>
          <a:xfrm>
            <a:off x="3372600" y="0"/>
            <a:ext cx="10876800" cy="2203503"/>
          </a:xfrm>
          <a:custGeom>
            <a:avLst/>
            <a:gdLst/>
            <a:ahLst/>
            <a:cxnLst/>
            <a:rect l="l" t="t" r="r" b="b"/>
            <a:pathLst>
              <a:path w="6940168" h="2203503">
                <a:moveTo>
                  <a:pt x="0" y="0"/>
                </a:moveTo>
                <a:lnTo>
                  <a:pt x="6940168" y="0"/>
                </a:lnTo>
                <a:lnTo>
                  <a:pt x="6940168" y="2203503"/>
                </a:lnTo>
                <a:lnTo>
                  <a:pt x="0" y="2203503"/>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396599" y="8910346"/>
            <a:ext cx="245611" cy="24561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2" name="Group 12"/>
          <p:cNvGrpSpPr/>
          <p:nvPr/>
        </p:nvGrpSpPr>
        <p:grpSpPr>
          <a:xfrm>
            <a:off x="396599" y="8440576"/>
            <a:ext cx="245611" cy="24561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5" name="Freeform 15"/>
          <p:cNvSpPr/>
          <p:nvPr/>
        </p:nvSpPr>
        <p:spPr>
          <a:xfrm rot="-4788072">
            <a:off x="17118860" y="9255766"/>
            <a:ext cx="816624" cy="982808"/>
          </a:xfrm>
          <a:custGeom>
            <a:avLst/>
            <a:gdLst/>
            <a:ahLst/>
            <a:cxnLst/>
            <a:rect l="l" t="t" r="r" b="b"/>
            <a:pathLst>
              <a:path w="816624" h="982808">
                <a:moveTo>
                  <a:pt x="0" y="0"/>
                </a:moveTo>
                <a:lnTo>
                  <a:pt x="816623" y="0"/>
                </a:lnTo>
                <a:lnTo>
                  <a:pt x="816623"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4788072">
            <a:off x="1429548" y="864818"/>
            <a:ext cx="816624" cy="982808"/>
          </a:xfrm>
          <a:custGeom>
            <a:avLst/>
            <a:gdLst/>
            <a:ahLst/>
            <a:cxnLst/>
            <a:rect l="l" t="t" r="r" b="b"/>
            <a:pathLst>
              <a:path w="816624" h="982808">
                <a:moveTo>
                  <a:pt x="0" y="0"/>
                </a:moveTo>
                <a:lnTo>
                  <a:pt x="816624" y="0"/>
                </a:lnTo>
                <a:lnTo>
                  <a:pt x="816624"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rot="5400000">
            <a:off x="16501876"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CDOY SATNFORD</a:t>
            </a:r>
          </a:p>
        </p:txBody>
      </p:sp>
      <p:sp>
        <p:nvSpPr>
          <p:cNvPr id="20" name="TextBox 20"/>
          <p:cNvSpPr txBox="1"/>
          <p:nvPr/>
        </p:nvSpPr>
        <p:spPr>
          <a:xfrm rot="5400000">
            <a:off x="16904370"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sp>
        <p:nvSpPr>
          <p:cNvPr id="22" name="TextBox 21">
            <a:extLst>
              <a:ext uri="{FF2B5EF4-FFF2-40B4-BE49-F238E27FC236}">
                <a16:creationId xmlns:a16="http://schemas.microsoft.com/office/drawing/2014/main" id="{751625DA-C889-3E92-ECBB-D1BE0D6EB121}"/>
              </a:ext>
            </a:extLst>
          </p:cNvPr>
          <p:cNvSpPr txBox="1"/>
          <p:nvPr/>
        </p:nvSpPr>
        <p:spPr>
          <a:xfrm>
            <a:off x="3744313" y="770672"/>
            <a:ext cx="9519425" cy="954107"/>
          </a:xfrm>
          <a:prstGeom prst="rect">
            <a:avLst/>
          </a:prstGeom>
          <a:noFill/>
        </p:spPr>
        <p:txBody>
          <a:bodyPr wrap="square">
            <a:spAutoFit/>
          </a:bodyPr>
          <a:lstStyle/>
          <a:p>
            <a:pPr algn="ctr"/>
            <a:r>
              <a:rPr lang="en-US" sz="2800" b="1" i="0" dirty="0">
                <a:solidFill>
                  <a:srgbClr val="000000"/>
                </a:solidFill>
                <a:effectLst/>
                <a:latin typeface="+mj-lt"/>
              </a:rPr>
              <a:t>Prevention and Mitigation of Nutrient Deficiencies in GLP-1 Therapy</a:t>
            </a:r>
            <a:endParaRPr lang="en-US" sz="2800" dirty="0">
              <a:latin typeface="+mj-lt"/>
            </a:endParaRPr>
          </a:p>
        </p:txBody>
      </p:sp>
      <p:graphicFrame>
        <p:nvGraphicFramePr>
          <p:cNvPr id="28" name="TextBox 25">
            <a:extLst>
              <a:ext uri="{FF2B5EF4-FFF2-40B4-BE49-F238E27FC236}">
                <a16:creationId xmlns:a16="http://schemas.microsoft.com/office/drawing/2014/main" id="{0AC82004-8527-4024-0CFF-655CA5986F04}"/>
              </a:ext>
            </a:extLst>
          </p:cNvPr>
          <p:cNvGraphicFramePr/>
          <p:nvPr>
            <p:extLst>
              <p:ext uri="{D42A27DB-BD31-4B8C-83A1-F6EECF244321}">
                <p14:modId xmlns:p14="http://schemas.microsoft.com/office/powerpoint/2010/main" val="3611797401"/>
              </p:ext>
            </p:extLst>
          </p:nvPr>
        </p:nvGraphicFramePr>
        <p:xfrm>
          <a:off x="1471721" y="2668034"/>
          <a:ext cx="14835079" cy="68482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a:extLst>
            <a:ext uri="{FF2B5EF4-FFF2-40B4-BE49-F238E27FC236}">
              <a16:creationId xmlns:a16="http://schemas.microsoft.com/office/drawing/2014/main" id="{5371C49C-69E1-28CC-B2AD-8C1DDF7EC8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643557-920B-4D27-2DAD-E9BEE6F60F5B}"/>
              </a:ext>
            </a:extLst>
          </p:cNvPr>
          <p:cNvGrpSpPr/>
          <p:nvPr/>
        </p:nvGrpSpPr>
        <p:grpSpPr>
          <a:xfrm>
            <a:off x="17259300" y="141724"/>
            <a:ext cx="1714271" cy="2428996"/>
            <a:chOff x="0" y="0"/>
            <a:chExt cx="451495" cy="639735"/>
          </a:xfrm>
        </p:grpSpPr>
        <p:sp>
          <p:nvSpPr>
            <p:cNvPr id="3" name="Freeform 3">
              <a:extLst>
                <a:ext uri="{FF2B5EF4-FFF2-40B4-BE49-F238E27FC236}">
                  <a16:creationId xmlns:a16="http://schemas.microsoft.com/office/drawing/2014/main" id="{F2793591-9671-DEF1-FA5C-95C615EC8117}"/>
                </a:ext>
              </a:extLst>
            </p:cNvPr>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FFF0B3"/>
            </a:solidFill>
          </p:spPr>
          <p:txBody>
            <a:bodyPr/>
            <a:lstStyle/>
            <a:p>
              <a:endParaRPr lang="en-US"/>
            </a:p>
          </p:txBody>
        </p:sp>
        <p:sp>
          <p:nvSpPr>
            <p:cNvPr id="4" name="TextBox 4">
              <a:extLst>
                <a:ext uri="{FF2B5EF4-FFF2-40B4-BE49-F238E27FC236}">
                  <a16:creationId xmlns:a16="http://schemas.microsoft.com/office/drawing/2014/main" id="{BFC46F59-1350-4874-4EA3-E977B0835092}"/>
                </a:ext>
              </a:extLst>
            </p:cNvPr>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5" name="Group 5">
            <a:extLst>
              <a:ext uri="{FF2B5EF4-FFF2-40B4-BE49-F238E27FC236}">
                <a16:creationId xmlns:a16="http://schemas.microsoft.com/office/drawing/2014/main" id="{7C5537EA-4377-7DEF-AB3D-C136E40EB78D}"/>
              </a:ext>
            </a:extLst>
          </p:cNvPr>
          <p:cNvGrpSpPr/>
          <p:nvPr/>
        </p:nvGrpSpPr>
        <p:grpSpPr>
          <a:xfrm>
            <a:off x="17798799" y="2813390"/>
            <a:ext cx="233597" cy="233597"/>
            <a:chOff x="0" y="0"/>
            <a:chExt cx="812800" cy="812800"/>
          </a:xfrm>
        </p:grpSpPr>
        <p:sp>
          <p:nvSpPr>
            <p:cNvPr id="6" name="Freeform 6">
              <a:extLst>
                <a:ext uri="{FF2B5EF4-FFF2-40B4-BE49-F238E27FC236}">
                  <a16:creationId xmlns:a16="http://schemas.microsoft.com/office/drawing/2014/main" id="{254AE438-A909-C3C6-A953-E3974801B6B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a:extLst>
                <a:ext uri="{FF2B5EF4-FFF2-40B4-BE49-F238E27FC236}">
                  <a16:creationId xmlns:a16="http://schemas.microsoft.com/office/drawing/2014/main" id="{7E83A25C-515D-2B2E-5F5A-68C96AA4751B}"/>
                </a:ext>
              </a:extLst>
            </p:cNvPr>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8" name="Freeform 8">
            <a:extLst>
              <a:ext uri="{FF2B5EF4-FFF2-40B4-BE49-F238E27FC236}">
                <a16:creationId xmlns:a16="http://schemas.microsoft.com/office/drawing/2014/main" id="{7451AE99-1D9B-F01E-0F19-2B6ACBE997DA}"/>
              </a:ext>
            </a:extLst>
          </p:cNvPr>
          <p:cNvSpPr/>
          <p:nvPr/>
        </p:nvSpPr>
        <p:spPr>
          <a:xfrm>
            <a:off x="3450860" y="0"/>
            <a:ext cx="10876800" cy="2203503"/>
          </a:xfrm>
          <a:custGeom>
            <a:avLst/>
            <a:gdLst/>
            <a:ahLst/>
            <a:cxnLst/>
            <a:rect l="l" t="t" r="r" b="b"/>
            <a:pathLst>
              <a:path w="6940168" h="2203503">
                <a:moveTo>
                  <a:pt x="0" y="0"/>
                </a:moveTo>
                <a:lnTo>
                  <a:pt x="6940168" y="0"/>
                </a:lnTo>
                <a:lnTo>
                  <a:pt x="6940168" y="2203503"/>
                </a:lnTo>
                <a:lnTo>
                  <a:pt x="0" y="2203503"/>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a:extLst>
              <a:ext uri="{FF2B5EF4-FFF2-40B4-BE49-F238E27FC236}">
                <a16:creationId xmlns:a16="http://schemas.microsoft.com/office/drawing/2014/main" id="{404B0543-502C-9D7E-5FBC-AD20D18B7536}"/>
              </a:ext>
            </a:extLst>
          </p:cNvPr>
          <p:cNvGrpSpPr/>
          <p:nvPr/>
        </p:nvGrpSpPr>
        <p:grpSpPr>
          <a:xfrm>
            <a:off x="396599" y="8910346"/>
            <a:ext cx="245611" cy="245611"/>
            <a:chOff x="0" y="0"/>
            <a:chExt cx="812800" cy="812800"/>
          </a:xfrm>
        </p:grpSpPr>
        <p:sp>
          <p:nvSpPr>
            <p:cNvPr id="10" name="Freeform 10">
              <a:extLst>
                <a:ext uri="{FF2B5EF4-FFF2-40B4-BE49-F238E27FC236}">
                  <a16:creationId xmlns:a16="http://schemas.microsoft.com/office/drawing/2014/main" id="{8D717C29-6AB3-F971-8050-39D1472552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1" name="TextBox 11">
              <a:extLst>
                <a:ext uri="{FF2B5EF4-FFF2-40B4-BE49-F238E27FC236}">
                  <a16:creationId xmlns:a16="http://schemas.microsoft.com/office/drawing/2014/main" id="{FF66586F-A9F1-11F9-5957-81FAF580A9E0}"/>
                </a:ext>
              </a:extLst>
            </p:cNvPr>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2" name="Group 12">
            <a:extLst>
              <a:ext uri="{FF2B5EF4-FFF2-40B4-BE49-F238E27FC236}">
                <a16:creationId xmlns:a16="http://schemas.microsoft.com/office/drawing/2014/main" id="{5006A3BE-6CC6-005C-513C-8246579D79E8}"/>
              </a:ext>
            </a:extLst>
          </p:cNvPr>
          <p:cNvGrpSpPr/>
          <p:nvPr/>
        </p:nvGrpSpPr>
        <p:grpSpPr>
          <a:xfrm>
            <a:off x="396599" y="8440576"/>
            <a:ext cx="245611" cy="245611"/>
            <a:chOff x="0" y="0"/>
            <a:chExt cx="812800" cy="812800"/>
          </a:xfrm>
        </p:grpSpPr>
        <p:sp>
          <p:nvSpPr>
            <p:cNvPr id="13" name="Freeform 13">
              <a:extLst>
                <a:ext uri="{FF2B5EF4-FFF2-40B4-BE49-F238E27FC236}">
                  <a16:creationId xmlns:a16="http://schemas.microsoft.com/office/drawing/2014/main" id="{FAA892E8-EACD-034D-81D8-E2627488A9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4" name="TextBox 14">
              <a:extLst>
                <a:ext uri="{FF2B5EF4-FFF2-40B4-BE49-F238E27FC236}">
                  <a16:creationId xmlns:a16="http://schemas.microsoft.com/office/drawing/2014/main" id="{BC1BB872-4485-88C3-B6BE-CE7A4D102961}"/>
                </a:ext>
              </a:extLst>
            </p:cNvPr>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5" name="Freeform 15">
            <a:extLst>
              <a:ext uri="{FF2B5EF4-FFF2-40B4-BE49-F238E27FC236}">
                <a16:creationId xmlns:a16="http://schemas.microsoft.com/office/drawing/2014/main" id="{EC95C1B0-B03D-D35C-D3AB-5EA3714D696C}"/>
              </a:ext>
            </a:extLst>
          </p:cNvPr>
          <p:cNvSpPr/>
          <p:nvPr/>
        </p:nvSpPr>
        <p:spPr>
          <a:xfrm rot="-4788072">
            <a:off x="17118860" y="9255766"/>
            <a:ext cx="816624" cy="982808"/>
          </a:xfrm>
          <a:custGeom>
            <a:avLst/>
            <a:gdLst/>
            <a:ahLst/>
            <a:cxnLst/>
            <a:rect l="l" t="t" r="r" b="b"/>
            <a:pathLst>
              <a:path w="816624" h="982808">
                <a:moveTo>
                  <a:pt x="0" y="0"/>
                </a:moveTo>
                <a:lnTo>
                  <a:pt x="816623" y="0"/>
                </a:lnTo>
                <a:lnTo>
                  <a:pt x="816623"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28EF7E5D-19F5-4F00-8976-0FBE446C7C36}"/>
              </a:ext>
            </a:extLst>
          </p:cNvPr>
          <p:cNvSpPr/>
          <p:nvPr/>
        </p:nvSpPr>
        <p:spPr>
          <a:xfrm rot="-4788072">
            <a:off x="1429548" y="864818"/>
            <a:ext cx="816624" cy="982808"/>
          </a:xfrm>
          <a:custGeom>
            <a:avLst/>
            <a:gdLst/>
            <a:ahLst/>
            <a:cxnLst/>
            <a:rect l="l" t="t" r="r" b="b"/>
            <a:pathLst>
              <a:path w="816624" h="982808">
                <a:moveTo>
                  <a:pt x="0" y="0"/>
                </a:moveTo>
                <a:lnTo>
                  <a:pt x="816624" y="0"/>
                </a:lnTo>
                <a:lnTo>
                  <a:pt x="816624"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a:extLst>
              <a:ext uri="{FF2B5EF4-FFF2-40B4-BE49-F238E27FC236}">
                <a16:creationId xmlns:a16="http://schemas.microsoft.com/office/drawing/2014/main" id="{9E3FA96D-B6CF-507E-ECF7-EB4D051F9F87}"/>
              </a:ext>
            </a:extLst>
          </p:cNvPr>
          <p:cNvSpPr txBox="1"/>
          <p:nvPr/>
        </p:nvSpPr>
        <p:spPr>
          <a:xfrm rot="5400000">
            <a:off x="16501876"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CDOY SATNFORD</a:t>
            </a:r>
          </a:p>
        </p:txBody>
      </p:sp>
      <p:sp>
        <p:nvSpPr>
          <p:cNvPr id="20" name="TextBox 20">
            <a:extLst>
              <a:ext uri="{FF2B5EF4-FFF2-40B4-BE49-F238E27FC236}">
                <a16:creationId xmlns:a16="http://schemas.microsoft.com/office/drawing/2014/main" id="{D46298E0-8012-7C2D-5269-C40F0DE5399D}"/>
              </a:ext>
            </a:extLst>
          </p:cNvPr>
          <p:cNvSpPr txBox="1"/>
          <p:nvPr/>
        </p:nvSpPr>
        <p:spPr>
          <a:xfrm rot="5400000">
            <a:off x="16904370"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sp>
        <p:nvSpPr>
          <p:cNvPr id="22" name="TextBox 21">
            <a:extLst>
              <a:ext uri="{FF2B5EF4-FFF2-40B4-BE49-F238E27FC236}">
                <a16:creationId xmlns:a16="http://schemas.microsoft.com/office/drawing/2014/main" id="{347DE541-3698-5551-B88D-5B2F52772611}"/>
              </a:ext>
            </a:extLst>
          </p:cNvPr>
          <p:cNvSpPr txBox="1"/>
          <p:nvPr/>
        </p:nvSpPr>
        <p:spPr>
          <a:xfrm>
            <a:off x="3744313" y="770672"/>
            <a:ext cx="9519425" cy="954107"/>
          </a:xfrm>
          <a:prstGeom prst="rect">
            <a:avLst/>
          </a:prstGeom>
          <a:noFill/>
        </p:spPr>
        <p:txBody>
          <a:bodyPr wrap="square">
            <a:spAutoFit/>
          </a:bodyPr>
          <a:lstStyle/>
          <a:p>
            <a:pPr algn="ctr"/>
            <a:r>
              <a:rPr lang="en-US" sz="2800" b="1" i="0" dirty="0">
                <a:solidFill>
                  <a:srgbClr val="000000"/>
                </a:solidFill>
                <a:effectLst/>
                <a:latin typeface="+mj-lt"/>
              </a:rPr>
              <a:t>Strategies to Preserve Muscle and Bone Mass During GLP-1 Therapy</a:t>
            </a:r>
            <a:endParaRPr lang="en-US" sz="2800" dirty="0">
              <a:latin typeface="+mj-lt"/>
            </a:endParaRPr>
          </a:p>
        </p:txBody>
      </p:sp>
      <p:graphicFrame>
        <p:nvGraphicFramePr>
          <p:cNvPr id="28" name="TextBox 25">
            <a:extLst>
              <a:ext uri="{FF2B5EF4-FFF2-40B4-BE49-F238E27FC236}">
                <a16:creationId xmlns:a16="http://schemas.microsoft.com/office/drawing/2014/main" id="{F4C18285-765F-0EAB-D020-737E9CD332A1}"/>
              </a:ext>
            </a:extLst>
          </p:cNvPr>
          <p:cNvGraphicFramePr/>
          <p:nvPr>
            <p:extLst>
              <p:ext uri="{D42A27DB-BD31-4B8C-83A1-F6EECF244321}">
                <p14:modId xmlns:p14="http://schemas.microsoft.com/office/powerpoint/2010/main" val="639617775"/>
              </p:ext>
            </p:extLst>
          </p:nvPr>
        </p:nvGraphicFramePr>
        <p:xfrm>
          <a:off x="1471721" y="2668034"/>
          <a:ext cx="14835079" cy="68482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72095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a:extLst>
            <a:ext uri="{FF2B5EF4-FFF2-40B4-BE49-F238E27FC236}">
              <a16:creationId xmlns:a16="http://schemas.microsoft.com/office/drawing/2014/main" id="{0DD34CBD-669E-376B-B8A3-E7B0BDD751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E0EB3C-8815-CEEC-4E47-3F76099E889A}"/>
              </a:ext>
            </a:extLst>
          </p:cNvPr>
          <p:cNvSpPr/>
          <p:nvPr/>
        </p:nvSpPr>
        <p:spPr>
          <a:xfrm>
            <a:off x="-9115" y="4277106"/>
            <a:ext cx="4572000" cy="4384732"/>
          </a:xfrm>
          <a:custGeom>
            <a:avLst/>
            <a:gdLst/>
            <a:ahLst/>
            <a:cxnLst/>
            <a:rect l="l" t="t" r="r" b="b"/>
            <a:pathLst>
              <a:path w="7688744" h="5769388">
                <a:moveTo>
                  <a:pt x="0" y="0"/>
                </a:moveTo>
                <a:lnTo>
                  <a:pt x="7688744" y="0"/>
                </a:lnTo>
                <a:lnTo>
                  <a:pt x="7688744" y="5769388"/>
                </a:lnTo>
                <a:lnTo>
                  <a:pt x="0" y="5769388"/>
                </a:lnTo>
                <a:lnTo>
                  <a:pt x="0" y="0"/>
                </a:lnTo>
                <a:close/>
              </a:path>
            </a:pathLst>
          </a:custGeom>
          <a:blipFill>
            <a:blip r:embed="rId2">
              <a:extLst>
                <a:ext uri="{96DAC541-7B7A-43D3-8B79-37D633B846F1}">
                  <asvg:svgBlip xmlns:asvg="http://schemas.microsoft.com/office/drawing/2016/SVG/main" r:embed="rId3"/>
                </a:ext>
              </a:extLst>
            </a:blip>
            <a:stretch>
              <a:fillRect b="-284"/>
            </a:stretch>
          </a:blipFill>
        </p:spPr>
        <p:txBody>
          <a:bodyPr/>
          <a:lstStyle/>
          <a:p>
            <a:endParaRPr lang="en-US"/>
          </a:p>
        </p:txBody>
      </p:sp>
      <p:sp>
        <p:nvSpPr>
          <p:cNvPr id="3" name="Freeform 3">
            <a:extLst>
              <a:ext uri="{FF2B5EF4-FFF2-40B4-BE49-F238E27FC236}">
                <a16:creationId xmlns:a16="http://schemas.microsoft.com/office/drawing/2014/main" id="{597A9C58-646C-9022-DBF0-8610FAFE6B13}"/>
              </a:ext>
            </a:extLst>
          </p:cNvPr>
          <p:cNvSpPr/>
          <p:nvPr/>
        </p:nvSpPr>
        <p:spPr>
          <a:xfrm>
            <a:off x="2799824" y="2312619"/>
            <a:ext cx="2117176" cy="1921380"/>
          </a:xfrm>
          <a:custGeom>
            <a:avLst/>
            <a:gdLst/>
            <a:ahLst/>
            <a:cxnLst/>
            <a:rect l="l" t="t" r="r" b="b"/>
            <a:pathLst>
              <a:path w="1996239" h="1921380">
                <a:moveTo>
                  <a:pt x="0" y="0"/>
                </a:moveTo>
                <a:lnTo>
                  <a:pt x="1996239" y="0"/>
                </a:lnTo>
                <a:lnTo>
                  <a:pt x="1996239" y="1921380"/>
                </a:lnTo>
                <a:lnTo>
                  <a:pt x="0" y="1921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2C429C10-526E-F123-4D2D-885E1DC765DD}"/>
              </a:ext>
            </a:extLst>
          </p:cNvPr>
          <p:cNvSpPr/>
          <p:nvPr/>
        </p:nvSpPr>
        <p:spPr>
          <a:xfrm>
            <a:off x="3469794" y="2741653"/>
            <a:ext cx="1093091" cy="708230"/>
          </a:xfrm>
          <a:custGeom>
            <a:avLst/>
            <a:gdLst/>
            <a:ahLst/>
            <a:cxnLst/>
            <a:rect l="l" t="t" r="r" b="b"/>
            <a:pathLst>
              <a:path w="708230" h="708230">
                <a:moveTo>
                  <a:pt x="0" y="0"/>
                </a:moveTo>
                <a:lnTo>
                  <a:pt x="708230" y="0"/>
                </a:lnTo>
                <a:lnTo>
                  <a:pt x="708230" y="708230"/>
                </a:lnTo>
                <a:lnTo>
                  <a:pt x="0" y="7082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a:extLst>
              <a:ext uri="{FF2B5EF4-FFF2-40B4-BE49-F238E27FC236}">
                <a16:creationId xmlns:a16="http://schemas.microsoft.com/office/drawing/2014/main" id="{CAAC9007-5724-DB45-15B3-F73CF4A34B08}"/>
              </a:ext>
            </a:extLst>
          </p:cNvPr>
          <p:cNvGrpSpPr/>
          <p:nvPr/>
        </p:nvGrpSpPr>
        <p:grpSpPr>
          <a:xfrm rot="-10800000">
            <a:off x="-685571" y="684901"/>
            <a:ext cx="1714271" cy="2428996"/>
            <a:chOff x="0" y="0"/>
            <a:chExt cx="451495" cy="639735"/>
          </a:xfrm>
        </p:grpSpPr>
        <p:sp>
          <p:nvSpPr>
            <p:cNvPr id="9" name="Freeform 9">
              <a:extLst>
                <a:ext uri="{FF2B5EF4-FFF2-40B4-BE49-F238E27FC236}">
                  <a16:creationId xmlns:a16="http://schemas.microsoft.com/office/drawing/2014/main" id="{EA8847A9-D289-3B4F-1599-557C912FAD41}"/>
                </a:ext>
              </a:extLst>
            </p:cNvPr>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FFF0B3"/>
            </a:solidFill>
          </p:spPr>
          <p:txBody>
            <a:bodyPr/>
            <a:lstStyle/>
            <a:p>
              <a:endParaRPr lang="en-US"/>
            </a:p>
          </p:txBody>
        </p:sp>
        <p:sp>
          <p:nvSpPr>
            <p:cNvPr id="10" name="TextBox 10">
              <a:extLst>
                <a:ext uri="{FF2B5EF4-FFF2-40B4-BE49-F238E27FC236}">
                  <a16:creationId xmlns:a16="http://schemas.microsoft.com/office/drawing/2014/main" id="{F6B8FE5D-F48D-6609-378E-DDB93B50950B}"/>
                </a:ext>
              </a:extLst>
            </p:cNvPr>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11" name="Group 11">
            <a:extLst>
              <a:ext uri="{FF2B5EF4-FFF2-40B4-BE49-F238E27FC236}">
                <a16:creationId xmlns:a16="http://schemas.microsoft.com/office/drawing/2014/main" id="{A3154E1B-028A-B8CE-509E-BC5215378A58}"/>
              </a:ext>
            </a:extLst>
          </p:cNvPr>
          <p:cNvGrpSpPr/>
          <p:nvPr/>
        </p:nvGrpSpPr>
        <p:grpSpPr>
          <a:xfrm>
            <a:off x="255604" y="3379962"/>
            <a:ext cx="233597" cy="233597"/>
            <a:chOff x="0" y="0"/>
            <a:chExt cx="812800" cy="812800"/>
          </a:xfrm>
        </p:grpSpPr>
        <p:sp>
          <p:nvSpPr>
            <p:cNvPr id="12" name="Freeform 12">
              <a:extLst>
                <a:ext uri="{FF2B5EF4-FFF2-40B4-BE49-F238E27FC236}">
                  <a16:creationId xmlns:a16="http://schemas.microsoft.com/office/drawing/2014/main" id="{56023D51-BE77-1BFE-03F3-2954DC2E1E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3" name="TextBox 13">
              <a:extLst>
                <a:ext uri="{FF2B5EF4-FFF2-40B4-BE49-F238E27FC236}">
                  <a16:creationId xmlns:a16="http://schemas.microsoft.com/office/drawing/2014/main" id="{38798CD7-F279-9862-4A60-93DFE04E0133}"/>
                </a:ext>
              </a:extLst>
            </p:cNvPr>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7" name="TextBox 17">
            <a:extLst>
              <a:ext uri="{FF2B5EF4-FFF2-40B4-BE49-F238E27FC236}">
                <a16:creationId xmlns:a16="http://schemas.microsoft.com/office/drawing/2014/main" id="{0AF6EAE0-16CC-C5E9-DB47-F8C68DC481AC}"/>
              </a:ext>
            </a:extLst>
          </p:cNvPr>
          <p:cNvSpPr txBox="1"/>
          <p:nvPr/>
        </p:nvSpPr>
        <p:spPr>
          <a:xfrm rot="-5400000">
            <a:off x="-339415" y="1719815"/>
            <a:ext cx="2166982" cy="621182"/>
          </a:xfrm>
          <a:prstGeom prst="rect">
            <a:avLst/>
          </a:prstGeom>
        </p:spPr>
        <p:txBody>
          <a:bodyPr lIns="0" tIns="0" rIns="0" bIns="0" rtlCol="0" anchor="t">
            <a:spAutoFit/>
          </a:bodyPr>
          <a:lstStyle/>
          <a:p>
            <a:pPr algn="ctr">
              <a:lnSpc>
                <a:spcPts val="2511"/>
              </a:lnSpc>
              <a:spcBef>
                <a:spcPct val="0"/>
              </a:spcBef>
            </a:pPr>
            <a:r>
              <a:rPr lang="en-US" sz="1794" dirty="0">
                <a:solidFill>
                  <a:srgbClr val="000000"/>
                </a:solidFill>
                <a:latin typeface="Montserrat Classic Bold"/>
                <a:ea typeface="Montserrat Classic Bold"/>
                <a:cs typeface="Montserrat Classic Bold"/>
                <a:sym typeface="Montserrat Classic Bold"/>
              </a:rPr>
              <a:t>FATIMA CODY STANFORD</a:t>
            </a:r>
          </a:p>
        </p:txBody>
      </p:sp>
      <p:sp>
        <p:nvSpPr>
          <p:cNvPr id="18" name="TextBox 18">
            <a:extLst>
              <a:ext uri="{FF2B5EF4-FFF2-40B4-BE49-F238E27FC236}">
                <a16:creationId xmlns:a16="http://schemas.microsoft.com/office/drawing/2014/main" id="{4DF1630E-509B-BF4C-579F-7B5684E01544}"/>
              </a:ext>
            </a:extLst>
          </p:cNvPr>
          <p:cNvSpPr txBox="1"/>
          <p:nvPr/>
        </p:nvSpPr>
        <p:spPr>
          <a:xfrm rot="-5400000">
            <a:off x="-745253" y="1707467"/>
            <a:ext cx="2166982" cy="266693"/>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Montserrat Classic"/>
                <a:ea typeface="Montserrat Classic"/>
                <a:cs typeface="Montserrat Classic"/>
                <a:sym typeface="Montserrat Classic"/>
              </a:rPr>
              <a:t>PRESENTED BY</a:t>
            </a:r>
          </a:p>
        </p:txBody>
      </p:sp>
      <p:sp>
        <p:nvSpPr>
          <p:cNvPr id="19" name="TextBox 19">
            <a:extLst>
              <a:ext uri="{FF2B5EF4-FFF2-40B4-BE49-F238E27FC236}">
                <a16:creationId xmlns:a16="http://schemas.microsoft.com/office/drawing/2014/main" id="{78594E6B-BC97-8AE3-EBFF-EBEFBA6CBC22}"/>
              </a:ext>
            </a:extLst>
          </p:cNvPr>
          <p:cNvSpPr txBox="1"/>
          <p:nvPr/>
        </p:nvSpPr>
        <p:spPr>
          <a:xfrm>
            <a:off x="2635157" y="85724"/>
            <a:ext cx="13747843" cy="553998"/>
          </a:xfrm>
          <a:prstGeom prst="rect">
            <a:avLst/>
          </a:prstGeom>
        </p:spPr>
        <p:txBody>
          <a:bodyPr wrap="square" lIns="0" tIns="0" rIns="0" bIns="0" rtlCol="0" anchor="t">
            <a:spAutoFit/>
          </a:bodyPr>
          <a:lstStyle/>
          <a:p>
            <a:pPr algn="ctr">
              <a:buNone/>
            </a:pPr>
            <a:r>
              <a:rPr lang="en-US" sz="3600" b="1" i="0" dirty="0">
                <a:solidFill>
                  <a:srgbClr val="000000"/>
                </a:solidFill>
                <a:effectLst/>
                <a:latin typeface="+mj-lt"/>
              </a:rPr>
              <a:t>Monitoring and Enhancing Muscle and Bone Health</a:t>
            </a:r>
            <a:endParaRPr lang="en-US" sz="3600" dirty="0">
              <a:latin typeface="+mj-lt"/>
            </a:endParaRPr>
          </a:p>
        </p:txBody>
      </p:sp>
      <p:graphicFrame>
        <p:nvGraphicFramePr>
          <p:cNvPr id="21" name="TextBox 5">
            <a:extLst>
              <a:ext uri="{FF2B5EF4-FFF2-40B4-BE49-F238E27FC236}">
                <a16:creationId xmlns:a16="http://schemas.microsoft.com/office/drawing/2014/main" id="{63318453-F103-2FA6-A5AA-4327B16B3FE8}"/>
              </a:ext>
            </a:extLst>
          </p:cNvPr>
          <p:cNvGraphicFramePr/>
          <p:nvPr>
            <p:extLst>
              <p:ext uri="{D42A27DB-BD31-4B8C-83A1-F6EECF244321}">
                <p14:modId xmlns:p14="http://schemas.microsoft.com/office/powerpoint/2010/main" val="919402220"/>
              </p:ext>
            </p:extLst>
          </p:nvPr>
        </p:nvGraphicFramePr>
        <p:xfrm>
          <a:off x="4917001" y="1181100"/>
          <a:ext cx="13166108" cy="868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2597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B3"/>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709544" cy="2428996"/>
            <a:chOff x="0" y="0"/>
            <a:chExt cx="450250" cy="639735"/>
          </a:xfrm>
        </p:grpSpPr>
        <p:sp>
          <p:nvSpPr>
            <p:cNvPr id="3" name="Freeform 3"/>
            <p:cNvSpPr/>
            <p:nvPr/>
          </p:nvSpPr>
          <p:spPr>
            <a:xfrm>
              <a:off x="0" y="0"/>
              <a:ext cx="450250" cy="639735"/>
            </a:xfrm>
            <a:custGeom>
              <a:avLst/>
              <a:gdLst/>
              <a:ahLst/>
              <a:cxnLst/>
              <a:rect l="l" t="t" r="r" b="b"/>
              <a:pathLst>
                <a:path w="450250" h="639735">
                  <a:moveTo>
                    <a:pt x="225125" y="0"/>
                  </a:moveTo>
                  <a:lnTo>
                    <a:pt x="225125" y="0"/>
                  </a:lnTo>
                  <a:cubicBezTo>
                    <a:pt x="349458" y="0"/>
                    <a:pt x="450250" y="100792"/>
                    <a:pt x="450250" y="225125"/>
                  </a:cubicBezTo>
                  <a:lnTo>
                    <a:pt x="450250" y="414610"/>
                  </a:lnTo>
                  <a:cubicBezTo>
                    <a:pt x="450250" y="538944"/>
                    <a:pt x="349458" y="639735"/>
                    <a:pt x="225125" y="639735"/>
                  </a:cubicBezTo>
                  <a:lnTo>
                    <a:pt x="225125" y="639735"/>
                  </a:lnTo>
                  <a:cubicBezTo>
                    <a:pt x="100792" y="639735"/>
                    <a:pt x="0" y="538944"/>
                    <a:pt x="0" y="414610"/>
                  </a:cubicBezTo>
                  <a:lnTo>
                    <a:pt x="0" y="225125"/>
                  </a:lnTo>
                  <a:cubicBezTo>
                    <a:pt x="0" y="100792"/>
                    <a:pt x="100792" y="0"/>
                    <a:pt x="225125" y="0"/>
                  </a:cubicBezTo>
                  <a:close/>
                </a:path>
              </a:pathLst>
            </a:custGeom>
            <a:solidFill>
              <a:srgbClr val="73BBE4"/>
            </a:solidFill>
          </p:spPr>
          <p:txBody>
            <a:bodyPr/>
            <a:lstStyle/>
            <a:p>
              <a:endParaRPr lang="en-US"/>
            </a:p>
          </p:txBody>
        </p:sp>
        <p:sp>
          <p:nvSpPr>
            <p:cNvPr id="4" name="TextBox 4"/>
            <p:cNvSpPr txBox="1"/>
            <p:nvPr/>
          </p:nvSpPr>
          <p:spPr>
            <a:xfrm>
              <a:off x="0" y="-57150"/>
              <a:ext cx="450250" cy="696885"/>
            </a:xfrm>
            <a:prstGeom prst="rect">
              <a:avLst/>
            </a:prstGeom>
          </p:spPr>
          <p:txBody>
            <a:bodyPr lIns="50800" tIns="50800" rIns="50800" bIns="50800" rtlCol="0" anchor="ctr"/>
            <a:lstStyle/>
            <a:p>
              <a:pPr algn="ctr">
                <a:lnSpc>
                  <a:spcPts val="2737"/>
                </a:lnSpc>
              </a:pPr>
              <a:endParaRPr/>
            </a:p>
          </p:txBody>
        </p:sp>
      </p:grpSp>
      <p:sp>
        <p:nvSpPr>
          <p:cNvPr id="5" name="TextBox 5"/>
          <p:cNvSpPr txBox="1"/>
          <p:nvPr/>
        </p:nvSpPr>
        <p:spPr>
          <a:xfrm>
            <a:off x="3990889" y="1430079"/>
            <a:ext cx="12027436" cy="6072468"/>
          </a:xfrm>
          <a:prstGeom prst="rect">
            <a:avLst/>
          </a:prstGeom>
        </p:spPr>
        <p:txBody>
          <a:bodyPr lIns="0" tIns="0" rIns="0" bIns="0" rtlCol="0" anchor="t">
            <a:spAutoFit/>
          </a:bodyPr>
          <a:lstStyle/>
          <a:p>
            <a:pPr marL="617599" lvl="1" indent="-308799" algn="just">
              <a:lnSpc>
                <a:spcPts val="4004"/>
              </a:lnSpc>
              <a:buFont typeface="Arial"/>
              <a:buChar char="•"/>
            </a:pPr>
            <a:r>
              <a:rPr lang="en-US" sz="2860">
                <a:solidFill>
                  <a:srgbClr val="000000"/>
                </a:solidFill>
                <a:latin typeface="Kollektif Bold"/>
                <a:ea typeface="Kollektif Bold"/>
                <a:cs typeface="Kollektif Bold"/>
                <a:sym typeface="Kollektif Bold"/>
              </a:rPr>
              <a:t>Liraglutide 3.0 mg (2014)</a:t>
            </a:r>
          </a:p>
          <a:p>
            <a:pPr algn="just">
              <a:lnSpc>
                <a:spcPts val="4004"/>
              </a:lnSpc>
            </a:pPr>
            <a:endParaRPr lang="en-US" sz="2860">
              <a:solidFill>
                <a:srgbClr val="000000"/>
              </a:solidFill>
              <a:latin typeface="Kollektif Bold"/>
              <a:ea typeface="Kollektif Bold"/>
              <a:cs typeface="Kollektif Bold"/>
              <a:sym typeface="Kollektif Bold"/>
            </a:endParaRPr>
          </a:p>
          <a:p>
            <a:pPr marL="617599" lvl="1" indent="-308799" algn="just">
              <a:lnSpc>
                <a:spcPts val="4004"/>
              </a:lnSpc>
              <a:buFont typeface="Arial"/>
              <a:buChar char="•"/>
            </a:pPr>
            <a:r>
              <a:rPr lang="en-US" sz="2860">
                <a:solidFill>
                  <a:srgbClr val="000000"/>
                </a:solidFill>
                <a:latin typeface="Kollektif Bold"/>
                <a:ea typeface="Kollektif Bold"/>
                <a:cs typeface="Kollektif Bold"/>
                <a:sym typeface="Kollektif Bold"/>
              </a:rPr>
              <a:t>Semaglutide 2.4 mg (2021)</a:t>
            </a:r>
          </a:p>
          <a:p>
            <a:pPr marL="617599" lvl="1" indent="-308799" algn="just">
              <a:lnSpc>
                <a:spcPts val="4004"/>
              </a:lnSpc>
              <a:buFont typeface="Arial"/>
              <a:buChar char="•"/>
            </a:pPr>
            <a:r>
              <a:rPr lang="en-US" sz="2860">
                <a:solidFill>
                  <a:srgbClr val="000000"/>
                </a:solidFill>
                <a:latin typeface="Kollektif"/>
                <a:ea typeface="Kollektif"/>
                <a:cs typeface="Kollektif"/>
                <a:sym typeface="Kollektif"/>
              </a:rPr>
              <a:t>Effective for T2D and obesity.</a:t>
            </a:r>
          </a:p>
          <a:p>
            <a:pPr marL="617599" lvl="1" indent="-308799" algn="just">
              <a:lnSpc>
                <a:spcPts val="4004"/>
              </a:lnSpc>
              <a:buFont typeface="Arial"/>
              <a:buChar char="•"/>
            </a:pPr>
            <a:r>
              <a:rPr lang="en-US" sz="2860">
                <a:solidFill>
                  <a:srgbClr val="000000"/>
                </a:solidFill>
                <a:latin typeface="Kollektif"/>
                <a:ea typeface="Kollektif"/>
                <a:cs typeface="Kollektif"/>
                <a:sym typeface="Kollektif"/>
              </a:rPr>
              <a:t>Half-life: ~7 days.</a:t>
            </a:r>
          </a:p>
          <a:p>
            <a:pPr marL="617599" lvl="1" indent="-308799" algn="just">
              <a:lnSpc>
                <a:spcPts val="4004"/>
              </a:lnSpc>
              <a:buFont typeface="Arial"/>
              <a:buChar char="•"/>
            </a:pPr>
            <a:r>
              <a:rPr lang="en-US" sz="2860">
                <a:solidFill>
                  <a:srgbClr val="000000"/>
                </a:solidFill>
                <a:latin typeface="Kollektif"/>
                <a:ea typeface="Kollektif"/>
                <a:cs typeface="Kollektif"/>
                <a:sym typeface="Kollektif"/>
              </a:rPr>
              <a:t>It enhances hunger control and reduces food cravings.</a:t>
            </a:r>
          </a:p>
          <a:p>
            <a:pPr algn="just">
              <a:lnSpc>
                <a:spcPts val="4004"/>
              </a:lnSpc>
            </a:pPr>
            <a:endParaRPr lang="en-US" sz="2860">
              <a:solidFill>
                <a:srgbClr val="000000"/>
              </a:solidFill>
              <a:latin typeface="Kollektif"/>
              <a:ea typeface="Kollektif"/>
              <a:cs typeface="Kollektif"/>
              <a:sym typeface="Kollektif"/>
            </a:endParaRPr>
          </a:p>
          <a:p>
            <a:pPr marL="617599" lvl="1" indent="-308799" algn="just">
              <a:lnSpc>
                <a:spcPts val="4004"/>
              </a:lnSpc>
              <a:buFont typeface="Arial"/>
              <a:buChar char="•"/>
            </a:pPr>
            <a:r>
              <a:rPr lang="en-US" sz="2860">
                <a:solidFill>
                  <a:srgbClr val="000000"/>
                </a:solidFill>
                <a:latin typeface="Kollektif Bold"/>
                <a:ea typeface="Kollektif Bold"/>
                <a:cs typeface="Kollektif Bold"/>
                <a:sym typeface="Kollektif Bold"/>
              </a:rPr>
              <a:t>Tirzepatide 15 mg (2022)</a:t>
            </a:r>
          </a:p>
          <a:p>
            <a:pPr marL="617599" lvl="1" indent="-308799" algn="just">
              <a:lnSpc>
                <a:spcPts val="4004"/>
              </a:lnSpc>
              <a:buFont typeface="Arial"/>
              <a:buChar char="•"/>
            </a:pPr>
            <a:r>
              <a:rPr lang="en-US" sz="2860">
                <a:solidFill>
                  <a:srgbClr val="000000"/>
                </a:solidFill>
                <a:latin typeface="Kollektif"/>
                <a:ea typeface="Kollektif"/>
                <a:cs typeface="Kollektif"/>
                <a:sym typeface="Kollektif"/>
              </a:rPr>
              <a:t>Most effective for T2D and obesity</a:t>
            </a:r>
          </a:p>
          <a:p>
            <a:pPr marL="617599" lvl="1" indent="-308799" algn="just">
              <a:lnSpc>
                <a:spcPts val="4004"/>
              </a:lnSpc>
              <a:buFont typeface="Arial"/>
              <a:buChar char="•"/>
            </a:pPr>
            <a:r>
              <a:rPr lang="en-US" sz="2860">
                <a:solidFill>
                  <a:srgbClr val="000000"/>
                </a:solidFill>
                <a:latin typeface="Kollektif"/>
                <a:ea typeface="Kollektif"/>
                <a:cs typeface="Kollektif"/>
                <a:sym typeface="Kollektif"/>
              </a:rPr>
              <a:t>Half~life: ~ 7 days</a:t>
            </a:r>
          </a:p>
          <a:p>
            <a:pPr marL="617599" lvl="1" indent="-308799" algn="just">
              <a:lnSpc>
                <a:spcPts val="4004"/>
              </a:lnSpc>
              <a:buFont typeface="Arial"/>
              <a:buChar char="•"/>
            </a:pPr>
            <a:r>
              <a:rPr lang="en-US" sz="2860">
                <a:solidFill>
                  <a:srgbClr val="000000"/>
                </a:solidFill>
                <a:latin typeface="Kollektif"/>
                <a:ea typeface="Kollektif"/>
                <a:cs typeface="Kollektif"/>
                <a:sym typeface="Kollektif"/>
              </a:rPr>
              <a:t>It has shown the best efficacy for enhancing hunger control, reducing food cravings, and improving glucose control.</a:t>
            </a:r>
          </a:p>
        </p:txBody>
      </p:sp>
      <p:grpSp>
        <p:nvGrpSpPr>
          <p:cNvPr id="6" name="Group 6"/>
          <p:cNvGrpSpPr/>
          <p:nvPr/>
        </p:nvGrpSpPr>
        <p:grpSpPr>
          <a:xfrm>
            <a:off x="8113946" y="7657222"/>
            <a:ext cx="339606" cy="33960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9" name="Group 9"/>
          <p:cNvGrpSpPr/>
          <p:nvPr/>
        </p:nvGrpSpPr>
        <p:grpSpPr>
          <a:xfrm>
            <a:off x="8669583" y="7657222"/>
            <a:ext cx="339606" cy="33960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2" name="Group 12"/>
          <p:cNvGrpSpPr/>
          <p:nvPr/>
        </p:nvGrpSpPr>
        <p:grpSpPr>
          <a:xfrm>
            <a:off x="17798799" y="2813390"/>
            <a:ext cx="233597" cy="23359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0B6DE"/>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5" name="Freeform 15"/>
          <p:cNvSpPr/>
          <p:nvPr/>
        </p:nvSpPr>
        <p:spPr>
          <a:xfrm>
            <a:off x="16776953" y="8186357"/>
            <a:ext cx="512101" cy="616314"/>
          </a:xfrm>
          <a:custGeom>
            <a:avLst/>
            <a:gdLst/>
            <a:ahLst/>
            <a:cxnLst/>
            <a:rect l="l" t="t" r="r" b="b"/>
            <a:pathLst>
              <a:path w="512101" h="616314">
                <a:moveTo>
                  <a:pt x="0" y="0"/>
                </a:moveTo>
                <a:lnTo>
                  <a:pt x="512101" y="0"/>
                </a:lnTo>
                <a:lnTo>
                  <a:pt x="512101" y="616314"/>
                </a:lnTo>
                <a:lnTo>
                  <a:pt x="0" y="6163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551749">
            <a:off x="14887254" y="8092159"/>
            <a:ext cx="1307342" cy="1421024"/>
          </a:xfrm>
          <a:custGeom>
            <a:avLst/>
            <a:gdLst/>
            <a:ahLst/>
            <a:cxnLst/>
            <a:rect l="l" t="t" r="r" b="b"/>
            <a:pathLst>
              <a:path w="1307342" h="1421024">
                <a:moveTo>
                  <a:pt x="0" y="0"/>
                </a:moveTo>
                <a:lnTo>
                  <a:pt x="1307342" y="0"/>
                </a:lnTo>
                <a:lnTo>
                  <a:pt x="1307342" y="1421024"/>
                </a:lnTo>
                <a:lnTo>
                  <a:pt x="0" y="14210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028700" y="4245118"/>
            <a:ext cx="2524107" cy="2536791"/>
          </a:xfrm>
          <a:custGeom>
            <a:avLst/>
            <a:gdLst/>
            <a:ahLst/>
            <a:cxnLst/>
            <a:rect l="l" t="t" r="r" b="b"/>
            <a:pathLst>
              <a:path w="2524107" h="2536791">
                <a:moveTo>
                  <a:pt x="0" y="0"/>
                </a:moveTo>
                <a:lnTo>
                  <a:pt x="2524107" y="0"/>
                </a:lnTo>
                <a:lnTo>
                  <a:pt x="2524107" y="2536791"/>
                </a:lnTo>
                <a:lnTo>
                  <a:pt x="0" y="25367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900744" y="7381500"/>
            <a:ext cx="1107449" cy="1113014"/>
          </a:xfrm>
          <a:custGeom>
            <a:avLst/>
            <a:gdLst/>
            <a:ahLst/>
            <a:cxnLst/>
            <a:rect l="l" t="t" r="r" b="b"/>
            <a:pathLst>
              <a:path w="1107449" h="1113014">
                <a:moveTo>
                  <a:pt x="0" y="0"/>
                </a:moveTo>
                <a:lnTo>
                  <a:pt x="1107449" y="0"/>
                </a:lnTo>
                <a:lnTo>
                  <a:pt x="1107449" y="1113014"/>
                </a:lnTo>
                <a:lnTo>
                  <a:pt x="0" y="1113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028700" y="7996828"/>
            <a:ext cx="604212" cy="607249"/>
          </a:xfrm>
          <a:custGeom>
            <a:avLst/>
            <a:gdLst/>
            <a:ahLst/>
            <a:cxnLst/>
            <a:rect l="l" t="t" r="r" b="b"/>
            <a:pathLst>
              <a:path w="604212" h="607249">
                <a:moveTo>
                  <a:pt x="0" y="0"/>
                </a:moveTo>
                <a:lnTo>
                  <a:pt x="604212" y="0"/>
                </a:lnTo>
                <a:lnTo>
                  <a:pt x="604212" y="607249"/>
                </a:lnTo>
                <a:lnTo>
                  <a:pt x="0" y="6072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20"/>
          <p:cNvSpPr txBox="1"/>
          <p:nvPr/>
        </p:nvSpPr>
        <p:spPr>
          <a:xfrm>
            <a:off x="3008193" y="477524"/>
            <a:ext cx="12532732" cy="874014"/>
          </a:xfrm>
          <a:prstGeom prst="rect">
            <a:avLst/>
          </a:prstGeom>
        </p:spPr>
        <p:txBody>
          <a:bodyPr lIns="0" tIns="0" rIns="0" bIns="0" rtlCol="0" anchor="t">
            <a:spAutoFit/>
          </a:bodyPr>
          <a:lstStyle/>
          <a:p>
            <a:pPr algn="ctr">
              <a:lnSpc>
                <a:spcPts val="6677"/>
              </a:lnSpc>
            </a:pPr>
            <a:r>
              <a:rPr lang="en-US" sz="6299" spc="-188">
                <a:solidFill>
                  <a:srgbClr val="000000"/>
                </a:solidFill>
                <a:latin typeface="Montserrat Classic Bold"/>
                <a:ea typeface="Montserrat Classic Bold"/>
                <a:cs typeface="Montserrat Classic Bold"/>
                <a:sym typeface="Montserrat Classic Bold"/>
              </a:rPr>
              <a:t>Approval and Efficacy of GLP-1s</a:t>
            </a:r>
          </a:p>
        </p:txBody>
      </p:sp>
      <p:sp>
        <p:nvSpPr>
          <p:cNvPr id="21" name="TextBox 21"/>
          <p:cNvSpPr txBox="1"/>
          <p:nvPr/>
        </p:nvSpPr>
        <p:spPr>
          <a:xfrm rot="5400000">
            <a:off x="16516154"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CODY STANFORD</a:t>
            </a:r>
          </a:p>
        </p:txBody>
      </p:sp>
      <p:sp>
        <p:nvSpPr>
          <p:cNvPr id="22" name="TextBox 22"/>
          <p:cNvSpPr txBox="1"/>
          <p:nvPr/>
        </p:nvSpPr>
        <p:spPr>
          <a:xfrm rot="5400000">
            <a:off x="16918648"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9"/>
        </a:solidFill>
        <a:effectLst/>
      </p:bgPr>
    </p:bg>
    <p:spTree>
      <p:nvGrpSpPr>
        <p:cNvPr id="1" name=""/>
        <p:cNvGrpSpPr/>
        <p:nvPr/>
      </p:nvGrpSpPr>
      <p:grpSpPr>
        <a:xfrm>
          <a:off x="0" y="0"/>
          <a:ext cx="0" cy="0"/>
          <a:chOff x="0" y="0"/>
          <a:chExt cx="0" cy="0"/>
        </a:xfrm>
      </p:grpSpPr>
      <p:sp>
        <p:nvSpPr>
          <p:cNvPr id="2" name="TextBox 2"/>
          <p:cNvSpPr txBox="1"/>
          <p:nvPr/>
        </p:nvSpPr>
        <p:spPr>
          <a:xfrm>
            <a:off x="6626051" y="519328"/>
            <a:ext cx="5035897" cy="1203313"/>
          </a:xfrm>
          <a:prstGeom prst="rect">
            <a:avLst/>
          </a:prstGeom>
        </p:spPr>
        <p:txBody>
          <a:bodyPr lIns="0" tIns="0" rIns="0" bIns="0" rtlCol="0" anchor="t">
            <a:spAutoFit/>
          </a:bodyPr>
          <a:lstStyle/>
          <a:p>
            <a:pPr algn="ctr">
              <a:lnSpc>
                <a:spcPts val="9800"/>
              </a:lnSpc>
            </a:pPr>
            <a:r>
              <a:rPr lang="en-US" sz="7000">
                <a:solidFill>
                  <a:srgbClr val="000000"/>
                </a:solidFill>
                <a:latin typeface="Canva Sans Bold"/>
                <a:ea typeface="Canva Sans Bold"/>
                <a:cs typeface="Canva Sans Bold"/>
                <a:sym typeface="Canva Sans Bold"/>
              </a:rPr>
              <a:t>Disclosures</a:t>
            </a:r>
          </a:p>
        </p:txBody>
      </p:sp>
      <p:sp>
        <p:nvSpPr>
          <p:cNvPr id="3" name="TextBox 3"/>
          <p:cNvSpPr txBox="1"/>
          <p:nvPr/>
        </p:nvSpPr>
        <p:spPr>
          <a:xfrm>
            <a:off x="0" y="4652327"/>
            <a:ext cx="18288000" cy="6079549"/>
          </a:xfrm>
          <a:prstGeom prst="rect">
            <a:avLst/>
          </a:prstGeom>
        </p:spPr>
        <p:txBody>
          <a:bodyPr lIns="0" tIns="0" rIns="0" bIns="0" rtlCol="0" anchor="t">
            <a:spAutoFit/>
          </a:bodyPr>
          <a:lstStyle/>
          <a:p>
            <a:pPr algn="ctr">
              <a:lnSpc>
                <a:spcPts val="7279"/>
              </a:lnSpc>
            </a:pPr>
            <a:r>
              <a:rPr lang="en-US" sz="5199" dirty="0">
                <a:solidFill>
                  <a:srgbClr val="000000"/>
                </a:solidFill>
                <a:latin typeface="Canva Sans Bold"/>
                <a:ea typeface="Canva Sans Bold"/>
                <a:cs typeface="Canva Sans Bold"/>
                <a:sym typeface="Canva Sans Bold"/>
              </a:rPr>
              <a:t>Advisory Boards: </a:t>
            </a:r>
          </a:p>
          <a:p>
            <a:pPr algn="ctr">
              <a:lnSpc>
                <a:spcPts val="5600"/>
              </a:lnSpc>
            </a:pPr>
            <a:r>
              <a:rPr lang="en-US" sz="4000" dirty="0">
                <a:solidFill>
                  <a:srgbClr val="000000"/>
                </a:solidFill>
                <a:latin typeface="Canva Sans Bold"/>
                <a:ea typeface="Canva Sans Bold"/>
                <a:cs typeface="Canva Sans Bold"/>
                <a:sym typeface="Canva Sans Bold"/>
              </a:rPr>
              <a:t>Eli Lilly, Novo Nordisk, Amgen, </a:t>
            </a:r>
            <a:r>
              <a:rPr lang="en-US" sz="4000" dirty="0" err="1">
                <a:solidFill>
                  <a:srgbClr val="000000"/>
                </a:solidFill>
                <a:latin typeface="Canva Sans Bold"/>
                <a:ea typeface="Canva Sans Bold"/>
                <a:cs typeface="Canva Sans Bold"/>
                <a:sym typeface="Canva Sans Bold"/>
              </a:rPr>
              <a:t>Currax</a:t>
            </a:r>
            <a:r>
              <a:rPr lang="en-US" sz="4000" dirty="0">
                <a:solidFill>
                  <a:srgbClr val="000000"/>
                </a:solidFill>
                <a:latin typeface="Canva Sans Bold"/>
                <a:ea typeface="Canva Sans Bold"/>
                <a:cs typeface="Canva Sans Bold"/>
                <a:sym typeface="Canva Sans Bold"/>
              </a:rPr>
              <a:t>, </a:t>
            </a:r>
            <a:r>
              <a:rPr lang="en-US" sz="4000" dirty="0" err="1">
                <a:solidFill>
                  <a:srgbClr val="000000"/>
                </a:solidFill>
                <a:latin typeface="Canva Sans Bold"/>
                <a:ea typeface="Canva Sans Bold"/>
                <a:cs typeface="Canva Sans Bold"/>
                <a:sym typeface="Canva Sans Bold"/>
              </a:rPr>
              <a:t>Pfizer,Vida</a:t>
            </a:r>
            <a:r>
              <a:rPr lang="en-US" sz="4000" dirty="0">
                <a:solidFill>
                  <a:srgbClr val="000000"/>
                </a:solidFill>
                <a:latin typeface="Canva Sans Bold"/>
                <a:ea typeface="Canva Sans Bold"/>
                <a:cs typeface="Canva Sans Bold"/>
                <a:sym typeface="Canva Sans Bold"/>
              </a:rPr>
              <a:t> Health, </a:t>
            </a:r>
            <a:r>
              <a:rPr lang="en-US" sz="4000" dirty="0" err="1">
                <a:solidFill>
                  <a:srgbClr val="000000"/>
                </a:solidFill>
                <a:latin typeface="Canva Sans Bold"/>
                <a:ea typeface="Canva Sans Bold"/>
                <a:cs typeface="Canva Sans Bold"/>
                <a:sym typeface="Canva Sans Bold"/>
              </a:rPr>
              <a:t>Ilant</a:t>
            </a:r>
            <a:r>
              <a:rPr lang="en-US" sz="4000" dirty="0">
                <a:solidFill>
                  <a:srgbClr val="000000"/>
                </a:solidFill>
                <a:latin typeface="Canva Sans Bold"/>
                <a:ea typeface="Canva Sans Bold"/>
                <a:cs typeface="Canva Sans Bold"/>
                <a:sym typeface="Canva Sans Bold"/>
              </a:rPr>
              <a:t> Health, Doximity, Calibrate, </a:t>
            </a:r>
            <a:r>
              <a:rPr lang="en-US" sz="4000" dirty="0" err="1">
                <a:solidFill>
                  <a:srgbClr val="000000"/>
                </a:solidFill>
                <a:latin typeface="Canva Sans Bold"/>
                <a:ea typeface="Canva Sans Bold"/>
                <a:cs typeface="Canva Sans Bold"/>
                <a:sym typeface="Canva Sans Bold"/>
              </a:rPr>
              <a:t>GoodRx</a:t>
            </a:r>
            <a:r>
              <a:rPr lang="en-US" sz="4000" dirty="0">
                <a:solidFill>
                  <a:srgbClr val="000000"/>
                </a:solidFill>
                <a:latin typeface="Canva Sans Bold"/>
                <a:ea typeface="Canva Sans Bold"/>
                <a:cs typeface="Canva Sans Bold"/>
                <a:sym typeface="Canva Sans Bold"/>
              </a:rPr>
              <a:t>, </a:t>
            </a:r>
            <a:r>
              <a:rPr lang="en-US" sz="4000" dirty="0" err="1">
                <a:solidFill>
                  <a:srgbClr val="000000"/>
                </a:solidFill>
                <a:latin typeface="Canva Sans Bold"/>
                <a:ea typeface="Canva Sans Bold"/>
                <a:cs typeface="Canva Sans Bold"/>
                <a:sym typeface="Canva Sans Bold"/>
              </a:rPr>
              <a:t>MelliCell</a:t>
            </a:r>
            <a:r>
              <a:rPr lang="en-US" sz="4000" dirty="0">
                <a:solidFill>
                  <a:srgbClr val="000000"/>
                </a:solidFill>
                <a:latin typeface="Canva Sans Bold"/>
                <a:ea typeface="Canva Sans Bold"/>
                <a:cs typeface="Canva Sans Bold"/>
                <a:sym typeface="Canva Sans Bold"/>
              </a:rPr>
              <a:t>, </a:t>
            </a:r>
            <a:r>
              <a:rPr lang="en-US" sz="4000" dirty="0" err="1">
                <a:solidFill>
                  <a:srgbClr val="000000"/>
                </a:solidFill>
                <a:latin typeface="Canva Sans Bold"/>
                <a:ea typeface="Canva Sans Bold"/>
                <a:cs typeface="Canva Sans Bold"/>
                <a:sym typeface="Canva Sans Bold"/>
              </a:rPr>
              <a:t>Empros</a:t>
            </a:r>
            <a:r>
              <a:rPr lang="en-US" sz="4000" dirty="0">
                <a:solidFill>
                  <a:srgbClr val="000000"/>
                </a:solidFill>
                <a:latin typeface="Canva Sans Bold"/>
                <a:ea typeface="Canva Sans Bold"/>
                <a:cs typeface="Canva Sans Bold"/>
                <a:sym typeface="Canva Sans Bold"/>
              </a:rPr>
              <a:t> Pharma, </a:t>
            </a:r>
            <a:r>
              <a:rPr lang="en-US" sz="4000" dirty="0" err="1">
                <a:solidFill>
                  <a:srgbClr val="000000"/>
                </a:solidFill>
                <a:latin typeface="Canva Sans Bold"/>
                <a:ea typeface="Canva Sans Bold"/>
                <a:cs typeface="Canva Sans Bold"/>
                <a:sym typeface="Canva Sans Bold"/>
              </a:rPr>
              <a:t>Clearmind</a:t>
            </a:r>
            <a:r>
              <a:rPr lang="en-US" sz="4000" dirty="0">
                <a:solidFill>
                  <a:srgbClr val="000000"/>
                </a:solidFill>
                <a:latin typeface="Canva Sans Bold"/>
                <a:ea typeface="Canva Sans Bold"/>
                <a:cs typeface="Canva Sans Bold"/>
                <a:sym typeface="Canva Sans Bold"/>
              </a:rPr>
              <a:t> Medicine, </a:t>
            </a:r>
            <a:r>
              <a:rPr lang="en-US" sz="4000" dirty="0" err="1">
                <a:solidFill>
                  <a:srgbClr val="000000"/>
                </a:solidFill>
                <a:latin typeface="Canva Sans Bold"/>
                <a:ea typeface="Canva Sans Bold"/>
                <a:cs typeface="Canva Sans Bold"/>
                <a:sym typeface="Canva Sans Bold"/>
              </a:rPr>
              <a:t>Sweetch</a:t>
            </a:r>
            <a:r>
              <a:rPr lang="en-US" sz="4000" dirty="0">
                <a:solidFill>
                  <a:srgbClr val="000000"/>
                </a:solidFill>
                <a:latin typeface="Canva Sans Bold"/>
                <a:ea typeface="Canva Sans Bold"/>
                <a:cs typeface="Canva Sans Bold"/>
                <a:sym typeface="Canva Sans Bold"/>
              </a:rPr>
              <a:t>, </a:t>
            </a:r>
            <a:r>
              <a:rPr lang="en-US" sz="4000" dirty="0" err="1">
                <a:solidFill>
                  <a:srgbClr val="000000"/>
                </a:solidFill>
                <a:latin typeface="Canva Sans Bold"/>
                <a:ea typeface="Canva Sans Bold"/>
                <a:cs typeface="Canva Sans Bold"/>
                <a:sym typeface="Canva Sans Bold"/>
              </a:rPr>
              <a:t>Apnimed</a:t>
            </a:r>
            <a:endParaRPr lang="en-US" sz="4000" dirty="0">
              <a:solidFill>
                <a:srgbClr val="000000"/>
              </a:solidFill>
              <a:latin typeface="Canva Sans Bold"/>
              <a:ea typeface="Canva Sans Bold"/>
              <a:cs typeface="Canva Sans Bold"/>
              <a:sym typeface="Canva Sans Bold"/>
            </a:endParaRPr>
          </a:p>
          <a:p>
            <a:pPr algn="ctr">
              <a:lnSpc>
                <a:spcPts val="5600"/>
              </a:lnSpc>
            </a:pPr>
            <a:endParaRPr lang="en-US" sz="4000" dirty="0">
              <a:solidFill>
                <a:srgbClr val="000000"/>
              </a:solidFill>
              <a:latin typeface="Canva Sans Bold"/>
              <a:ea typeface="Canva Sans Bold"/>
              <a:cs typeface="Canva Sans Bold"/>
              <a:sym typeface="Canva Sans Bold"/>
            </a:endParaRPr>
          </a:p>
          <a:p>
            <a:pPr algn="ctr">
              <a:lnSpc>
                <a:spcPts val="5600"/>
              </a:lnSpc>
            </a:pPr>
            <a:r>
              <a:rPr lang="en-US" sz="4000" dirty="0">
                <a:solidFill>
                  <a:srgbClr val="000000"/>
                </a:solidFill>
                <a:latin typeface="Canva Sans Bold"/>
                <a:ea typeface="Canva Sans Bold"/>
                <a:cs typeface="Canva Sans Bold"/>
                <a:sym typeface="Canva Sans Bold"/>
              </a:rPr>
              <a:t>Research Support:</a:t>
            </a:r>
          </a:p>
          <a:p>
            <a:pPr algn="ctr">
              <a:lnSpc>
                <a:spcPts val="5600"/>
              </a:lnSpc>
            </a:pPr>
            <a:r>
              <a:rPr lang="en-US" sz="4000" dirty="0">
                <a:solidFill>
                  <a:srgbClr val="000000"/>
                </a:solidFill>
                <a:latin typeface="Canva Sans Bold"/>
                <a:ea typeface="Canva Sans Bold"/>
                <a:cs typeface="Canva Sans Bold"/>
                <a:sym typeface="Canva Sans Bold"/>
              </a:rPr>
              <a:t>Eli Lilly </a:t>
            </a:r>
          </a:p>
          <a:p>
            <a:pPr algn="ctr">
              <a:lnSpc>
                <a:spcPts val="7279"/>
              </a:lnSpc>
            </a:pPr>
            <a:endParaRPr lang="en-US" sz="4000" dirty="0">
              <a:solidFill>
                <a:srgbClr val="000000"/>
              </a:solidFill>
              <a:latin typeface="Canva Sans Bold"/>
              <a:ea typeface="Canva Sans Bold"/>
              <a:cs typeface="Canva Sans Bold"/>
              <a:sym typeface="Canva Sans 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B7B42E-32AA-8B96-4446-C97F7E04B8C3}"/>
              </a:ext>
            </a:extLst>
          </p:cNvPr>
          <p:cNvGraphicFramePr>
            <a:graphicFrameLocks noGrp="1"/>
          </p:cNvGraphicFramePr>
          <p:nvPr>
            <p:extLst>
              <p:ext uri="{D42A27DB-BD31-4B8C-83A1-F6EECF244321}">
                <p14:modId xmlns:p14="http://schemas.microsoft.com/office/powerpoint/2010/main" val="261646165"/>
              </p:ext>
            </p:extLst>
          </p:nvPr>
        </p:nvGraphicFramePr>
        <p:xfrm>
          <a:off x="609600" y="978312"/>
          <a:ext cx="17449802" cy="8459125"/>
        </p:xfrm>
        <a:graphic>
          <a:graphicData uri="http://schemas.openxmlformats.org/drawingml/2006/table">
            <a:tbl>
              <a:tblPr firstRow="1" bandRow="1">
                <a:tableStyleId>{5C22544A-7EE6-4342-B048-85BDC9FD1C3A}</a:tableStyleId>
              </a:tblPr>
              <a:tblGrid>
                <a:gridCol w="1650657">
                  <a:extLst>
                    <a:ext uri="{9D8B030D-6E8A-4147-A177-3AD203B41FA5}">
                      <a16:colId xmlns:a16="http://schemas.microsoft.com/office/drawing/2014/main" val="1084534624"/>
                    </a:ext>
                  </a:extLst>
                </a:gridCol>
                <a:gridCol w="1702143">
                  <a:extLst>
                    <a:ext uri="{9D8B030D-6E8A-4147-A177-3AD203B41FA5}">
                      <a16:colId xmlns:a16="http://schemas.microsoft.com/office/drawing/2014/main" val="1669089831"/>
                    </a:ext>
                  </a:extLst>
                </a:gridCol>
                <a:gridCol w="1295400">
                  <a:extLst>
                    <a:ext uri="{9D8B030D-6E8A-4147-A177-3AD203B41FA5}">
                      <a16:colId xmlns:a16="http://schemas.microsoft.com/office/drawing/2014/main" val="1021178689"/>
                    </a:ext>
                  </a:extLst>
                </a:gridCol>
                <a:gridCol w="1600200">
                  <a:extLst>
                    <a:ext uri="{9D8B030D-6E8A-4147-A177-3AD203B41FA5}">
                      <a16:colId xmlns:a16="http://schemas.microsoft.com/office/drawing/2014/main" val="3122403963"/>
                    </a:ext>
                  </a:extLst>
                </a:gridCol>
                <a:gridCol w="4520172">
                  <a:extLst>
                    <a:ext uri="{9D8B030D-6E8A-4147-A177-3AD203B41FA5}">
                      <a16:colId xmlns:a16="http://schemas.microsoft.com/office/drawing/2014/main" val="1235672067"/>
                    </a:ext>
                  </a:extLst>
                </a:gridCol>
                <a:gridCol w="6681230">
                  <a:extLst>
                    <a:ext uri="{9D8B030D-6E8A-4147-A177-3AD203B41FA5}">
                      <a16:colId xmlns:a16="http://schemas.microsoft.com/office/drawing/2014/main" val="3330616887"/>
                    </a:ext>
                  </a:extLst>
                </a:gridCol>
              </a:tblGrid>
              <a:tr h="1615086">
                <a:tc>
                  <a:txBody>
                    <a:bodyPr/>
                    <a:lstStyle/>
                    <a:p>
                      <a:pPr algn="ctr"/>
                      <a:r>
                        <a:rPr lang="en-US" sz="2000" dirty="0"/>
                        <a:t>Medication</a:t>
                      </a:r>
                    </a:p>
                  </a:txBody>
                  <a:tcPr/>
                </a:tc>
                <a:tc>
                  <a:txBody>
                    <a:bodyPr/>
                    <a:lstStyle/>
                    <a:p>
                      <a:pPr algn="ctr"/>
                      <a:r>
                        <a:rPr lang="en-US" sz="2000" dirty="0"/>
                        <a:t>Mean intervention weight reduction</a:t>
                      </a:r>
                    </a:p>
                  </a:txBody>
                  <a:tcPr/>
                </a:tc>
                <a:tc>
                  <a:txBody>
                    <a:bodyPr/>
                    <a:lstStyle/>
                    <a:p>
                      <a:pPr algn="ctr"/>
                      <a:r>
                        <a:rPr lang="en-US" sz="2000" dirty="0"/>
                        <a:t>Mean placebo weight reduction</a:t>
                      </a:r>
                    </a:p>
                  </a:txBody>
                  <a:tcPr/>
                </a:tc>
                <a:tc>
                  <a:txBody>
                    <a:bodyPr/>
                    <a:lstStyle/>
                    <a:p>
                      <a:pPr algn="ctr"/>
                      <a:r>
                        <a:rPr lang="en-US" sz="2000" dirty="0"/>
                        <a:t>Mean placebo-adjusted GLP-1 effect</a:t>
                      </a:r>
                    </a:p>
                  </a:txBody>
                  <a:tcPr/>
                </a:tc>
                <a:tc>
                  <a:txBody>
                    <a:bodyPr/>
                    <a:lstStyle/>
                    <a:p>
                      <a:pPr algn="ctr"/>
                      <a:r>
                        <a:rPr lang="en-US" sz="2000" dirty="0"/>
                        <a:t>Metabolic risk and </a:t>
                      </a:r>
                    </a:p>
                    <a:p>
                      <a:pPr algn="ctr"/>
                      <a:r>
                        <a:rPr lang="en-US" sz="2000" dirty="0"/>
                        <a:t>health outcomes improved</a:t>
                      </a:r>
                    </a:p>
                  </a:txBody>
                  <a:tcPr/>
                </a:tc>
                <a:tc>
                  <a:txBody>
                    <a:bodyPr/>
                    <a:lstStyle/>
                    <a:p>
                      <a:pPr algn="ctr"/>
                      <a:r>
                        <a:rPr lang="en-US" sz="2000" dirty="0"/>
                        <a:t>Key exclusion criteria</a:t>
                      </a:r>
                    </a:p>
                  </a:txBody>
                  <a:tcPr/>
                </a:tc>
                <a:extLst>
                  <a:ext uri="{0D108BD9-81ED-4DB2-BD59-A6C34878D82A}">
                    <a16:rowId xmlns:a16="http://schemas.microsoft.com/office/drawing/2014/main" val="2208941059"/>
                  </a:ext>
                </a:extLst>
              </a:tr>
              <a:tr h="1376268">
                <a:tc>
                  <a:txBody>
                    <a:bodyPr/>
                    <a:lstStyle/>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Liraglutide </a:t>
                      </a: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3.0 mg/wk</a:t>
                      </a:r>
                      <a:r>
                        <a:rPr lang="en-US" sz="1600" b="0" kern="100" baseline="30000" dirty="0">
                          <a:solidFill>
                            <a:srgbClr val="000000"/>
                          </a:solidFill>
                          <a:effectLst/>
                          <a:latin typeface="+mj-lt"/>
                          <a:ea typeface="Calibri" panose="020F0502020204030204" pitchFamily="34" charset="0"/>
                          <a:cs typeface="Times New Roman (Body CS)"/>
                        </a:rPr>
                        <a:t>2</a:t>
                      </a:r>
                    </a:p>
                  </a:txBody>
                  <a:tcPr marL="68580" marR="68580" marT="0" marB="0"/>
                </a:tc>
                <a:tc>
                  <a:txBody>
                    <a:bodyPr/>
                    <a:lstStyle/>
                    <a:p>
                      <a:pPr marL="0" marR="0" algn="ctr">
                        <a:lnSpc>
                          <a:spcPct val="100000"/>
                        </a:lnSpc>
                        <a:buNone/>
                      </a:pPr>
                      <a:r>
                        <a:rPr lang="en-US" sz="1600" b="0" kern="100" dirty="0">
                          <a:solidFill>
                            <a:srgbClr val="000000"/>
                          </a:solidFill>
                          <a:effectLst/>
                          <a:latin typeface="+mj-lt"/>
                          <a:ea typeface="Calibri" panose="020F0502020204030204" pitchFamily="34" charset="0"/>
                          <a:cs typeface="Times New Roman (Body CS)"/>
                        </a:rPr>
                        <a:t>7.9%</a:t>
                      </a:r>
                    </a:p>
                  </a:txBody>
                  <a:tcPr marL="68580" marR="68580" marT="0" marB="0"/>
                </a:tc>
                <a:tc>
                  <a:txBody>
                    <a:bodyPr/>
                    <a:lstStyle/>
                    <a:p>
                      <a:pPr marL="0" marR="0" algn="ctr">
                        <a:lnSpc>
                          <a:spcPct val="100000"/>
                        </a:lnSpc>
                        <a:buNone/>
                      </a:pPr>
                      <a:r>
                        <a:rPr lang="en-US" sz="1600" b="0" kern="100" dirty="0">
                          <a:solidFill>
                            <a:srgbClr val="000000"/>
                          </a:solidFill>
                          <a:effectLst/>
                          <a:latin typeface="+mj-lt"/>
                          <a:ea typeface="Calibri" panose="020F0502020204030204" pitchFamily="34" charset="0"/>
                          <a:cs typeface="Times New Roman (Body CS)"/>
                        </a:rPr>
                        <a:t>2.6%</a:t>
                      </a:r>
                    </a:p>
                  </a:txBody>
                  <a:tcPr marL="68580" marR="68580" marT="0" marB="0"/>
                </a:tc>
                <a:tc>
                  <a:txBody>
                    <a:bodyPr/>
                    <a:lstStyle/>
                    <a:p>
                      <a:pPr marL="0" marR="0" algn="ctr">
                        <a:lnSpc>
                          <a:spcPct val="100000"/>
                        </a:lnSpc>
                        <a:buNone/>
                      </a:pPr>
                      <a:r>
                        <a:rPr lang="en-US" sz="1600" b="0" kern="100" dirty="0">
                          <a:solidFill>
                            <a:srgbClr val="000000"/>
                          </a:solidFill>
                          <a:effectLst/>
                          <a:latin typeface="+mj-lt"/>
                          <a:ea typeface="Calibri" panose="020F0502020204030204" pitchFamily="34" charset="0"/>
                          <a:cs typeface="Times New Roman (Body CS)"/>
                        </a:rPr>
                        <a:t>5.3%</a:t>
                      </a:r>
                    </a:p>
                  </a:txBody>
                  <a:tcPr marL="68580" marR="68580" marT="0" marB="0"/>
                </a:tc>
                <a:tc>
                  <a:txBody>
                    <a:bodyPr/>
                    <a:lstStyle/>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Glycemic control (glycated hemoglobin, fasting glucose, fasting insulin), systolic and diastolic blood pressure, cholesterol (total, LDL, HDL, VLDL, non-HDL), triglycerides, free fatty acids, health-related quality of life</a:t>
                      </a: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 </a:t>
                      </a:r>
                    </a:p>
                  </a:txBody>
                  <a:tcPr marL="68580" marR="68580" marT="0" marB="0"/>
                </a:tc>
                <a:tc>
                  <a:txBody>
                    <a:bodyPr/>
                    <a:lstStyle/>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Type 1 or 2 diabetes</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Use of medications that cause clinically significant weight gain or loss</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Previous bariatric surgery</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Personal history of pancreatitis; major depressive or other severe psychiatric disorders</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Personal or family history of multiple endocrine neoplasia type 2 or familial medullary thyroid carcinoma</a:t>
                      </a: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 </a:t>
                      </a:r>
                    </a:p>
                  </a:txBody>
                  <a:tcPr marL="68580" marR="68580" marT="0" marB="0"/>
                </a:tc>
                <a:extLst>
                  <a:ext uri="{0D108BD9-81ED-4DB2-BD59-A6C34878D82A}">
                    <a16:rowId xmlns:a16="http://schemas.microsoft.com/office/drawing/2014/main" val="2906204229"/>
                  </a:ext>
                </a:extLst>
              </a:tr>
              <a:tr h="655007">
                <a:tc>
                  <a:txBody>
                    <a:bodyPr/>
                    <a:lstStyle/>
                    <a:p>
                      <a:pPr marL="0" marR="0">
                        <a:lnSpc>
                          <a:spcPct val="100000"/>
                        </a:lnSpc>
                        <a:buNone/>
                      </a:pPr>
                      <a:r>
                        <a:rPr lang="en-US" sz="1600" b="0" kern="100" dirty="0" err="1">
                          <a:solidFill>
                            <a:srgbClr val="000000"/>
                          </a:solidFill>
                          <a:effectLst/>
                          <a:latin typeface="+mj-lt"/>
                          <a:ea typeface="Calibri" panose="020F0502020204030204" pitchFamily="34" charset="0"/>
                          <a:cs typeface="Times New Roman (Body CS)"/>
                        </a:rPr>
                        <a:t>Semaglutide</a:t>
                      </a:r>
                      <a:endParaRPr lang="en-US" sz="1600" b="0" kern="100" dirty="0">
                        <a:solidFill>
                          <a:srgbClr val="000000"/>
                        </a:solidFill>
                        <a:effectLst/>
                        <a:latin typeface="+mj-lt"/>
                        <a:ea typeface="Calibri" panose="020F0502020204030204" pitchFamily="34" charset="0"/>
                        <a:cs typeface="Times New Roman (Body CS)"/>
                      </a:endParaRP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2.4 mg/wk</a:t>
                      </a:r>
                      <a:r>
                        <a:rPr lang="en-US" sz="1600" b="0" kern="100" baseline="30000" dirty="0">
                          <a:solidFill>
                            <a:srgbClr val="000000"/>
                          </a:solidFill>
                          <a:effectLst/>
                          <a:latin typeface="+mj-lt"/>
                          <a:ea typeface="Calibri" panose="020F0502020204030204" pitchFamily="34" charset="0"/>
                          <a:cs typeface="Times New Roman (Body CS)"/>
                        </a:rPr>
                        <a:t>3</a:t>
                      </a:r>
                      <a:endParaRPr lang="en-US" sz="1600" b="0" kern="100" dirty="0">
                        <a:solidFill>
                          <a:srgbClr val="000000"/>
                        </a:solidFill>
                        <a:effectLst/>
                        <a:latin typeface="+mj-lt"/>
                        <a:ea typeface="Calibri" panose="020F0502020204030204" pitchFamily="34" charset="0"/>
                        <a:cs typeface="Times New Roman (Body CS)"/>
                      </a:endParaRP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14.9%</a:t>
                      </a: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2.4%</a:t>
                      </a: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12.4%</a:t>
                      </a:r>
                    </a:p>
                  </a:txBody>
                  <a:tcPr marL="68580" marR="68580" marT="0" marB="0"/>
                </a:tc>
                <a:tc>
                  <a:txBody>
                    <a:bodyPr/>
                    <a:lstStyle/>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Waist circumference, systolic blood pressure, physical functioning scores</a:t>
                      </a: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 </a:t>
                      </a:r>
                    </a:p>
                  </a:txBody>
                  <a:tcPr marL="68580" marR="68580" marT="0" marB="0"/>
                </a:tc>
                <a:tc>
                  <a:txBody>
                    <a:bodyPr/>
                    <a:lstStyle/>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History of type 1 or type 2 diabetes mellitus</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Glycated hemoglobin ≥6.5%</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Personal history of chronic pancreatitis, acute pancreatitis within 180 days before enrollment</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Previous surgical treatment for obesity</a:t>
                      </a:r>
                    </a:p>
                    <a:p>
                      <a:pPr marL="285750" marR="0" indent="-285750">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Treatment with a medication that promotes weight loss within 90 days before enrollment</a:t>
                      </a: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 </a:t>
                      </a:r>
                    </a:p>
                  </a:txBody>
                  <a:tcPr marL="68580" marR="68580" marT="0" marB="0"/>
                </a:tc>
                <a:extLst>
                  <a:ext uri="{0D108BD9-81ED-4DB2-BD59-A6C34878D82A}">
                    <a16:rowId xmlns:a16="http://schemas.microsoft.com/office/drawing/2014/main" val="572381043"/>
                  </a:ext>
                </a:extLst>
              </a:tr>
              <a:tr h="500029">
                <a:tc>
                  <a:txBody>
                    <a:bodyPr/>
                    <a:lstStyle/>
                    <a:p>
                      <a:pPr marL="0" marR="0" algn="l" defTabSz="914400" rtl="0" eaLnBrk="1" latinLnBrk="0" hangingPunct="1">
                        <a:lnSpc>
                          <a:spcPct val="100000"/>
                        </a:lnSpc>
                        <a:buNone/>
                      </a:pPr>
                      <a:r>
                        <a:rPr lang="en-US" sz="1600" b="0" kern="100" dirty="0" err="1">
                          <a:solidFill>
                            <a:srgbClr val="000000"/>
                          </a:solidFill>
                          <a:effectLst/>
                          <a:latin typeface="+mj-lt"/>
                          <a:ea typeface="Calibri" panose="020F0502020204030204" pitchFamily="34" charset="0"/>
                          <a:cs typeface="Times New Roman (Body CS)"/>
                        </a:rPr>
                        <a:t>Tirzepatide</a:t>
                      </a:r>
                      <a:endParaRPr lang="en-US" sz="1600" b="0" kern="100" dirty="0">
                        <a:solidFill>
                          <a:srgbClr val="000000"/>
                        </a:solidFill>
                        <a:effectLst/>
                        <a:latin typeface="+mj-lt"/>
                        <a:ea typeface="Calibri" panose="020F0502020204030204" pitchFamily="34" charset="0"/>
                        <a:cs typeface="Times New Roman (Body CS)"/>
                      </a:endParaRPr>
                    </a:p>
                    <a:p>
                      <a:pPr marL="0" marR="0" algn="l" defTabSz="914400" rtl="0" eaLnBrk="1" latinLnBrk="0" hangingPunct="1">
                        <a:lnSpc>
                          <a:spcPct val="100000"/>
                        </a:lnSpc>
                        <a:buNone/>
                      </a:pPr>
                      <a:r>
                        <a:rPr lang="en-US" sz="1600" b="0" kern="100" dirty="0">
                          <a:solidFill>
                            <a:srgbClr val="000000"/>
                          </a:solidFill>
                          <a:effectLst/>
                          <a:latin typeface="+mj-lt"/>
                          <a:ea typeface="Calibri" panose="020F0502020204030204" pitchFamily="34" charset="0"/>
                          <a:cs typeface="Times New Roman (Body CS)"/>
                        </a:rPr>
                        <a:t>5 mg/wk</a:t>
                      </a:r>
                      <a:r>
                        <a:rPr lang="en-US" sz="1600" b="0" kern="100" baseline="30000" dirty="0">
                          <a:solidFill>
                            <a:srgbClr val="000000"/>
                          </a:solidFill>
                          <a:effectLst/>
                          <a:latin typeface="+mn-lt"/>
                          <a:ea typeface="Calibri" panose="020F0502020204030204" pitchFamily="34" charset="0"/>
                          <a:cs typeface="Times New Roman (Body CS)"/>
                        </a:rPr>
                        <a:t>4</a:t>
                      </a:r>
                      <a:endParaRPr lang="en-US" sz="1600" b="0" kern="100" dirty="0">
                        <a:solidFill>
                          <a:srgbClr val="000000"/>
                        </a:solidFill>
                        <a:effectLst/>
                        <a:latin typeface="+mj-lt"/>
                        <a:ea typeface="Calibri" panose="020F0502020204030204" pitchFamily="34" charset="0"/>
                        <a:cs typeface="Times New Roman (Body CS)"/>
                      </a:endParaRPr>
                    </a:p>
                  </a:txBody>
                  <a:tcPr marL="68580" marR="68580" marT="0" marB="0"/>
                </a:tc>
                <a:tc>
                  <a:txBody>
                    <a:bodyPr/>
                    <a:lstStyle/>
                    <a:p>
                      <a:pPr marL="0" marR="0" algn="ctr" defTabSz="914400" rtl="0" eaLnBrk="1" latinLnBrk="0" hangingPunct="1">
                        <a:lnSpc>
                          <a:spcPct val="100000"/>
                        </a:lnSpc>
                        <a:buNone/>
                      </a:pPr>
                      <a:r>
                        <a:rPr lang="en-US" sz="1600" b="0" kern="100" dirty="0">
                          <a:solidFill>
                            <a:srgbClr val="000000"/>
                          </a:solidFill>
                          <a:effectLst/>
                          <a:latin typeface="+mj-lt"/>
                          <a:ea typeface="Calibri" panose="020F0502020204030204" pitchFamily="34" charset="0"/>
                          <a:cs typeface="Times New Roman (Body CS)"/>
                        </a:rPr>
                        <a:t>15.0%</a:t>
                      </a:r>
                    </a:p>
                  </a:txBody>
                  <a:tcPr marL="68580" marR="68580" marT="0" marB="0"/>
                </a:tc>
                <a:tc>
                  <a:txBody>
                    <a:bodyPr/>
                    <a:lstStyle/>
                    <a:p>
                      <a:pPr marL="0" marR="0" algn="ctr" defTabSz="914400" rtl="0" eaLnBrk="1" latinLnBrk="0" hangingPunct="1">
                        <a:lnSpc>
                          <a:spcPct val="100000"/>
                        </a:lnSpc>
                        <a:buNone/>
                      </a:pPr>
                      <a:r>
                        <a:rPr lang="en-US" sz="1600" b="0" kern="100">
                          <a:solidFill>
                            <a:srgbClr val="000000"/>
                          </a:solidFill>
                          <a:effectLst/>
                          <a:latin typeface="+mj-lt"/>
                          <a:ea typeface="Calibri" panose="020F0502020204030204" pitchFamily="34" charset="0"/>
                          <a:cs typeface="Times New Roman (Body CS)"/>
                        </a:rPr>
                        <a:t>3.1%</a:t>
                      </a:r>
                    </a:p>
                  </a:txBody>
                  <a:tcPr marL="68580" marR="68580" marT="0" marB="0"/>
                </a:tc>
                <a:tc>
                  <a:txBody>
                    <a:bodyPr/>
                    <a:lstStyle/>
                    <a:p>
                      <a:pPr marL="0" marR="0" algn="ctr" defTabSz="914400" rtl="0" eaLnBrk="1" latinLnBrk="0" hangingPunct="1">
                        <a:lnSpc>
                          <a:spcPct val="100000"/>
                        </a:lnSpc>
                        <a:buNone/>
                      </a:pPr>
                      <a:r>
                        <a:rPr lang="en-US" sz="1600" b="0" kern="100" dirty="0">
                          <a:solidFill>
                            <a:srgbClr val="000000"/>
                          </a:solidFill>
                          <a:effectLst/>
                          <a:latin typeface="+mj-lt"/>
                          <a:ea typeface="Calibri" panose="020F0502020204030204" pitchFamily="34" charset="0"/>
                          <a:cs typeface="Times New Roman (Body CS)"/>
                        </a:rPr>
                        <a:t>11.9%</a:t>
                      </a:r>
                    </a:p>
                  </a:txBody>
                  <a:tcPr marL="68580" marR="68580" marT="0" marB="0"/>
                </a:tc>
                <a:tc>
                  <a:txBody>
                    <a:bodyPr/>
                    <a:lstStyle/>
                    <a:p>
                      <a:pPr marL="0" marR="0" algn="l" defTabSz="914400" rtl="0" eaLnBrk="1" latinLnBrk="0" hangingPunct="1">
                        <a:lnSpc>
                          <a:spcPct val="100000"/>
                        </a:lnSpc>
                        <a:buNone/>
                      </a:pPr>
                      <a:r>
                        <a:rPr lang="en-US" sz="1600" b="0" kern="100" dirty="0">
                          <a:solidFill>
                            <a:srgbClr val="000000"/>
                          </a:solidFill>
                          <a:effectLst/>
                          <a:latin typeface="+mj-lt"/>
                          <a:ea typeface="Calibri" panose="020F0502020204030204" pitchFamily="34" charset="0"/>
                          <a:cs typeface="Times New Roman (Body CS)"/>
                        </a:rPr>
                        <a:t>Waist circumference, systolic and diastolic blood pressure, physical functioning scores, triglycerides, cholesterol (total, LDL, VLDL, HDL, non-HDL), free fatty acids, fasting insulin </a:t>
                      </a:r>
                    </a:p>
                    <a:p>
                      <a:pPr marL="0" marR="0" algn="l" defTabSz="914400" rtl="0" eaLnBrk="1" latinLnBrk="0" hangingPunct="1">
                        <a:lnSpc>
                          <a:spcPct val="100000"/>
                        </a:lnSpc>
                        <a:buNone/>
                      </a:pPr>
                      <a:r>
                        <a:rPr lang="en-US" sz="1600" b="0" kern="100" dirty="0">
                          <a:solidFill>
                            <a:srgbClr val="000000"/>
                          </a:solidFill>
                          <a:effectLst/>
                          <a:latin typeface="+mj-lt"/>
                          <a:ea typeface="Calibri" panose="020F0502020204030204" pitchFamily="34" charset="0"/>
                          <a:cs typeface="Times New Roman (Body CS)"/>
                        </a:rPr>
                        <a:t> </a:t>
                      </a:r>
                    </a:p>
                  </a:txBody>
                  <a:tcPr marL="68580" marR="68580" marT="0" marB="0"/>
                </a:tc>
                <a:tc>
                  <a:txBody>
                    <a:bodyPr/>
                    <a:lstStyle/>
                    <a:p>
                      <a:pPr marL="285750" marR="0" indent="-285750" algn="l" defTabSz="914400" rtl="0" eaLnBrk="1" latinLnBrk="0" hangingPunct="1">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History of type 1 or type 2 diabetes mellitus</a:t>
                      </a:r>
                    </a:p>
                    <a:p>
                      <a:pPr marL="285750" marR="0" indent="-285750" algn="l" defTabSz="914400" rtl="0" eaLnBrk="1" latinLnBrk="0" hangingPunct="1">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Change in body weight &gt;5 kg within 90 days before screening</a:t>
                      </a:r>
                    </a:p>
                    <a:p>
                      <a:pPr marL="285750" marR="0" indent="-285750" algn="l" defTabSz="914400" rtl="0" eaLnBrk="1" latinLnBrk="0" hangingPunct="1">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Previous or planned surgical treatment for obesity</a:t>
                      </a:r>
                    </a:p>
                    <a:p>
                      <a:pPr marL="285750" marR="0" indent="-285750" algn="l" defTabSz="914400" rtl="0" eaLnBrk="1" latinLnBrk="0" hangingPunct="1">
                        <a:lnSpc>
                          <a:spcPct val="100000"/>
                        </a:lnSpc>
                        <a:buFont typeface="Arial" panose="020B0604020202020204" pitchFamily="34" charset="0"/>
                        <a:buChar char="•"/>
                      </a:pPr>
                      <a:r>
                        <a:rPr lang="en-US" sz="1600" b="0" kern="100" dirty="0">
                          <a:solidFill>
                            <a:srgbClr val="000000"/>
                          </a:solidFill>
                          <a:effectLst/>
                          <a:latin typeface="+mj-lt"/>
                          <a:ea typeface="Calibri" panose="020F0502020204030204" pitchFamily="34" charset="0"/>
                          <a:cs typeface="Times New Roman (Body CS)"/>
                        </a:rPr>
                        <a:t>Treatment with a medication that promotes weight loss within 90 days before screening</a:t>
                      </a:r>
                    </a:p>
                    <a:p>
                      <a:pPr marL="0" marR="0">
                        <a:lnSpc>
                          <a:spcPct val="200000"/>
                        </a:lnSpc>
                        <a:buNone/>
                      </a:pPr>
                      <a:r>
                        <a:rPr lang="en-US" sz="1600" b="1" kern="100" dirty="0">
                          <a:solidFill>
                            <a:srgbClr val="000000"/>
                          </a:solidFill>
                          <a:effectLst/>
                          <a:latin typeface="Times New Roman" panose="02020603050405020304" pitchFamily="18" charset="0"/>
                          <a:ea typeface="Calibri" panose="020F0502020204030204" pitchFamily="34" charset="0"/>
                          <a:cs typeface="Times New Roman (Body CS)"/>
                        </a:rPr>
                        <a:t> </a:t>
                      </a:r>
                      <a:endParaRPr lang="en-US" sz="1600" kern="100" dirty="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2086917298"/>
                  </a:ext>
                </a:extLst>
              </a:tr>
              <a:tr h="655007">
                <a:tc>
                  <a:txBody>
                    <a:bodyPr/>
                    <a:lstStyle/>
                    <a:p>
                      <a:pPr marL="0" marR="0">
                        <a:lnSpc>
                          <a:spcPct val="100000"/>
                        </a:lnSpc>
                        <a:buNone/>
                      </a:pPr>
                      <a:r>
                        <a:rPr lang="en-US" sz="1600" b="0" kern="100" dirty="0" err="1">
                          <a:solidFill>
                            <a:srgbClr val="000000"/>
                          </a:solidFill>
                          <a:effectLst/>
                          <a:latin typeface="+mj-lt"/>
                          <a:ea typeface="Calibri" panose="020F0502020204030204" pitchFamily="34" charset="0"/>
                          <a:cs typeface="Times New Roman (Body CS)"/>
                        </a:rPr>
                        <a:t>Tirzepatide</a:t>
                      </a:r>
                      <a:endParaRPr lang="en-US" sz="1600" b="0" kern="100" dirty="0">
                        <a:solidFill>
                          <a:srgbClr val="000000"/>
                        </a:solidFill>
                        <a:effectLst/>
                        <a:latin typeface="+mj-lt"/>
                        <a:ea typeface="Calibri" panose="020F0502020204030204" pitchFamily="34" charset="0"/>
                        <a:cs typeface="Times New Roman (Body CS)"/>
                      </a:endParaRP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10 mg/wk</a:t>
                      </a:r>
                      <a:r>
                        <a:rPr lang="en-US" sz="1600" b="0" kern="100" baseline="30000" dirty="0">
                          <a:solidFill>
                            <a:srgbClr val="000000"/>
                          </a:solidFill>
                          <a:effectLst/>
                          <a:latin typeface="+mn-lt"/>
                          <a:ea typeface="Calibri" panose="020F0502020204030204" pitchFamily="34" charset="0"/>
                          <a:cs typeface="Times New Roman (Body CS)"/>
                        </a:rPr>
                        <a:t>4</a:t>
                      </a:r>
                      <a:endParaRPr lang="en-US" sz="1600" b="0" kern="100" dirty="0">
                        <a:solidFill>
                          <a:srgbClr val="000000"/>
                        </a:solidFill>
                        <a:effectLst/>
                        <a:latin typeface="+mj-lt"/>
                        <a:ea typeface="Calibri" panose="020F0502020204030204" pitchFamily="34" charset="0"/>
                        <a:cs typeface="Times New Roman (Body CS)"/>
                      </a:endParaRP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19.5%</a:t>
                      </a: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3.1%</a:t>
                      </a: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16.4%</a:t>
                      </a:r>
                    </a:p>
                  </a:txBody>
                  <a:tcPr marL="68580" marR="68580" marT="0" marB="0"/>
                </a:tc>
                <a:tc>
                  <a:txBody>
                    <a:bodyPr/>
                    <a:lstStyle/>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As above </a:t>
                      </a:r>
                    </a:p>
                  </a:txBody>
                  <a:tcPr marL="68580" marR="68580" marT="0" marB="0"/>
                </a:tc>
                <a:tc>
                  <a:txBody>
                    <a:bodyPr/>
                    <a:lstStyle/>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As above </a:t>
                      </a:r>
                    </a:p>
                  </a:txBody>
                  <a:tcPr marL="68580" marR="68580" marT="0" marB="0"/>
                </a:tc>
                <a:extLst>
                  <a:ext uri="{0D108BD9-81ED-4DB2-BD59-A6C34878D82A}">
                    <a16:rowId xmlns:a16="http://schemas.microsoft.com/office/drawing/2014/main" val="4093300203"/>
                  </a:ext>
                </a:extLst>
              </a:tr>
              <a:tr h="655007">
                <a:tc>
                  <a:txBody>
                    <a:bodyPr/>
                    <a:lstStyle/>
                    <a:p>
                      <a:pPr marL="0" marR="0">
                        <a:lnSpc>
                          <a:spcPct val="100000"/>
                        </a:lnSpc>
                        <a:buNone/>
                      </a:pPr>
                      <a:r>
                        <a:rPr lang="en-US" sz="1600" b="0" kern="100" dirty="0" err="1">
                          <a:solidFill>
                            <a:srgbClr val="000000"/>
                          </a:solidFill>
                          <a:effectLst/>
                          <a:latin typeface="+mj-lt"/>
                          <a:ea typeface="Calibri" panose="020F0502020204030204" pitchFamily="34" charset="0"/>
                          <a:cs typeface="Times New Roman (Body CS)"/>
                        </a:rPr>
                        <a:t>Tirzepatide</a:t>
                      </a:r>
                      <a:endParaRPr lang="en-US" sz="1600" b="0" kern="100" dirty="0">
                        <a:solidFill>
                          <a:srgbClr val="000000"/>
                        </a:solidFill>
                        <a:effectLst/>
                        <a:latin typeface="+mj-lt"/>
                        <a:ea typeface="Calibri" panose="020F0502020204030204" pitchFamily="34" charset="0"/>
                        <a:cs typeface="Times New Roman (Body CS)"/>
                      </a:endParaRPr>
                    </a:p>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15 mg/wk</a:t>
                      </a:r>
                      <a:r>
                        <a:rPr lang="en-US" sz="1600" b="0" kern="100" baseline="30000" dirty="0">
                          <a:solidFill>
                            <a:srgbClr val="000000"/>
                          </a:solidFill>
                          <a:effectLst/>
                          <a:latin typeface="+mn-lt"/>
                          <a:ea typeface="Calibri" panose="020F0502020204030204" pitchFamily="34" charset="0"/>
                          <a:cs typeface="Times New Roman (Body CS)"/>
                        </a:rPr>
                        <a:t>4</a:t>
                      </a:r>
                      <a:endParaRPr lang="en-US" sz="1600" b="0" kern="100" dirty="0">
                        <a:solidFill>
                          <a:srgbClr val="000000"/>
                        </a:solidFill>
                        <a:effectLst/>
                        <a:latin typeface="+mj-lt"/>
                        <a:ea typeface="Calibri" panose="020F0502020204030204" pitchFamily="34" charset="0"/>
                        <a:cs typeface="Times New Roman (Body CS)"/>
                      </a:endParaRP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20.9%</a:t>
                      </a: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3.1%</a:t>
                      </a:r>
                    </a:p>
                  </a:txBody>
                  <a:tcPr marL="68580" marR="68580" marT="0" marB="0"/>
                </a:tc>
                <a:tc>
                  <a:txBody>
                    <a:bodyPr/>
                    <a:lstStyle/>
                    <a:p>
                      <a:pPr marL="0" marR="0" algn="ctr">
                        <a:lnSpc>
                          <a:spcPct val="100000"/>
                        </a:lnSpc>
                        <a:buNone/>
                      </a:pPr>
                      <a:r>
                        <a:rPr lang="en-US" sz="1600" b="0" kern="100">
                          <a:solidFill>
                            <a:srgbClr val="000000"/>
                          </a:solidFill>
                          <a:effectLst/>
                          <a:latin typeface="+mj-lt"/>
                          <a:ea typeface="Calibri" panose="020F0502020204030204" pitchFamily="34" charset="0"/>
                          <a:cs typeface="Times New Roman (Body CS)"/>
                        </a:rPr>
                        <a:t>17.8%</a:t>
                      </a:r>
                    </a:p>
                  </a:txBody>
                  <a:tcPr marL="68580" marR="68580" marT="0" marB="0"/>
                </a:tc>
                <a:tc>
                  <a:txBody>
                    <a:bodyPr/>
                    <a:lstStyle/>
                    <a:p>
                      <a:pPr marL="0" marR="0">
                        <a:lnSpc>
                          <a:spcPct val="100000"/>
                        </a:lnSpc>
                        <a:buNone/>
                      </a:pPr>
                      <a:r>
                        <a:rPr lang="en-US" sz="1600" b="0" kern="100">
                          <a:solidFill>
                            <a:srgbClr val="000000"/>
                          </a:solidFill>
                          <a:effectLst/>
                          <a:latin typeface="+mj-lt"/>
                          <a:ea typeface="Calibri" panose="020F0502020204030204" pitchFamily="34" charset="0"/>
                          <a:cs typeface="Times New Roman (Body CS)"/>
                        </a:rPr>
                        <a:t>As above </a:t>
                      </a:r>
                    </a:p>
                  </a:txBody>
                  <a:tcPr marL="68580" marR="68580" marT="0" marB="0"/>
                </a:tc>
                <a:tc>
                  <a:txBody>
                    <a:bodyPr/>
                    <a:lstStyle/>
                    <a:p>
                      <a:pPr marL="0" marR="0">
                        <a:lnSpc>
                          <a:spcPct val="100000"/>
                        </a:lnSpc>
                        <a:buNone/>
                      </a:pPr>
                      <a:r>
                        <a:rPr lang="en-US" sz="1600" b="0" kern="100" dirty="0">
                          <a:solidFill>
                            <a:srgbClr val="000000"/>
                          </a:solidFill>
                          <a:effectLst/>
                          <a:latin typeface="+mj-lt"/>
                          <a:ea typeface="Calibri" panose="020F0502020204030204" pitchFamily="34" charset="0"/>
                          <a:cs typeface="Times New Roman (Body CS)"/>
                        </a:rPr>
                        <a:t>As above </a:t>
                      </a:r>
                    </a:p>
                  </a:txBody>
                  <a:tcPr marL="68580" marR="68580" marT="0" marB="0"/>
                </a:tc>
                <a:extLst>
                  <a:ext uri="{0D108BD9-81ED-4DB2-BD59-A6C34878D82A}">
                    <a16:rowId xmlns:a16="http://schemas.microsoft.com/office/drawing/2014/main" val="357038525"/>
                  </a:ext>
                </a:extLst>
              </a:tr>
            </a:tbl>
          </a:graphicData>
        </a:graphic>
      </p:graphicFrame>
      <p:sp>
        <p:nvSpPr>
          <p:cNvPr id="4" name="TextBox 3">
            <a:extLst>
              <a:ext uri="{FF2B5EF4-FFF2-40B4-BE49-F238E27FC236}">
                <a16:creationId xmlns:a16="http://schemas.microsoft.com/office/drawing/2014/main" id="{BC0B4474-048F-3116-9486-53A1677111F4}"/>
              </a:ext>
            </a:extLst>
          </p:cNvPr>
          <p:cNvSpPr txBox="1"/>
          <p:nvPr/>
        </p:nvSpPr>
        <p:spPr>
          <a:xfrm>
            <a:off x="563880" y="266700"/>
            <a:ext cx="16687800" cy="830997"/>
          </a:xfrm>
          <a:prstGeom prst="rect">
            <a:avLst/>
          </a:prstGeom>
          <a:noFill/>
        </p:spPr>
        <p:txBody>
          <a:bodyPr wrap="square" rtlCol="0">
            <a:spAutoFit/>
          </a:bodyPr>
          <a:lstStyle/>
          <a:p>
            <a:r>
              <a:rPr lang="en-US" sz="2400" b="1" kern="100" dirty="0">
                <a:effectLst/>
                <a:latin typeface="+mj-lt"/>
                <a:ea typeface="Calibri" panose="020F0502020204030204" pitchFamily="34" charset="0"/>
              </a:rPr>
              <a:t>Table 1.</a:t>
            </a:r>
            <a:r>
              <a:rPr lang="en-US" sz="2400" kern="100" dirty="0">
                <a:effectLst/>
                <a:latin typeface="+mj-lt"/>
                <a:ea typeface="Calibri" panose="020F0502020204030204" pitchFamily="34" charset="0"/>
              </a:rPr>
              <a:t> </a:t>
            </a:r>
            <a:r>
              <a:rPr lang="en-US" sz="2400" b="1" kern="100" dirty="0">
                <a:effectLst/>
                <a:latin typeface="+mj-lt"/>
                <a:ea typeface="Calibri" panose="020F0502020204030204" pitchFamily="34" charset="0"/>
              </a:rPr>
              <a:t>Efficacy and outcomes at 52 weeks of GLP-1 therapy</a:t>
            </a:r>
            <a:r>
              <a:rPr lang="en-US" sz="2400" b="1" kern="100" baseline="30000" dirty="0">
                <a:effectLst/>
                <a:latin typeface="+mj-lt"/>
                <a:ea typeface="Calibri" panose="020F0502020204030204" pitchFamily="34" charset="0"/>
              </a:rPr>
              <a:t>1</a:t>
            </a:r>
            <a:r>
              <a:rPr lang="en-US" sz="2400" b="1" kern="100" dirty="0">
                <a:effectLst/>
                <a:latin typeface="+mj-lt"/>
                <a:ea typeface="Calibri" panose="020F0502020204030204" pitchFamily="34" charset="0"/>
              </a:rPr>
              <a:t> in the landmark industry-sponsored randomized controlled trials</a:t>
            </a:r>
          </a:p>
          <a:p>
            <a:endParaRPr lang="en-US" sz="2400" dirty="0">
              <a:latin typeface="+mj-lt"/>
            </a:endParaRPr>
          </a:p>
        </p:txBody>
      </p:sp>
      <p:sp>
        <p:nvSpPr>
          <p:cNvPr id="26" name="TextBox 25">
            <a:extLst>
              <a:ext uri="{FF2B5EF4-FFF2-40B4-BE49-F238E27FC236}">
                <a16:creationId xmlns:a16="http://schemas.microsoft.com/office/drawing/2014/main" id="{049E1EBA-052C-7E9F-6295-F35E492AF296}"/>
              </a:ext>
            </a:extLst>
          </p:cNvPr>
          <p:cNvSpPr txBox="1"/>
          <p:nvPr/>
        </p:nvSpPr>
        <p:spPr>
          <a:xfrm>
            <a:off x="548640" y="9441740"/>
            <a:ext cx="8610600" cy="1159292"/>
          </a:xfrm>
          <a:prstGeom prst="rect">
            <a:avLst/>
          </a:prstGeom>
          <a:noFill/>
        </p:spPr>
        <p:txBody>
          <a:bodyPr wrap="square" numCol="2"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1 </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Includes </a:t>
            </a:r>
            <a:r>
              <a:rPr kumimoji="0" lang="en-US" altLang="en-US" sz="1600" b="0"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tirzepatide</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which combines GLP-1 agonism with glucose-dependent insulinotropic polypeptide receptor agonism.</a:t>
            </a:r>
            <a:endParaRPr kumimoji="0" lang="en-US" altLang="en-US"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aseline="30000" dirty="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2</a:t>
            </a:r>
            <a:r>
              <a:rPr kumimoji="0" lang="en-US" altLang="en-US" sz="16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Data from (13),</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primary outcomes at 56 weeks.</a:t>
            </a:r>
            <a:endParaRPr kumimoji="0" lang="en-US" altLang="en-US"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3</a:t>
            </a:r>
            <a:r>
              <a:rPr kumimoji="0" lang="en-US" altLang="en-US" sz="1600"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Data from (14), primary outcomes at 68 weeks.</a:t>
            </a:r>
            <a:endParaRPr kumimoji="0" lang="en-US" altLang="en-US"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30000" dirty="0">
                <a:ln>
                  <a:noFill/>
                </a:ln>
                <a:solidFill>
                  <a:srgbClr val="0B3040"/>
                </a:solidFill>
                <a:effectLst/>
                <a:latin typeface="+mj-lt"/>
                <a:ea typeface="Calibri" panose="020F0502020204030204" pitchFamily="34" charset="0"/>
                <a:cs typeface="Times New Roman" panose="02020603050405020304" pitchFamily="18" charset="0"/>
              </a:rPr>
              <a:t>4 </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Data from (15), primary outcomes at 72 weeks.</a:t>
            </a:r>
            <a:endParaRPr kumimoji="0" lang="en-US" altLang="en-US" sz="1600" b="0" i="0" u="none" strike="noStrike" cap="none" normalizeH="0" baseline="0" dirty="0">
              <a:ln>
                <a:noFill/>
              </a:ln>
              <a:solidFill>
                <a:schemeClr val="tx1"/>
              </a:solidFill>
              <a:effectLst/>
              <a:latin typeface="+mj-lt"/>
            </a:endParaRPr>
          </a:p>
          <a:p>
            <a:endParaRPr lang="en-US" dirty="0"/>
          </a:p>
        </p:txBody>
      </p:sp>
      <p:sp>
        <p:nvSpPr>
          <p:cNvPr id="30" name="TextBox 29">
            <a:extLst>
              <a:ext uri="{FF2B5EF4-FFF2-40B4-BE49-F238E27FC236}">
                <a16:creationId xmlns:a16="http://schemas.microsoft.com/office/drawing/2014/main" id="{91471182-72DB-5B14-4974-BD366F15A023}"/>
              </a:ext>
            </a:extLst>
          </p:cNvPr>
          <p:cNvSpPr txBox="1"/>
          <p:nvPr/>
        </p:nvSpPr>
        <p:spPr>
          <a:xfrm>
            <a:off x="9342120" y="9464600"/>
            <a:ext cx="8534400" cy="738664"/>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a:extLst>
            <a:ext uri="{FF2B5EF4-FFF2-40B4-BE49-F238E27FC236}">
              <a16:creationId xmlns:a16="http://schemas.microsoft.com/office/drawing/2014/main" id="{8059997F-8A0C-6616-5EF9-EB1C56145A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39B722-EC58-1C6B-7909-6022693BFA6D}"/>
              </a:ext>
            </a:extLst>
          </p:cNvPr>
          <p:cNvSpPr txBox="1"/>
          <p:nvPr/>
        </p:nvSpPr>
        <p:spPr>
          <a:xfrm>
            <a:off x="1066800" y="273903"/>
            <a:ext cx="16687800" cy="830997"/>
          </a:xfrm>
          <a:prstGeom prst="rect">
            <a:avLst/>
          </a:prstGeom>
          <a:noFill/>
        </p:spPr>
        <p:txBody>
          <a:bodyPr wrap="square" rtlCol="0">
            <a:spAutoFit/>
          </a:bodyPr>
          <a:lstStyle/>
          <a:p>
            <a:pPr algn="ctr"/>
            <a:r>
              <a:rPr lang="en-US" sz="2400" b="1" kern="100" dirty="0">
                <a:effectLst/>
                <a:latin typeface="+mj-lt"/>
                <a:ea typeface="Calibri" panose="020F0502020204030204" pitchFamily="34" charset="0"/>
              </a:rPr>
              <a:t>Table 2.</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Common side effects reported in </a:t>
            </a:r>
            <a:r>
              <a:rPr lang="en-US" sz="2400" b="1" dirty="0" err="1">
                <a:effectLst/>
                <a:ea typeface="Calibri" panose="020F0502020204030204" pitchFamily="34" charset="0"/>
              </a:rPr>
              <a:t>semaglutide</a:t>
            </a:r>
            <a:r>
              <a:rPr lang="en-US" sz="2400" b="1" i="1" baseline="30000" dirty="0">
                <a:effectLst/>
                <a:ea typeface="Calibri" panose="020F0502020204030204" pitchFamily="34" charset="0"/>
              </a:rPr>
              <a:t> </a:t>
            </a:r>
            <a:r>
              <a:rPr lang="en-US" sz="2400" b="1" dirty="0">
                <a:effectLst/>
                <a:ea typeface="Calibri" panose="020F0502020204030204" pitchFamily="34" charset="0"/>
              </a:rPr>
              <a:t>and </a:t>
            </a:r>
            <a:r>
              <a:rPr lang="en-US" sz="2400" b="1" dirty="0" err="1">
                <a:effectLst/>
                <a:ea typeface="Calibri" panose="020F0502020204030204" pitchFamily="34" charset="0"/>
              </a:rPr>
              <a:t>tirzepatide</a:t>
            </a:r>
            <a:r>
              <a:rPr lang="en-US" sz="2400" b="1" dirty="0">
                <a:effectLst/>
                <a:ea typeface="Calibri" panose="020F0502020204030204" pitchFamily="34" charset="0"/>
              </a:rPr>
              <a:t> trials for obesity</a:t>
            </a:r>
            <a:r>
              <a:rPr lang="en-US" sz="2400" b="1" kern="100" baseline="30000" dirty="0">
                <a:effectLst/>
                <a:ea typeface="Calibri" panose="020F0502020204030204" pitchFamily="34" charset="0"/>
              </a:rPr>
              <a:t>1</a:t>
            </a:r>
            <a:endParaRPr lang="en-US" sz="2400" b="1" kern="100" dirty="0">
              <a:effectLst/>
              <a:ea typeface="Calibri" panose="020F0502020204030204" pitchFamily="34" charset="0"/>
            </a:endParaRPr>
          </a:p>
          <a:p>
            <a:pPr algn="ctr"/>
            <a:endParaRPr lang="en-US" sz="2400" dirty="0">
              <a:latin typeface="+mj-lt"/>
            </a:endParaRPr>
          </a:p>
        </p:txBody>
      </p:sp>
      <p:sp>
        <p:nvSpPr>
          <p:cNvPr id="30" name="TextBox 29">
            <a:extLst>
              <a:ext uri="{FF2B5EF4-FFF2-40B4-BE49-F238E27FC236}">
                <a16:creationId xmlns:a16="http://schemas.microsoft.com/office/drawing/2014/main" id="{C9DDF1E0-3986-50C5-70C0-10F0F30CE428}"/>
              </a:ext>
            </a:extLst>
          </p:cNvPr>
          <p:cNvSpPr txBox="1"/>
          <p:nvPr/>
        </p:nvSpPr>
        <p:spPr>
          <a:xfrm>
            <a:off x="9128759" y="8828533"/>
            <a:ext cx="8534400" cy="1077218"/>
          </a:xfrm>
          <a:prstGeom prst="rect">
            <a:avLst/>
          </a:prstGeom>
          <a:noFill/>
        </p:spPr>
        <p:txBody>
          <a:bodyPr wrap="square" rtlCol="0">
            <a:spAutoFit/>
          </a:bodyPr>
          <a:lstStyle/>
          <a:p>
            <a:r>
              <a:rPr lang="en-US" sz="1600" dirty="0"/>
              <a:t>Source: </a:t>
            </a:r>
            <a:r>
              <a:rPr lang="en-US" sz="1600" dirty="0" err="1"/>
              <a:t>Mozaffarian</a:t>
            </a:r>
            <a:r>
              <a:rPr lang="en-US" sz="1600" dirty="0"/>
              <a:t> D, et al. Nutritional priorities to support GLP-1 therapy for obesity: a joint advisory from the American College of Lifestyle Medicine, the American Society for Nutrition, the Obesity Medicine Association, and The Obesity Society. </a:t>
            </a:r>
            <a:r>
              <a:rPr lang="en-US" sz="1600" i="1" dirty="0"/>
              <a:t>Am J Clin </a:t>
            </a:r>
            <a:r>
              <a:rPr lang="en-US" sz="1600" i="1" dirty="0" err="1"/>
              <a:t>Nutr</a:t>
            </a:r>
            <a:r>
              <a:rPr lang="en-US" sz="1600" i="1" dirty="0"/>
              <a:t>. </a:t>
            </a:r>
            <a:r>
              <a:rPr lang="en-US" sz="1600" dirty="0"/>
              <a:t>2025; </a:t>
            </a:r>
            <a:r>
              <a:rPr lang="en-US" sz="1600" dirty="0">
                <a:hlinkClick r:id="rId2"/>
              </a:rPr>
              <a:t>https://doi.org/10.1016/j.ajcnut.2025/04/023</a:t>
            </a:r>
            <a:r>
              <a:rPr lang="en-US" sz="1600" dirty="0"/>
              <a:t> </a:t>
            </a:r>
          </a:p>
        </p:txBody>
      </p:sp>
      <p:graphicFrame>
        <p:nvGraphicFramePr>
          <p:cNvPr id="3" name="Table 2">
            <a:extLst>
              <a:ext uri="{FF2B5EF4-FFF2-40B4-BE49-F238E27FC236}">
                <a16:creationId xmlns:a16="http://schemas.microsoft.com/office/drawing/2014/main" id="{0E9E2F83-E83A-6EAB-A748-C3BB98C6C800}"/>
              </a:ext>
            </a:extLst>
          </p:cNvPr>
          <p:cNvGraphicFramePr>
            <a:graphicFrameLocks noGrp="1"/>
          </p:cNvGraphicFramePr>
          <p:nvPr>
            <p:extLst>
              <p:ext uri="{D42A27DB-BD31-4B8C-83A1-F6EECF244321}">
                <p14:modId xmlns:p14="http://schemas.microsoft.com/office/powerpoint/2010/main" val="930636959"/>
              </p:ext>
            </p:extLst>
          </p:nvPr>
        </p:nvGraphicFramePr>
        <p:xfrm>
          <a:off x="1066799" y="876300"/>
          <a:ext cx="16154401" cy="7744191"/>
        </p:xfrm>
        <a:graphic>
          <a:graphicData uri="http://schemas.openxmlformats.org/drawingml/2006/table">
            <a:tbl>
              <a:tblPr/>
              <a:tblGrid>
                <a:gridCol w="2971801">
                  <a:extLst>
                    <a:ext uri="{9D8B030D-6E8A-4147-A177-3AD203B41FA5}">
                      <a16:colId xmlns:a16="http://schemas.microsoft.com/office/drawing/2014/main" val="100869716"/>
                    </a:ext>
                  </a:extLst>
                </a:gridCol>
                <a:gridCol w="4038600">
                  <a:extLst>
                    <a:ext uri="{9D8B030D-6E8A-4147-A177-3AD203B41FA5}">
                      <a16:colId xmlns:a16="http://schemas.microsoft.com/office/drawing/2014/main" val="3678529135"/>
                    </a:ext>
                  </a:extLst>
                </a:gridCol>
                <a:gridCol w="2481587">
                  <a:extLst>
                    <a:ext uri="{9D8B030D-6E8A-4147-A177-3AD203B41FA5}">
                      <a16:colId xmlns:a16="http://schemas.microsoft.com/office/drawing/2014/main" val="1773135761"/>
                    </a:ext>
                  </a:extLst>
                </a:gridCol>
                <a:gridCol w="3766813">
                  <a:extLst>
                    <a:ext uri="{9D8B030D-6E8A-4147-A177-3AD203B41FA5}">
                      <a16:colId xmlns:a16="http://schemas.microsoft.com/office/drawing/2014/main" val="3674634231"/>
                    </a:ext>
                  </a:extLst>
                </a:gridCol>
                <a:gridCol w="2895600">
                  <a:extLst>
                    <a:ext uri="{9D8B030D-6E8A-4147-A177-3AD203B41FA5}">
                      <a16:colId xmlns:a16="http://schemas.microsoft.com/office/drawing/2014/main" val="2431705505"/>
                    </a:ext>
                  </a:extLst>
                </a:gridCol>
              </a:tblGrid>
              <a:tr h="693721">
                <a:tc>
                  <a:txBody>
                    <a:bodyPr/>
                    <a:lstStyle/>
                    <a:p>
                      <a:pPr algn="ctr" rtl="0" fontAlgn="ctr"/>
                      <a:r>
                        <a:rPr lang="en-US" sz="2400" b="1" i="0" u="none" strike="noStrike" dirty="0">
                          <a:solidFill>
                            <a:srgbClr val="FFFFFF"/>
                          </a:solidFill>
                          <a:effectLst/>
                          <a:latin typeface="Calibri" panose="020F0502020204030204" pitchFamily="34" charset="0"/>
                        </a:rPr>
                        <a:t>Side effect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2400" b="1" i="0" u="none" strike="noStrike">
                          <a:solidFill>
                            <a:srgbClr val="FFFFFF"/>
                          </a:solidFill>
                          <a:effectLst/>
                          <a:latin typeface="Calibri" panose="020F0502020204030204" pitchFamily="34" charset="0"/>
                        </a:rPr>
                        <a:t>Semaglutide 2.4 mg group (%)</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2400" b="1" i="0" u="none" strike="noStrike">
                          <a:solidFill>
                            <a:srgbClr val="FFFFFF"/>
                          </a:solidFill>
                          <a:effectLst/>
                          <a:latin typeface="Calibri" panose="020F0502020204030204" pitchFamily="34" charset="0"/>
                        </a:rPr>
                        <a:t>Placebo group (%)</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2400" b="1" i="0" u="none" strike="noStrike">
                          <a:solidFill>
                            <a:srgbClr val="FFFFFF"/>
                          </a:solidFill>
                          <a:effectLst/>
                          <a:latin typeface="Calibri" panose="020F0502020204030204" pitchFamily="34" charset="0"/>
                        </a:rPr>
                        <a:t>Tirzepatide 15 mg group (%)</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2400" b="1" i="0" u="none" strike="noStrike" dirty="0">
                          <a:solidFill>
                            <a:srgbClr val="FFFFFF"/>
                          </a:solidFill>
                          <a:effectLst/>
                          <a:latin typeface="Calibri" panose="020F0502020204030204" pitchFamily="34" charset="0"/>
                        </a:rPr>
                        <a:t>Placebo group (%)</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803944075"/>
                  </a:ext>
                </a:extLst>
              </a:tr>
              <a:tr h="408072">
                <a:tc>
                  <a:txBody>
                    <a:bodyPr/>
                    <a:lstStyle/>
                    <a:p>
                      <a:pPr algn="l" rtl="0" fontAlgn="ctr"/>
                      <a:r>
                        <a:rPr lang="en-US" sz="2400" b="0" i="0" u="none" strike="noStrike" dirty="0">
                          <a:solidFill>
                            <a:srgbClr val="000000"/>
                          </a:solidFill>
                          <a:effectLst/>
                          <a:latin typeface="Calibri" panose="020F0502020204030204" pitchFamily="34" charset="0"/>
                        </a:rPr>
                        <a:t>Nausea</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44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16</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28</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8</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211985912"/>
                  </a:ext>
                </a:extLst>
              </a:tr>
              <a:tr h="394469">
                <a:tc>
                  <a:txBody>
                    <a:bodyPr/>
                    <a:lstStyle/>
                    <a:p>
                      <a:pPr algn="l" rtl="0" fontAlgn="ctr"/>
                      <a:r>
                        <a:rPr lang="en-US" sz="2400" b="0" i="0" u="none" strike="noStrike" dirty="0">
                          <a:solidFill>
                            <a:srgbClr val="000000"/>
                          </a:solidFill>
                          <a:effectLst/>
                          <a:latin typeface="Calibri" panose="020F0502020204030204" pitchFamily="34" charset="0"/>
                        </a:rPr>
                        <a:t>Diarrhea</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30</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16</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23</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8</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409307264"/>
                  </a:ext>
                </a:extLst>
              </a:tr>
              <a:tr h="394469">
                <a:tc>
                  <a:txBody>
                    <a:bodyPr/>
                    <a:lstStyle/>
                    <a:p>
                      <a:pPr algn="l" rtl="0" fontAlgn="ctr"/>
                      <a:r>
                        <a:rPr lang="en-US" sz="2400" b="0" i="0" u="none" strike="noStrike">
                          <a:solidFill>
                            <a:srgbClr val="000000"/>
                          </a:solidFill>
                          <a:effectLst/>
                          <a:latin typeface="Calibri" panose="020F0502020204030204" pitchFamily="34" charset="0"/>
                        </a:rPr>
                        <a:t>Vomiting</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24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6</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13</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2</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848064083"/>
                  </a:ext>
                </a:extLst>
              </a:tr>
              <a:tr h="394469">
                <a:tc>
                  <a:txBody>
                    <a:bodyPr/>
                    <a:lstStyle/>
                    <a:p>
                      <a:pPr algn="l" rtl="0" fontAlgn="ctr"/>
                      <a:r>
                        <a:rPr lang="en-US" sz="2400" b="0" i="0" u="none" strike="noStrike">
                          <a:solidFill>
                            <a:srgbClr val="000000"/>
                          </a:solidFill>
                          <a:effectLst/>
                          <a:latin typeface="Calibri" panose="020F0502020204030204" pitchFamily="34" charset="0"/>
                        </a:rPr>
                        <a:t>Constipation</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24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11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11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1165774"/>
                  </a:ext>
                </a:extLst>
              </a:tr>
              <a:tr h="394469">
                <a:tc>
                  <a:txBody>
                    <a:bodyPr/>
                    <a:lstStyle/>
                    <a:p>
                      <a:pPr algn="l" rtl="0" fontAlgn="ctr"/>
                      <a:r>
                        <a:rPr lang="en-US" sz="2400" b="0" i="0" u="none" strike="noStrike">
                          <a:solidFill>
                            <a:srgbClr val="000000"/>
                          </a:solidFill>
                          <a:effectLst/>
                          <a:latin typeface="Calibri" panose="020F0502020204030204" pitchFamily="34" charset="0"/>
                        </a:rPr>
                        <a:t>Abdominal pain</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20</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10</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10</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088685361"/>
                  </a:ext>
                </a:extLst>
              </a:tr>
              <a:tr h="394469">
                <a:tc>
                  <a:txBody>
                    <a:bodyPr/>
                    <a:lstStyle/>
                    <a:p>
                      <a:pPr algn="l" rtl="0" fontAlgn="ctr"/>
                      <a:r>
                        <a:rPr lang="en-US" sz="2400" b="0" i="0" u="none" strike="noStrike">
                          <a:solidFill>
                            <a:srgbClr val="000000"/>
                          </a:solidFill>
                          <a:effectLst/>
                          <a:latin typeface="Calibri" panose="020F0502020204030204" pitchFamily="34" charset="0"/>
                        </a:rPr>
                        <a:t>Headache</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14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10</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785795122"/>
                  </a:ext>
                </a:extLst>
              </a:tr>
              <a:tr h="394469">
                <a:tc>
                  <a:txBody>
                    <a:bodyPr/>
                    <a:lstStyle/>
                    <a:p>
                      <a:pPr algn="l" rtl="0" fontAlgn="ctr"/>
                      <a:r>
                        <a:rPr lang="en-US" sz="2400" b="0" i="0" u="none" strike="noStrike">
                          <a:solidFill>
                            <a:srgbClr val="000000"/>
                          </a:solidFill>
                          <a:effectLst/>
                          <a:latin typeface="Calibri" panose="020F0502020204030204" pitchFamily="34" charset="0"/>
                        </a:rPr>
                        <a:t>Fatigue</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11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7</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3</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25676341"/>
                  </a:ext>
                </a:extLst>
              </a:tr>
              <a:tr h="394469">
                <a:tc>
                  <a:txBody>
                    <a:bodyPr/>
                    <a:lstStyle/>
                    <a:p>
                      <a:pPr algn="l" rtl="0" fontAlgn="ctr"/>
                      <a:r>
                        <a:rPr lang="en-US" sz="2400" b="0" i="0" u="none" strike="noStrike">
                          <a:solidFill>
                            <a:srgbClr val="000000"/>
                          </a:solidFill>
                          <a:effectLst/>
                          <a:latin typeface="Calibri" panose="020F0502020204030204" pitchFamily="34" charset="0"/>
                        </a:rPr>
                        <a:t>Dyspepsia</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9</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3</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10</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0608026"/>
                  </a:ext>
                </a:extLst>
              </a:tr>
              <a:tr h="394469">
                <a:tc>
                  <a:txBody>
                    <a:bodyPr/>
                    <a:lstStyle/>
                    <a:p>
                      <a:pPr algn="l" rtl="0" fontAlgn="ctr"/>
                      <a:r>
                        <a:rPr lang="en-US" sz="2400" b="0" i="0" u="none" strike="noStrike">
                          <a:solidFill>
                            <a:srgbClr val="000000"/>
                          </a:solidFill>
                          <a:effectLst/>
                          <a:latin typeface="Calibri" panose="020F0502020204030204" pitchFamily="34" charset="0"/>
                        </a:rPr>
                        <a:t>Dizziness</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8</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2</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44525521"/>
                  </a:ext>
                </a:extLst>
              </a:tr>
              <a:tr h="394469">
                <a:tc>
                  <a:txBody>
                    <a:bodyPr/>
                    <a:lstStyle/>
                    <a:p>
                      <a:pPr algn="l" rtl="0" fontAlgn="ctr"/>
                      <a:r>
                        <a:rPr lang="en-US" sz="2400" b="0" i="0" u="none" strike="noStrike">
                          <a:solidFill>
                            <a:srgbClr val="000000"/>
                          </a:solidFill>
                          <a:effectLst/>
                          <a:latin typeface="Calibri" panose="020F0502020204030204" pitchFamily="34" charset="0"/>
                        </a:rPr>
                        <a:t>Abdominal distension</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7</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2</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617678801"/>
                  </a:ext>
                </a:extLst>
              </a:tr>
              <a:tr h="394469">
                <a:tc>
                  <a:txBody>
                    <a:bodyPr/>
                    <a:lstStyle/>
                    <a:p>
                      <a:pPr algn="l" rtl="0" fontAlgn="ctr"/>
                      <a:r>
                        <a:rPr lang="en-US" sz="2400" b="0" i="0" u="none" strike="noStrike">
                          <a:solidFill>
                            <a:srgbClr val="000000"/>
                          </a:solidFill>
                          <a:effectLst/>
                          <a:latin typeface="Calibri" panose="020F0502020204030204" pitchFamily="34" charset="0"/>
                        </a:rPr>
                        <a:t>Eructation</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7</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&lt;1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27560855"/>
                  </a:ext>
                </a:extLst>
              </a:tr>
              <a:tr h="394469">
                <a:tc>
                  <a:txBody>
                    <a:bodyPr/>
                    <a:lstStyle/>
                    <a:p>
                      <a:pPr algn="l" rtl="0" fontAlgn="ctr"/>
                      <a:r>
                        <a:rPr lang="en-US" sz="2400" b="0" i="0" u="none" strike="noStrike" dirty="0">
                          <a:solidFill>
                            <a:srgbClr val="000000"/>
                          </a:solidFill>
                          <a:effectLst/>
                          <a:latin typeface="Calibri" panose="020F0502020204030204" pitchFamily="34" charset="0"/>
                        </a:rPr>
                        <a:t>Hypoglycemia</a:t>
                      </a:r>
                      <a:r>
                        <a:rPr lang="en-US" sz="2400" b="0" i="0" u="none" strike="noStrike" baseline="30000" dirty="0">
                          <a:solidFill>
                            <a:srgbClr val="000000"/>
                          </a:solidFill>
                          <a:effectLst/>
                          <a:latin typeface="Times New Roman" panose="02020603050405020304" pitchFamily="18" charset="0"/>
                        </a:rPr>
                        <a:t>2</a:t>
                      </a:r>
                      <a:endParaRPr lang="en-US" sz="2400" b="0" i="0" u="none" strike="noStrike" dirty="0">
                        <a:solidFill>
                          <a:srgbClr val="000000"/>
                        </a:solidFill>
                        <a:effectLst/>
                        <a:latin typeface="Calibri" panose="020F0502020204030204" pitchFamily="34" charset="0"/>
                      </a:endParaRP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6</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2</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5237233"/>
                  </a:ext>
                </a:extLst>
              </a:tr>
              <a:tr h="394469">
                <a:tc>
                  <a:txBody>
                    <a:bodyPr/>
                    <a:lstStyle/>
                    <a:p>
                      <a:pPr algn="l" rtl="0" fontAlgn="ctr"/>
                      <a:r>
                        <a:rPr lang="en-US" sz="2400" b="0" i="0" u="none" strike="noStrike">
                          <a:solidFill>
                            <a:srgbClr val="000000"/>
                          </a:solidFill>
                          <a:effectLst/>
                          <a:latin typeface="Calibri" panose="020F0502020204030204" pitchFamily="34" charset="0"/>
                        </a:rPr>
                        <a:t>Flatulence</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6</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2</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928518320"/>
                  </a:ext>
                </a:extLst>
              </a:tr>
              <a:tr h="394469">
                <a:tc>
                  <a:txBody>
                    <a:bodyPr/>
                    <a:lstStyle/>
                    <a:p>
                      <a:pPr algn="l" rtl="0" fontAlgn="ctr"/>
                      <a:r>
                        <a:rPr lang="en-US" sz="2400" b="0" i="0" u="none" strike="noStrike">
                          <a:solidFill>
                            <a:srgbClr val="000000"/>
                          </a:solidFill>
                          <a:effectLst/>
                          <a:latin typeface="Calibri" panose="020F0502020204030204" pitchFamily="34" charset="0"/>
                        </a:rPr>
                        <a:t>Gastroenteritis</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6</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55253883"/>
                  </a:ext>
                </a:extLst>
              </a:tr>
              <a:tr h="737517">
                <a:tc>
                  <a:txBody>
                    <a:bodyPr/>
                    <a:lstStyle/>
                    <a:p>
                      <a:pPr algn="l" rtl="0" fontAlgn="ctr"/>
                      <a:r>
                        <a:rPr lang="en-US" sz="2400" b="0" i="0" u="none" strike="noStrike">
                          <a:solidFill>
                            <a:srgbClr val="000000"/>
                          </a:solidFill>
                          <a:effectLst/>
                          <a:latin typeface="Calibri" panose="020F0502020204030204" pitchFamily="34" charset="0"/>
                        </a:rPr>
                        <a:t>Gastroesophageal reflux</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3</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2</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258625525"/>
                  </a:ext>
                </a:extLst>
              </a:tr>
              <a:tr h="394469">
                <a:tc>
                  <a:txBody>
                    <a:bodyPr/>
                    <a:lstStyle/>
                    <a:p>
                      <a:pPr algn="l" rtl="0" fontAlgn="ctr"/>
                      <a:r>
                        <a:rPr lang="en-US" sz="2400" b="0" i="0" u="none" strike="noStrike">
                          <a:solidFill>
                            <a:srgbClr val="000000"/>
                          </a:solidFill>
                          <a:effectLst/>
                          <a:latin typeface="Calibri" panose="020F0502020204030204" pitchFamily="34" charset="0"/>
                        </a:rPr>
                        <a:t>Gastritis</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4</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400" b="0" i="0" u="none" strike="noStrike" dirty="0">
                          <a:solidFill>
                            <a:srgbClr val="000000"/>
                          </a:solidFill>
                          <a:effectLst/>
                          <a:latin typeface="Calibri" panose="020F0502020204030204" pitchFamily="34" charset="0"/>
                        </a:rPr>
                        <a:t>-</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491833393"/>
                  </a:ext>
                </a:extLst>
              </a:tr>
              <a:tr h="380867">
                <a:tc>
                  <a:txBody>
                    <a:bodyPr/>
                    <a:lstStyle/>
                    <a:p>
                      <a:pPr algn="l" rtl="0" fontAlgn="ctr"/>
                      <a:r>
                        <a:rPr lang="en-US" sz="2400" b="0" i="0" u="none" strike="noStrike">
                          <a:solidFill>
                            <a:srgbClr val="000000"/>
                          </a:solidFill>
                          <a:effectLst/>
                          <a:latin typeface="Calibri" panose="020F0502020204030204" pitchFamily="34" charset="0"/>
                        </a:rPr>
                        <a:t>Hair Loss</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3</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r>
                        <a:rPr lang="en-US" sz="2400" b="0" i="0" u="none" strike="noStrike">
                          <a:solidFill>
                            <a:srgbClr val="000000"/>
                          </a:solidFill>
                          <a:effectLst/>
                          <a:latin typeface="Calibri" panose="020F0502020204030204" pitchFamily="34" charset="0"/>
                        </a:rPr>
                        <a:t>5</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r>
                        <a:rPr lang="en-US" sz="2400" b="0" i="0" u="none" strike="noStrike" dirty="0">
                          <a:solidFill>
                            <a:srgbClr val="000000"/>
                          </a:solidFill>
                          <a:effectLst/>
                          <a:latin typeface="Calibri" panose="020F0502020204030204" pitchFamily="34" charset="0"/>
                        </a:rPr>
                        <a:t>1</a:t>
                      </a:r>
                    </a:p>
                  </a:txBody>
                  <a:tcPr marL="7445" marR="7445" marT="7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3263527258"/>
                  </a:ext>
                </a:extLst>
              </a:tr>
            </a:tbl>
          </a:graphicData>
        </a:graphic>
      </p:graphicFrame>
      <p:sp>
        <p:nvSpPr>
          <p:cNvPr id="5" name="TextBox 4">
            <a:extLst>
              <a:ext uri="{FF2B5EF4-FFF2-40B4-BE49-F238E27FC236}">
                <a16:creationId xmlns:a16="http://schemas.microsoft.com/office/drawing/2014/main" id="{969F830D-E977-CAA2-5655-C8D3FD91EE2C}"/>
              </a:ext>
            </a:extLst>
          </p:cNvPr>
          <p:cNvSpPr txBox="1"/>
          <p:nvPr/>
        </p:nvSpPr>
        <p:spPr>
          <a:xfrm>
            <a:off x="1066799" y="8828533"/>
            <a:ext cx="7696201" cy="861774"/>
          </a:xfrm>
          <a:prstGeom prst="rect">
            <a:avLst/>
          </a:prstGeom>
          <a:noFill/>
        </p:spPr>
        <p:txBody>
          <a:bodyPr wrap="square" rtlCol="0">
            <a:spAutoFit/>
          </a:bodyPr>
          <a:lstStyle/>
          <a:p>
            <a:r>
              <a:rPr lang="en-US" sz="1600" baseline="30000" dirty="0">
                <a:latin typeface="+mj-lt"/>
              </a:rPr>
              <a:t>1</a:t>
            </a:r>
            <a:r>
              <a:rPr lang="en-US" sz="1600" dirty="0">
                <a:latin typeface="+mj-lt"/>
              </a:rPr>
              <a:t> </a:t>
            </a:r>
            <a:r>
              <a:rPr lang="en-US" sz="1600" kern="100" dirty="0">
                <a:effectLst/>
                <a:latin typeface="+mj-lt"/>
                <a:ea typeface="Calibri" panose="020F0502020204030204" pitchFamily="34" charset="0"/>
              </a:rPr>
              <a:t>Data from (42, 43), based on follow-up periods of up to 68 weeks (</a:t>
            </a:r>
            <a:r>
              <a:rPr lang="en-US" sz="1600" kern="100" dirty="0" err="1">
                <a:effectLst/>
                <a:latin typeface="+mj-lt"/>
                <a:ea typeface="Calibri" panose="020F0502020204030204" pitchFamily="34" charset="0"/>
              </a:rPr>
              <a:t>semaglutide</a:t>
            </a:r>
            <a:r>
              <a:rPr lang="en-US" sz="1600" kern="100" dirty="0">
                <a:effectLst/>
                <a:latin typeface="+mj-lt"/>
                <a:ea typeface="Calibri" panose="020F0502020204030204" pitchFamily="34" charset="0"/>
              </a:rPr>
              <a:t>)      </a:t>
            </a:r>
          </a:p>
          <a:p>
            <a:r>
              <a:rPr lang="en-US" sz="1600" kern="100" dirty="0">
                <a:latin typeface="+mj-lt"/>
                <a:ea typeface="Calibri" panose="020F0502020204030204" pitchFamily="34" charset="0"/>
              </a:rPr>
              <a:t>   </a:t>
            </a:r>
            <a:r>
              <a:rPr lang="en-US" sz="1600" kern="100" dirty="0">
                <a:effectLst/>
                <a:latin typeface="+mj-lt"/>
                <a:ea typeface="Calibri" panose="020F0502020204030204" pitchFamily="34" charset="0"/>
              </a:rPr>
              <a:t>or 72 weeks (</a:t>
            </a:r>
            <a:r>
              <a:rPr lang="en-US" sz="1600" kern="100" dirty="0" err="1">
                <a:effectLst/>
                <a:latin typeface="+mj-lt"/>
                <a:ea typeface="Calibri" panose="020F0502020204030204" pitchFamily="34" charset="0"/>
              </a:rPr>
              <a:t>tirzepatide</a:t>
            </a:r>
            <a:r>
              <a:rPr lang="en-US" sz="1600" kern="100" dirty="0">
                <a:effectLst/>
                <a:latin typeface="+mj-lt"/>
                <a:ea typeface="Calibri" panose="020F0502020204030204" pitchFamily="34" charset="0"/>
              </a:rPr>
              <a:t>).</a:t>
            </a:r>
          </a:p>
          <a:p>
            <a:r>
              <a:rPr lang="en-US" sz="1600" baseline="30000" dirty="0">
                <a:latin typeface="+mj-lt"/>
              </a:rPr>
              <a:t>2</a:t>
            </a:r>
            <a:r>
              <a:rPr lang="en-US" sz="1600" dirty="0">
                <a:latin typeface="+mj-lt"/>
              </a:rPr>
              <a:t> </a:t>
            </a:r>
            <a:r>
              <a:rPr lang="en-US" sz="1600" dirty="0">
                <a:effectLst/>
                <a:latin typeface="+mj-lt"/>
                <a:ea typeface="Calibri" panose="020F0502020204030204" pitchFamily="34" charset="0"/>
              </a:rPr>
              <a:t>Among individuals with type 2 diabetes.</a:t>
            </a:r>
            <a:endParaRPr lang="en-US" sz="1600" dirty="0">
              <a:latin typeface="+mj-lt"/>
            </a:endParaRPr>
          </a:p>
        </p:txBody>
      </p:sp>
    </p:spTree>
    <p:extLst>
      <p:ext uri="{BB962C8B-B14F-4D97-AF65-F5344CB8AC3E}">
        <p14:creationId xmlns:p14="http://schemas.microsoft.com/office/powerpoint/2010/main" val="1402676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6FCA9BD-2E56-F45C-23CB-03D00B349119}"/>
              </a:ext>
            </a:extLst>
          </p:cNvPr>
          <p:cNvGraphicFramePr>
            <a:graphicFrameLocks noGrp="1"/>
          </p:cNvGraphicFramePr>
          <p:nvPr>
            <p:extLst>
              <p:ext uri="{D42A27DB-BD31-4B8C-83A1-F6EECF244321}">
                <p14:modId xmlns:p14="http://schemas.microsoft.com/office/powerpoint/2010/main" val="551465508"/>
              </p:ext>
            </p:extLst>
          </p:nvPr>
        </p:nvGraphicFramePr>
        <p:xfrm>
          <a:off x="533400" y="718820"/>
          <a:ext cx="17343120" cy="7496914"/>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759835088"/>
                    </a:ext>
                  </a:extLst>
                </a:gridCol>
                <a:gridCol w="12390120">
                  <a:extLst>
                    <a:ext uri="{9D8B030D-6E8A-4147-A177-3AD203B41FA5}">
                      <a16:colId xmlns:a16="http://schemas.microsoft.com/office/drawing/2014/main" val="2876340661"/>
                    </a:ext>
                  </a:extLst>
                </a:gridCol>
              </a:tblGrid>
              <a:tr h="694752">
                <a:tc>
                  <a:txBody>
                    <a:bodyPr/>
                    <a:lstStyle/>
                    <a:p>
                      <a:r>
                        <a:rPr lang="en-US" dirty="0"/>
                        <a:t>Organization</a:t>
                      </a:r>
                    </a:p>
                  </a:txBody>
                  <a:tcPr/>
                </a:tc>
                <a:tc>
                  <a:txBody>
                    <a:bodyPr/>
                    <a:lstStyle/>
                    <a:p>
                      <a:r>
                        <a:rPr lang="en-US" dirty="0"/>
                        <a:t>Recommendations</a:t>
                      </a:r>
                    </a:p>
                  </a:txBody>
                  <a:tcPr/>
                </a:tc>
                <a:extLst>
                  <a:ext uri="{0D108BD9-81ED-4DB2-BD59-A6C34878D82A}">
                    <a16:rowId xmlns:a16="http://schemas.microsoft.com/office/drawing/2014/main" val="910700249"/>
                  </a:ext>
                </a:extLst>
              </a:tr>
              <a:tr h="3397623">
                <a:tc>
                  <a:txBody>
                    <a:bodyPr/>
                    <a:lstStyle/>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American Heart Association/American College of Cardiology/The Obesity Society (2013</a:t>
                      </a:r>
                      <a:r>
                        <a:rPr lang="en-US" sz="2400" b="0" kern="100" baseline="30000" dirty="0">
                          <a:effectLst/>
                          <a:ea typeface="Calibri" panose="020F0502020204030204" pitchFamily="34" charset="0"/>
                        </a:rPr>
                        <a:t>2</a:t>
                      </a:r>
                      <a:r>
                        <a:rPr lang="en-US" sz="2400" b="0" kern="100" dirty="0">
                          <a:effectLst/>
                          <a:latin typeface="+mn-lt"/>
                          <a:ea typeface="Calibri" panose="020F0502020204030204" pitchFamily="34" charset="0"/>
                          <a:cs typeface="Arial" panose="020B0604020202020204" pitchFamily="34" charset="0"/>
                        </a:rPr>
                        <a:t>)</a:t>
                      </a:r>
                    </a:p>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 </a:t>
                      </a:r>
                    </a:p>
                  </a:txBody>
                  <a:tcPr marL="68580" marR="68580" marT="0" marB="0"/>
                </a:tc>
                <a:tc>
                  <a:txBody>
                    <a:bodyPr/>
                    <a:lstStyle/>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Counsel adults with overweight and obesity with CVD risk factors (hypertension, hyperlipidemia, hyperglycemia) that lifestyle changes that produce even modest, sustained weight reduction of 3-5% produce clinically meaningful health benefits, and greater weight reduction produces greater benefits (Grade I-A)</a:t>
                      </a:r>
                    </a:p>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Prescribe a diet to achieve reduced calorie intake for weight reduction (Grade I-A)</a:t>
                      </a:r>
                    </a:p>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Advise/prescribe participation in a comprehensive lifestyle intervention for 6 or more months (including at least 14 sessions over 6 months) (Grade I-A)</a:t>
                      </a:r>
                    </a:p>
                    <a:p>
                      <a:pPr marL="0" marR="0">
                        <a:lnSpc>
                          <a:spcPct val="100000"/>
                        </a:lnSpc>
                        <a:buNone/>
                      </a:pPr>
                      <a:r>
                        <a:rPr lang="en-US" sz="2400" kern="1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817124377"/>
                  </a:ext>
                </a:extLst>
              </a:tr>
              <a:tr h="1941499">
                <a:tc>
                  <a:txBody>
                    <a:bodyPr/>
                    <a:lstStyle/>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United States Preventive Services Task Force (2018</a:t>
                      </a:r>
                      <a:r>
                        <a:rPr lang="en-US" sz="2400" b="0" kern="100" baseline="30000" dirty="0">
                          <a:effectLst/>
                          <a:ea typeface="Calibri" panose="020F0502020204030204" pitchFamily="34" charset="0"/>
                        </a:rPr>
                        <a:t>3</a:t>
                      </a:r>
                      <a:r>
                        <a:rPr lang="en-US" sz="2400" b="0" kern="100" dirty="0">
                          <a:effectLst/>
                          <a:latin typeface="+mn-lt"/>
                          <a:ea typeface="Calibri" panose="020F0502020204030204" pitchFamily="34" charset="0"/>
                          <a:cs typeface="Arial" panose="020B0604020202020204" pitchFamily="34" charset="0"/>
                        </a:rPr>
                        <a:t>)</a:t>
                      </a:r>
                    </a:p>
                  </a:txBody>
                  <a:tcPr marL="68580" marR="68580" marT="0" marB="0"/>
                </a:tc>
                <a:tc>
                  <a:txBody>
                    <a:bodyPr/>
                    <a:lstStyle/>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Offer or refer adults with obesity to intensive, multicomponent behavioral interventions. This includes weight reduction and weight reduction maintenance interventions with components that focus on nutrition, physical activity, self-monitoring, identifying barriers, problem solving, peer support, and relapse prevention (B recommendation)</a:t>
                      </a:r>
                    </a:p>
                    <a:p>
                      <a:pPr marL="0" marR="0">
                        <a:lnSpc>
                          <a:spcPct val="100000"/>
                        </a:lnSpc>
                        <a:buNone/>
                      </a:pPr>
                      <a:r>
                        <a:rPr lang="en-US" sz="2400" kern="1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2628194229"/>
                  </a:ext>
                </a:extLst>
              </a:tr>
              <a:tr h="1456124">
                <a:tc>
                  <a:txBody>
                    <a:bodyPr/>
                    <a:lstStyle/>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United States Preventive Services Task Force (2020</a:t>
                      </a:r>
                      <a:r>
                        <a:rPr lang="en-US" sz="2400" b="0" kern="100" baseline="30000" dirty="0">
                          <a:effectLst/>
                          <a:ea typeface="Calibri" panose="020F0502020204030204" pitchFamily="34" charset="0"/>
                        </a:rPr>
                        <a:t>4</a:t>
                      </a:r>
                      <a:r>
                        <a:rPr lang="en-US" sz="2400" b="0" kern="100" dirty="0">
                          <a:effectLst/>
                          <a:latin typeface="+mn-lt"/>
                          <a:ea typeface="Calibri" panose="020F0502020204030204" pitchFamily="34" charset="0"/>
                          <a:cs typeface="Arial" panose="020B0604020202020204" pitchFamily="34" charset="0"/>
                        </a:rPr>
                        <a:t>)</a:t>
                      </a:r>
                    </a:p>
                  </a:txBody>
                  <a:tcPr marL="68580" marR="68580" marT="0" marB="0"/>
                </a:tc>
                <a:tc>
                  <a:txBody>
                    <a:bodyPr/>
                    <a:lstStyle/>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Offer or refer adults with CVD risk factors (hypertension, dyslipidemia, metabolic syndrome, or estimated 10-year CVD risk &gt;7.5%) to behavioral counseling interventions to promote a healthy diet and physical activity (B recommendation)</a:t>
                      </a:r>
                    </a:p>
                    <a:p>
                      <a:pPr marL="0" marR="0">
                        <a:lnSpc>
                          <a:spcPct val="100000"/>
                        </a:lnSpc>
                        <a:buNone/>
                      </a:pPr>
                      <a:r>
                        <a:rPr lang="en-US" sz="2400" kern="1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469470918"/>
                  </a:ext>
                </a:extLst>
              </a:tr>
            </a:tbl>
          </a:graphicData>
        </a:graphic>
      </p:graphicFrame>
      <p:sp>
        <p:nvSpPr>
          <p:cNvPr id="4" name="TextBox 3">
            <a:extLst>
              <a:ext uri="{FF2B5EF4-FFF2-40B4-BE49-F238E27FC236}">
                <a16:creationId xmlns:a16="http://schemas.microsoft.com/office/drawing/2014/main" id="{7C7E335E-82FB-689C-03D7-E59EDFD264C3}"/>
              </a:ext>
            </a:extLst>
          </p:cNvPr>
          <p:cNvSpPr txBox="1"/>
          <p:nvPr/>
        </p:nvSpPr>
        <p:spPr>
          <a:xfrm>
            <a:off x="487680" y="190500"/>
            <a:ext cx="16687800" cy="830997"/>
          </a:xfrm>
          <a:prstGeom prst="rect">
            <a:avLst/>
          </a:prstGeom>
          <a:noFill/>
        </p:spPr>
        <p:txBody>
          <a:bodyPr wrap="square" rtlCol="0">
            <a:spAutoFit/>
          </a:bodyPr>
          <a:lstStyle/>
          <a:p>
            <a:pPr algn="ctr"/>
            <a:r>
              <a:rPr lang="en-US" sz="2400" b="1" kern="100" dirty="0">
                <a:effectLst/>
                <a:latin typeface="+mj-lt"/>
                <a:ea typeface="Calibri" panose="020F0502020204030204" pitchFamily="34" charset="0"/>
              </a:rPr>
              <a:t>Table </a:t>
            </a:r>
            <a:r>
              <a:rPr lang="en-US" sz="2400" b="1" kern="100" dirty="0">
                <a:latin typeface="+mj-lt"/>
                <a:ea typeface="Calibri" panose="020F0502020204030204" pitchFamily="34" charset="0"/>
              </a:rPr>
              <a:t>3</a:t>
            </a:r>
            <a:r>
              <a:rPr lang="en-US" sz="2400" b="1" kern="100" dirty="0">
                <a:effectLst/>
                <a:latin typeface="+mj-lt"/>
                <a:ea typeface="Calibri" panose="020F0502020204030204" pitchFamily="34" charset="0"/>
              </a:rPr>
              <a:t>.</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Key guidelines for lifestyle modification therapies for individuals with obesity</a:t>
            </a:r>
            <a:r>
              <a:rPr lang="en-US" sz="2400" b="1" kern="100" baseline="30000" dirty="0">
                <a:effectLst/>
                <a:ea typeface="Calibri" panose="020F0502020204030204" pitchFamily="34" charset="0"/>
              </a:rPr>
              <a:t>1</a:t>
            </a:r>
            <a:endParaRPr lang="en-US" sz="2400" b="1" kern="100" dirty="0">
              <a:effectLst/>
              <a:ea typeface="Calibri" panose="020F0502020204030204" pitchFamily="34" charset="0"/>
            </a:endParaRPr>
          </a:p>
          <a:p>
            <a:pPr algn="ctr"/>
            <a:endParaRPr lang="en-US" sz="2400" dirty="0">
              <a:latin typeface="+mj-lt"/>
            </a:endParaRPr>
          </a:p>
        </p:txBody>
      </p:sp>
      <p:sp>
        <p:nvSpPr>
          <p:cNvPr id="5" name="TextBox 4">
            <a:extLst>
              <a:ext uri="{FF2B5EF4-FFF2-40B4-BE49-F238E27FC236}">
                <a16:creationId xmlns:a16="http://schemas.microsoft.com/office/drawing/2014/main" id="{02597F44-FF9B-2D24-6FE3-24A1958585CD}"/>
              </a:ext>
            </a:extLst>
          </p:cNvPr>
          <p:cNvSpPr txBox="1"/>
          <p:nvPr/>
        </p:nvSpPr>
        <p:spPr>
          <a:xfrm>
            <a:off x="13319760" y="8479442"/>
            <a:ext cx="4800600" cy="1384995"/>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p>
        </p:txBody>
      </p:sp>
      <p:sp>
        <p:nvSpPr>
          <p:cNvPr id="6" name="TextBox 5">
            <a:extLst>
              <a:ext uri="{FF2B5EF4-FFF2-40B4-BE49-F238E27FC236}">
                <a16:creationId xmlns:a16="http://schemas.microsoft.com/office/drawing/2014/main" id="{DF0306BB-BA1D-ED8E-D4C9-899AE7B50F70}"/>
              </a:ext>
            </a:extLst>
          </p:cNvPr>
          <p:cNvSpPr txBox="1"/>
          <p:nvPr/>
        </p:nvSpPr>
        <p:spPr>
          <a:xfrm flipH="1">
            <a:off x="487680" y="8369975"/>
            <a:ext cx="12542520"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1</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This table presents key examples, not necessarily a complete compendium, of major lifestyle recommendations from these reports.</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2</a:t>
            </a:r>
            <a:r>
              <a:rPr kumimoji="0" lang="en-US" altLang="en-US" sz="135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Data from (94). Grade I-A is an indicator of the recommendation and its level of evidence, here denoting that the procedure or treatment should be performed/administered and has strong evidence that it is useful/effective.</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3</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(95). B recommendation is an indicator that the USPSTF recommends the service. There is high certainty that the net benefit is moderate or there is moderate certainty that the net benefit is moderate to substantial. Suggestions for practice: Offer or provide this service.</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4</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(96). An update for this topic was in progress during this manuscript’s development (100). </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5</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(97).</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6</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(98). </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50" i="0" baseline="30000" dirty="0">
                <a:ea typeface="Calibri" panose="020F0502020204030204" pitchFamily="34" charset="0"/>
                <a:cs typeface="Times New Roman" panose="02020603050405020304" pitchFamily="18" charset="0"/>
              </a:rPr>
              <a:t>7</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(99).</a:t>
            </a:r>
            <a:endParaRPr lang="en-US" sz="135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a:extLst>
            <a:ext uri="{FF2B5EF4-FFF2-40B4-BE49-F238E27FC236}">
              <a16:creationId xmlns:a16="http://schemas.microsoft.com/office/drawing/2014/main" id="{1E803DBF-1922-621C-0331-1B21188BEA9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5D2D7C-2780-15E4-8773-76A68D5473C9}"/>
              </a:ext>
            </a:extLst>
          </p:cNvPr>
          <p:cNvGraphicFramePr>
            <a:graphicFrameLocks noGrp="1"/>
          </p:cNvGraphicFramePr>
          <p:nvPr>
            <p:extLst>
              <p:ext uri="{D42A27DB-BD31-4B8C-83A1-F6EECF244321}">
                <p14:modId xmlns:p14="http://schemas.microsoft.com/office/powerpoint/2010/main" val="1746595879"/>
              </p:ext>
            </p:extLst>
          </p:nvPr>
        </p:nvGraphicFramePr>
        <p:xfrm>
          <a:off x="533400" y="718819"/>
          <a:ext cx="17343120" cy="744843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759835088"/>
                    </a:ext>
                  </a:extLst>
                </a:gridCol>
                <a:gridCol w="12390120">
                  <a:extLst>
                    <a:ext uri="{9D8B030D-6E8A-4147-A177-3AD203B41FA5}">
                      <a16:colId xmlns:a16="http://schemas.microsoft.com/office/drawing/2014/main" val="2876340661"/>
                    </a:ext>
                  </a:extLst>
                </a:gridCol>
              </a:tblGrid>
              <a:tr h="690897">
                <a:tc>
                  <a:txBody>
                    <a:bodyPr/>
                    <a:lstStyle/>
                    <a:p>
                      <a:r>
                        <a:rPr lang="en-US" dirty="0"/>
                        <a:t>Organization</a:t>
                      </a:r>
                    </a:p>
                  </a:txBody>
                  <a:tcPr/>
                </a:tc>
                <a:tc>
                  <a:txBody>
                    <a:bodyPr/>
                    <a:lstStyle/>
                    <a:p>
                      <a:r>
                        <a:rPr lang="en-US" dirty="0"/>
                        <a:t>Recommendations</a:t>
                      </a:r>
                    </a:p>
                  </a:txBody>
                  <a:tcPr/>
                </a:tc>
                <a:extLst>
                  <a:ext uri="{0D108BD9-81ED-4DB2-BD59-A6C34878D82A}">
                    <a16:rowId xmlns:a16="http://schemas.microsoft.com/office/drawing/2014/main" val="910700249"/>
                  </a:ext>
                </a:extLst>
              </a:tr>
              <a:tr h="3861450">
                <a:tc>
                  <a:txBody>
                    <a:bodyPr/>
                    <a:lstStyle/>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Canadian Medical Association (2020</a:t>
                      </a:r>
                      <a:r>
                        <a:rPr lang="en-US" sz="2400" b="0" kern="100" baseline="30000" dirty="0">
                          <a:effectLst/>
                          <a:ea typeface="Calibri" panose="020F0502020204030204" pitchFamily="34" charset="0"/>
                        </a:rPr>
                        <a:t>5</a:t>
                      </a:r>
                      <a:r>
                        <a:rPr lang="en-US" sz="2400" b="0" kern="100" dirty="0">
                          <a:effectLst/>
                          <a:latin typeface="+mn-lt"/>
                          <a:ea typeface="Calibri" panose="020F0502020204030204" pitchFamily="34" charset="0"/>
                          <a:cs typeface="Arial" panose="020B0604020202020204" pitchFamily="34" charset="0"/>
                        </a:rPr>
                        <a:t>)</a:t>
                      </a:r>
                    </a:p>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 </a:t>
                      </a:r>
                    </a:p>
                  </a:txBody>
                  <a:tcPr marL="68580" marR="68580" marT="0" marB="0"/>
                </a:tc>
                <a:tc>
                  <a:txBody>
                    <a:bodyPr/>
                    <a:lstStyle/>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Adults living with obesity should receive individualized care plans that address their root causes of obesity and that provide support for behavioral change (e.g., nutrition, physical activity).</a:t>
                      </a:r>
                    </a:p>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Adults living with obesity should receive individualized medical nutrition therapy provided by a registered dietitian (when available) to improve weight outcomes (body weight, BMI), waist circumference, glycemic control, established lipid, and blood pressure targets. (Level 1a, Grade A)</a:t>
                      </a:r>
                    </a:p>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Adults living with obesity can consider any of multiple medical nutrition therapies to improve health-related outcomes, choosing the dietary patterns and food-based approaches that support their best long-term adherence.</a:t>
                      </a:r>
                    </a:p>
                    <a:p>
                      <a:pPr marL="0" marR="0">
                        <a:lnSpc>
                          <a:spcPct val="100000"/>
                        </a:lnSpc>
                        <a:buNone/>
                      </a:pPr>
                      <a:r>
                        <a:rPr lang="en-US" sz="2400" kern="1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938245228"/>
                  </a:ext>
                </a:extLst>
              </a:tr>
              <a:tr h="1930725">
                <a:tc>
                  <a:txBody>
                    <a:bodyPr/>
                    <a:lstStyle/>
                    <a:p>
                      <a:pPr marL="0" marR="0">
                        <a:lnSpc>
                          <a:spcPct val="100000"/>
                        </a:lnSpc>
                        <a:buNone/>
                      </a:pPr>
                      <a:r>
                        <a:rPr lang="en-US" sz="2400" b="0" kern="100" dirty="0">
                          <a:effectLst/>
                          <a:latin typeface="+mn-lt"/>
                          <a:ea typeface="Calibri" panose="020F0502020204030204" pitchFamily="34" charset="0"/>
                          <a:cs typeface="Arial" panose="020B0604020202020204" pitchFamily="34" charset="0"/>
                        </a:rPr>
                        <a:t>United States Preventive Services Task Force (2021</a:t>
                      </a:r>
                      <a:r>
                        <a:rPr lang="en-US" sz="2400" b="0" kern="100" baseline="30000" dirty="0">
                          <a:effectLst/>
                          <a:ea typeface="Calibri" panose="020F0502020204030204" pitchFamily="34" charset="0"/>
                        </a:rPr>
                        <a:t>6</a:t>
                      </a:r>
                      <a:r>
                        <a:rPr lang="en-US" sz="2400" b="0" kern="100" dirty="0">
                          <a:effectLst/>
                          <a:latin typeface="+mn-lt"/>
                          <a:ea typeface="Calibri" panose="020F0502020204030204" pitchFamily="34" charset="0"/>
                          <a:cs typeface="Arial" panose="020B0604020202020204" pitchFamily="34" charset="0"/>
                        </a:rPr>
                        <a:t>)</a:t>
                      </a:r>
                    </a:p>
                  </a:txBody>
                  <a:tcPr marL="68580" marR="68580" marT="0" marB="0"/>
                </a:tc>
                <a:tc>
                  <a:txBody>
                    <a:bodyPr/>
                    <a:lstStyle/>
                    <a:p>
                      <a:pPr marL="285750" marR="0" indent="-285750">
                        <a:lnSpc>
                          <a:spcPct val="100000"/>
                        </a:lnSpc>
                        <a:buFont typeface="Arial" panose="020B0604020202020204" pitchFamily="34" charset="0"/>
                        <a:buChar char="•"/>
                      </a:pPr>
                      <a:r>
                        <a:rPr lang="en-US" sz="2400" kern="100" dirty="0">
                          <a:effectLst/>
                          <a:latin typeface="+mn-lt"/>
                          <a:ea typeface="Calibri" panose="020F0502020204030204" pitchFamily="34" charset="0"/>
                          <a:cs typeface="Arial" panose="020B0604020202020204" pitchFamily="34" charset="0"/>
                        </a:rPr>
                        <a:t>Screen adults aged 35 to 70 years who have overweight or obesity for prediabetes and diabetes; and offer or refer patients with prediabetes to effective preventive interventions, such as lifestyle interventions that focus on diet, physical activity, or both (e.g., the Diabetes Prevention Program) (B recommendation</a:t>
                      </a:r>
                      <a:r>
                        <a:rPr lang="en-US" sz="2400" i="1" kern="100" baseline="30000" dirty="0">
                          <a:effectLst/>
                          <a:latin typeface="+mn-lt"/>
                          <a:ea typeface="Calibri" panose="020F0502020204030204" pitchFamily="34" charset="0"/>
                          <a:cs typeface="Arial" panose="020B0604020202020204" pitchFamily="34" charset="0"/>
                        </a:rPr>
                        <a:t>†</a:t>
                      </a:r>
                      <a:r>
                        <a:rPr lang="en-US" sz="2400" kern="100" dirty="0">
                          <a:effectLst/>
                          <a:latin typeface="+mn-lt"/>
                          <a:ea typeface="Calibri" panose="020F0502020204030204" pitchFamily="34" charset="0"/>
                          <a:cs typeface="Arial" panose="020B0604020202020204" pitchFamily="34" charset="0"/>
                        </a:rPr>
                        <a:t>)</a:t>
                      </a:r>
                    </a:p>
                    <a:p>
                      <a:pPr marL="0" marR="0">
                        <a:lnSpc>
                          <a:spcPct val="100000"/>
                        </a:lnSpc>
                        <a:buNone/>
                      </a:pPr>
                      <a:r>
                        <a:rPr lang="en-US" sz="2400" kern="1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3909877731"/>
                  </a:ext>
                </a:extLst>
              </a:tr>
              <a:tr h="965363">
                <a:tc>
                  <a:txBody>
                    <a:bodyPr/>
                    <a:lstStyle/>
                    <a:p>
                      <a:pPr marL="0" marR="0" algn="l" defTabSz="914400" rtl="0" eaLnBrk="1" latinLnBrk="0" hangingPunct="1">
                        <a:lnSpc>
                          <a:spcPct val="100000"/>
                        </a:lnSpc>
                        <a:buNone/>
                      </a:pPr>
                      <a:r>
                        <a:rPr lang="en-US" sz="2400" b="0" kern="100" dirty="0">
                          <a:solidFill>
                            <a:schemeClr val="dk1"/>
                          </a:solidFill>
                          <a:effectLst/>
                          <a:latin typeface="+mn-lt"/>
                          <a:ea typeface="Calibri" panose="020F0502020204030204" pitchFamily="34" charset="0"/>
                          <a:cs typeface="Arial" panose="020B0604020202020204" pitchFamily="34" charset="0"/>
                        </a:rPr>
                        <a:t>European Association for the Study of Obesity (2024</a:t>
                      </a:r>
                      <a:r>
                        <a:rPr lang="en-US" sz="2400" b="0" kern="100" baseline="30000" dirty="0">
                          <a:effectLst/>
                          <a:ea typeface="Calibri" panose="020F0502020204030204" pitchFamily="34" charset="0"/>
                        </a:rPr>
                        <a:t>7</a:t>
                      </a:r>
                      <a:r>
                        <a:rPr lang="en-US" sz="2400" b="0" kern="100" dirty="0">
                          <a:solidFill>
                            <a:schemeClr val="dk1"/>
                          </a:solidFill>
                          <a:effectLst/>
                          <a:latin typeface="+mn-lt"/>
                          <a:ea typeface="Calibri" panose="020F0502020204030204" pitchFamily="34" charset="0"/>
                          <a:cs typeface="Arial" panose="020B0604020202020204" pitchFamily="34" charset="0"/>
                        </a:rPr>
                        <a:t>)</a:t>
                      </a:r>
                    </a:p>
                  </a:txBody>
                  <a:tcPr marL="68580" marR="68580" marT="0" marB="0"/>
                </a:tc>
                <a:tc>
                  <a:txBody>
                    <a:bodyPr/>
                    <a:lstStyle/>
                    <a:p>
                      <a:pPr marL="285750" marR="0" indent="-285750" algn="l" defTabSz="914400" rtl="0" eaLnBrk="1" latinLnBrk="0" hangingPunct="1">
                        <a:lnSpc>
                          <a:spcPct val="100000"/>
                        </a:lnSpc>
                        <a:buFont typeface="Arial" panose="020B0604020202020204" pitchFamily="34" charset="0"/>
                        <a:buChar char="•"/>
                      </a:pPr>
                      <a:r>
                        <a:rPr lang="en-US" sz="2400" kern="100" dirty="0">
                          <a:solidFill>
                            <a:schemeClr val="dk1"/>
                          </a:solidFill>
                          <a:effectLst/>
                          <a:latin typeface="+mn-lt"/>
                          <a:ea typeface="Calibri" panose="020F0502020204030204" pitchFamily="34" charset="0"/>
                          <a:cs typeface="Arial" panose="020B0604020202020204" pitchFamily="34" charset="0"/>
                        </a:rPr>
                        <a:t>Provide behavioral modifications for all persons with obesity, including nutritional therapy, physical activity, stress reduction, and sleep improvement.</a:t>
                      </a:r>
                    </a:p>
                  </a:txBody>
                  <a:tcPr marL="68580" marR="68580" marT="0" marB="0"/>
                </a:tc>
                <a:extLst>
                  <a:ext uri="{0D108BD9-81ED-4DB2-BD59-A6C34878D82A}">
                    <a16:rowId xmlns:a16="http://schemas.microsoft.com/office/drawing/2014/main" val="1469371318"/>
                  </a:ext>
                </a:extLst>
              </a:tr>
            </a:tbl>
          </a:graphicData>
        </a:graphic>
      </p:graphicFrame>
      <p:sp>
        <p:nvSpPr>
          <p:cNvPr id="4" name="TextBox 3">
            <a:extLst>
              <a:ext uri="{FF2B5EF4-FFF2-40B4-BE49-F238E27FC236}">
                <a16:creationId xmlns:a16="http://schemas.microsoft.com/office/drawing/2014/main" id="{D53EAD4A-C26C-81B8-D2C0-06CAB67EC4B9}"/>
              </a:ext>
            </a:extLst>
          </p:cNvPr>
          <p:cNvSpPr txBox="1"/>
          <p:nvPr/>
        </p:nvSpPr>
        <p:spPr>
          <a:xfrm>
            <a:off x="487680" y="190500"/>
            <a:ext cx="16687800" cy="830997"/>
          </a:xfrm>
          <a:prstGeom prst="rect">
            <a:avLst/>
          </a:prstGeom>
          <a:noFill/>
        </p:spPr>
        <p:txBody>
          <a:bodyPr wrap="square" rtlCol="0">
            <a:spAutoFit/>
          </a:bodyPr>
          <a:lstStyle/>
          <a:p>
            <a:pPr algn="ctr"/>
            <a:r>
              <a:rPr lang="en-US" sz="2400" b="1" kern="100" dirty="0">
                <a:effectLst/>
                <a:latin typeface="+mj-lt"/>
                <a:ea typeface="Calibri" panose="020F0502020204030204" pitchFamily="34" charset="0"/>
              </a:rPr>
              <a:t>Table </a:t>
            </a:r>
            <a:r>
              <a:rPr lang="en-US" sz="2400" b="1" kern="100" dirty="0">
                <a:latin typeface="+mj-lt"/>
                <a:ea typeface="Calibri" panose="020F0502020204030204" pitchFamily="34" charset="0"/>
              </a:rPr>
              <a:t>3</a:t>
            </a:r>
            <a:r>
              <a:rPr lang="en-US" sz="2400" b="1" kern="100" dirty="0">
                <a:effectLst/>
                <a:latin typeface="+mj-lt"/>
                <a:ea typeface="Calibri" panose="020F0502020204030204" pitchFamily="34" charset="0"/>
              </a:rPr>
              <a:t>.</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Key guidelines for lifestyle modification therapies for individuals with obesity</a:t>
            </a:r>
            <a:r>
              <a:rPr lang="en-US" sz="2400" b="1" kern="100" baseline="30000" dirty="0">
                <a:effectLst/>
                <a:ea typeface="Calibri" panose="020F0502020204030204" pitchFamily="34" charset="0"/>
              </a:rPr>
              <a:t>1 </a:t>
            </a:r>
            <a:r>
              <a:rPr lang="en-US" sz="2400" b="1" kern="100" dirty="0">
                <a:effectLst/>
                <a:ea typeface="Calibri" panose="020F0502020204030204" pitchFamily="34" charset="0"/>
              </a:rPr>
              <a:t> (continued)</a:t>
            </a:r>
          </a:p>
          <a:p>
            <a:pPr algn="ctr"/>
            <a:endParaRPr lang="en-US" sz="2400" dirty="0">
              <a:latin typeface="+mj-lt"/>
            </a:endParaRPr>
          </a:p>
        </p:txBody>
      </p:sp>
      <p:sp>
        <p:nvSpPr>
          <p:cNvPr id="5" name="TextBox 4">
            <a:extLst>
              <a:ext uri="{FF2B5EF4-FFF2-40B4-BE49-F238E27FC236}">
                <a16:creationId xmlns:a16="http://schemas.microsoft.com/office/drawing/2014/main" id="{D98CFAC9-FC88-3225-2705-E46C2052C6F7}"/>
              </a:ext>
            </a:extLst>
          </p:cNvPr>
          <p:cNvSpPr txBox="1"/>
          <p:nvPr/>
        </p:nvSpPr>
        <p:spPr>
          <a:xfrm>
            <a:off x="13319760" y="8479442"/>
            <a:ext cx="4800600" cy="1384995"/>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p>
        </p:txBody>
      </p:sp>
      <p:sp>
        <p:nvSpPr>
          <p:cNvPr id="6" name="TextBox 5">
            <a:extLst>
              <a:ext uri="{FF2B5EF4-FFF2-40B4-BE49-F238E27FC236}">
                <a16:creationId xmlns:a16="http://schemas.microsoft.com/office/drawing/2014/main" id="{73C0CF59-4930-42B0-C7BA-F216FAD42234}"/>
              </a:ext>
            </a:extLst>
          </p:cNvPr>
          <p:cNvSpPr txBox="1"/>
          <p:nvPr/>
        </p:nvSpPr>
        <p:spPr>
          <a:xfrm flipH="1">
            <a:off x="487680" y="8369975"/>
            <a:ext cx="12542520"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1</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This table presents key examples, not necessarily a complete compendium, of major lifestyle recommendations from these reports.</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2</a:t>
            </a:r>
            <a:r>
              <a:rPr kumimoji="0" lang="en-US" altLang="en-US" sz="135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Data from (94). Grade I-A is an indicator of the recommendation and its level of evidence, here denoting that the procedure or treatment should be performed/administered and has strong evidence that it is useful/effective.</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3</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(95). B recommendation is an indicator that the USPSTF recommends the service. There is high certainty that the net benefit is moderate or there is moderate certainty that the net benefit is moderate to substantial. Suggestions for practice: Offer or provide this service.</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4</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(96). An update for this topic was in progress during this manuscript’s development (100). </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5</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(97).</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50" b="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6</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(98). </a:t>
            </a:r>
            <a:endParaRPr kumimoji="0" lang="en-US" altLang="en-US" sz="13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50" i="0" baseline="30000" dirty="0">
                <a:ea typeface="Calibri" panose="020F0502020204030204" pitchFamily="34" charset="0"/>
                <a:cs typeface="Times New Roman" panose="02020603050405020304" pitchFamily="18" charset="0"/>
              </a:rPr>
              <a:t>7</a:t>
            </a:r>
            <a:r>
              <a:rPr kumimoji="0" lang="en-US" altLang="en-US" sz="135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Data from (99).</a:t>
            </a:r>
            <a:endParaRPr lang="en-US" sz="1350" dirty="0"/>
          </a:p>
        </p:txBody>
      </p:sp>
    </p:spTree>
    <p:extLst>
      <p:ext uri="{BB962C8B-B14F-4D97-AF65-F5344CB8AC3E}">
        <p14:creationId xmlns:p14="http://schemas.microsoft.com/office/powerpoint/2010/main" val="1739152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a:extLst>
            <a:ext uri="{FF2B5EF4-FFF2-40B4-BE49-F238E27FC236}">
              <a16:creationId xmlns:a16="http://schemas.microsoft.com/office/drawing/2014/main" id="{9049C0CC-D3A2-2111-D6E3-81C58085CF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6CC60B-714E-8B41-01F1-AB866FEA0DF7}"/>
              </a:ext>
            </a:extLst>
          </p:cNvPr>
          <p:cNvSpPr txBox="1"/>
          <p:nvPr/>
        </p:nvSpPr>
        <p:spPr>
          <a:xfrm>
            <a:off x="762000" y="342900"/>
            <a:ext cx="16687800" cy="830997"/>
          </a:xfrm>
          <a:prstGeom prst="rect">
            <a:avLst/>
          </a:prstGeom>
          <a:noFill/>
        </p:spPr>
        <p:txBody>
          <a:bodyPr wrap="square" rtlCol="0">
            <a:spAutoFit/>
          </a:bodyPr>
          <a:lstStyle/>
          <a:p>
            <a:pPr algn="ctr"/>
            <a:r>
              <a:rPr lang="en-US" sz="2400" b="1" kern="100" dirty="0">
                <a:effectLst/>
                <a:latin typeface="+mj-lt"/>
                <a:ea typeface="Calibri" panose="020F0502020204030204" pitchFamily="34" charset="0"/>
              </a:rPr>
              <a:t>Table 4.</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The 5As framework</a:t>
            </a:r>
            <a:r>
              <a:rPr lang="en-US" sz="2400" b="1" kern="100" baseline="30000" dirty="0">
                <a:effectLst/>
                <a:ea typeface="Calibri" panose="020F0502020204030204" pitchFamily="34" charset="0"/>
              </a:rPr>
              <a:t>1</a:t>
            </a:r>
            <a:r>
              <a:rPr lang="en-US" sz="2400" b="1" dirty="0">
                <a:effectLst/>
                <a:ea typeface="Calibri" panose="020F0502020204030204" pitchFamily="34" charset="0"/>
              </a:rPr>
              <a:t> applied to support nutrition and lifestyle for obesity care using GLP-1 therapy</a:t>
            </a:r>
            <a:endParaRPr lang="en-US" sz="2400" b="1" kern="100" dirty="0">
              <a:effectLst/>
              <a:ea typeface="Calibri" panose="020F0502020204030204" pitchFamily="34" charset="0"/>
            </a:endParaRPr>
          </a:p>
          <a:p>
            <a:endParaRPr lang="en-US" sz="2400" dirty="0">
              <a:latin typeface="+mj-lt"/>
            </a:endParaRPr>
          </a:p>
        </p:txBody>
      </p:sp>
      <p:graphicFrame>
        <p:nvGraphicFramePr>
          <p:cNvPr id="3" name="Table 2">
            <a:extLst>
              <a:ext uri="{FF2B5EF4-FFF2-40B4-BE49-F238E27FC236}">
                <a16:creationId xmlns:a16="http://schemas.microsoft.com/office/drawing/2014/main" id="{5C80BA52-EF80-3070-3165-1DE8C7318ADE}"/>
              </a:ext>
            </a:extLst>
          </p:cNvPr>
          <p:cNvGraphicFramePr>
            <a:graphicFrameLocks noGrp="1"/>
          </p:cNvGraphicFramePr>
          <p:nvPr>
            <p:extLst>
              <p:ext uri="{D42A27DB-BD31-4B8C-83A1-F6EECF244321}">
                <p14:modId xmlns:p14="http://schemas.microsoft.com/office/powerpoint/2010/main" val="3711866103"/>
              </p:ext>
            </p:extLst>
          </p:nvPr>
        </p:nvGraphicFramePr>
        <p:xfrm>
          <a:off x="838200" y="1079500"/>
          <a:ext cx="16535400" cy="8197692"/>
        </p:xfrm>
        <a:graphic>
          <a:graphicData uri="http://schemas.openxmlformats.org/drawingml/2006/table">
            <a:tbl>
              <a:tblPr firstRow="1" bandRow="1">
                <a:tableStyleId>{5C22544A-7EE6-4342-B048-85BDC9FD1C3A}</a:tableStyleId>
              </a:tblPr>
              <a:tblGrid>
                <a:gridCol w="1653540">
                  <a:extLst>
                    <a:ext uri="{9D8B030D-6E8A-4147-A177-3AD203B41FA5}">
                      <a16:colId xmlns:a16="http://schemas.microsoft.com/office/drawing/2014/main" val="3529830940"/>
                    </a:ext>
                  </a:extLst>
                </a:gridCol>
                <a:gridCol w="6576060">
                  <a:extLst>
                    <a:ext uri="{9D8B030D-6E8A-4147-A177-3AD203B41FA5}">
                      <a16:colId xmlns:a16="http://schemas.microsoft.com/office/drawing/2014/main" val="3956247482"/>
                    </a:ext>
                  </a:extLst>
                </a:gridCol>
                <a:gridCol w="8305800">
                  <a:extLst>
                    <a:ext uri="{9D8B030D-6E8A-4147-A177-3AD203B41FA5}">
                      <a16:colId xmlns:a16="http://schemas.microsoft.com/office/drawing/2014/main" val="2281846135"/>
                    </a:ext>
                  </a:extLst>
                </a:gridCol>
              </a:tblGrid>
              <a:tr h="646572">
                <a:tc>
                  <a:txBody>
                    <a:bodyPr/>
                    <a:lstStyle/>
                    <a:p>
                      <a:r>
                        <a:rPr lang="en-US" sz="2400" dirty="0"/>
                        <a:t>Step</a:t>
                      </a:r>
                    </a:p>
                  </a:txBody>
                  <a:tcPr/>
                </a:tc>
                <a:tc>
                  <a:txBody>
                    <a:bodyPr/>
                    <a:lstStyle/>
                    <a:p>
                      <a:r>
                        <a:rPr lang="en-US" sz="2400" dirty="0"/>
                        <a:t>Key components</a:t>
                      </a:r>
                    </a:p>
                  </a:txBody>
                  <a:tcPr/>
                </a:tc>
                <a:tc>
                  <a:txBody>
                    <a:bodyPr/>
                    <a:lstStyle/>
                    <a:p>
                      <a:r>
                        <a:rPr lang="en-US" sz="2400" dirty="0"/>
                        <a:t>Examples of topics to address</a:t>
                      </a:r>
                    </a:p>
                  </a:txBody>
                  <a:tcPr/>
                </a:tc>
                <a:extLst>
                  <a:ext uri="{0D108BD9-81ED-4DB2-BD59-A6C34878D82A}">
                    <a16:rowId xmlns:a16="http://schemas.microsoft.com/office/drawing/2014/main" val="1964776217"/>
                  </a:ext>
                </a:extLst>
              </a:tr>
              <a:tr h="4065428">
                <a:tc>
                  <a:txBody>
                    <a:bodyPr/>
                    <a:lstStyle/>
                    <a:p>
                      <a:pPr>
                        <a:lnSpc>
                          <a:spcPct val="100000"/>
                        </a:lnSpc>
                      </a:pPr>
                      <a:r>
                        <a:rPr lang="en-US" sz="2400" dirty="0">
                          <a:latin typeface="+mn-lt"/>
                        </a:rPr>
                        <a:t>Assess</a:t>
                      </a:r>
                    </a:p>
                  </a:txBody>
                  <a:tcPr/>
                </a:tc>
                <a:tc>
                  <a:txBody>
                    <a:bodyPr/>
                    <a:lstStyle/>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Life stage</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Medical history and diagnoses</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Physical exam, laboratory tests</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Food and nutrition security; dietary history and assessment</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Social determinants of health </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Psychosocial factors, e.g., mental stress, factors related to eating such as cultural and familial preferences</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Other potential barriers to change, e.g., food allergies or intolerances</a:t>
                      </a:r>
                    </a:p>
                    <a:p>
                      <a:pPr marL="231140" marR="0">
                        <a:lnSpc>
                          <a:spcPct val="100000"/>
                        </a:lnSpc>
                        <a:buNone/>
                      </a:pPr>
                      <a:r>
                        <a:rPr lang="en-US" sz="2400" kern="100" dirty="0">
                          <a:effectLst/>
                          <a:latin typeface="+mn-lt"/>
                          <a:ea typeface="Calibri" panose="020F0502020204030204" pitchFamily="34" charset="0"/>
                          <a:cs typeface="Arial" panose="020B0604020202020204" pitchFamily="34" charset="0"/>
                        </a:rPr>
                        <a:t> </a:t>
                      </a:r>
                    </a:p>
                  </a:txBody>
                  <a:tcPr marL="68580" marR="68580" marT="0" marB="0"/>
                </a:tc>
                <a:tc>
                  <a:txBody>
                    <a:bodyPr/>
                    <a:lstStyle/>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Age of onset of problems with excess weight</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Periods of rapid weight gain and triggers for such exacerbations </a:t>
                      </a:r>
                    </a:p>
                    <a:p>
                      <a:pPr marL="342900" marR="0" lvl="0" indent="-342900">
                        <a:lnSpc>
                          <a:spcPct val="100000"/>
                        </a:lnSpc>
                        <a:buFont typeface="Symbol" panose="05050102010706020507" pitchFamily="18" charset="2"/>
                        <a:buChar char=""/>
                      </a:pPr>
                      <a:r>
                        <a:rPr lang="en-US" sz="2400" kern="100" dirty="0">
                          <a:effectLst/>
                          <a:latin typeface="+mn-lt"/>
                          <a:ea typeface="Calibri" panose="020F0502020204030204" pitchFamily="34" charset="0"/>
                          <a:cs typeface="Arial" panose="020B0604020202020204" pitchFamily="34" charset="0"/>
                        </a:rPr>
                        <a:t>Previously attempted weight interventions (e.g., formal or informal diet or lifestyle programs, meal replacement approaches, medically monitored programs, very low-calorie diet programs, medications, weight reduction supplements, or metabolic procedures including devices and surgeries</a:t>
                      </a:r>
                    </a:p>
                  </a:txBody>
                  <a:tcPr marL="68580" marR="68580" marT="0" marB="0"/>
                </a:tc>
                <a:extLst>
                  <a:ext uri="{0D108BD9-81ED-4DB2-BD59-A6C34878D82A}">
                    <a16:rowId xmlns:a16="http://schemas.microsoft.com/office/drawing/2014/main" val="703733013"/>
                  </a:ext>
                </a:extLst>
              </a:tr>
              <a:tr h="3162000">
                <a:tc>
                  <a:txBody>
                    <a:bodyPr/>
                    <a:lstStyle/>
                    <a:p>
                      <a:r>
                        <a:rPr lang="en-US" sz="2400" dirty="0"/>
                        <a:t>Advise</a:t>
                      </a:r>
                    </a:p>
                  </a:txBody>
                  <a:tcPr/>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Benefits and risks of GLP-1 assessment</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Essential complementary role of long-term nutrition and lifestyle change</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Role of nutrition and lifestyle as foundations of health, with benefits beyond weight alone, with GLP-1 as the adjunctive therapy (a re-setting of the drug-focused medical paradigm)</a:t>
                      </a:r>
                    </a:p>
                    <a:p>
                      <a:pPr marL="237490" marR="0" algn="l" defTabSz="914400" rtl="0" eaLnBrk="1" latinLnBrk="0" hangingPunct="1">
                        <a:lnSpc>
                          <a:spcPct val="100000"/>
                        </a:lnSpc>
                        <a:buNone/>
                      </a:pPr>
                      <a:r>
                        <a:rPr lang="en-US" sz="2400" kern="100" dirty="0">
                          <a:solidFill>
                            <a:schemeClr val="dk1"/>
                          </a:solidFill>
                          <a:effectLst/>
                          <a:latin typeface="+mn-lt"/>
                          <a:ea typeface="Calibri" panose="020F0502020204030204" pitchFamily="34" charset="0"/>
                          <a:cs typeface="Arial" panose="020B0604020202020204" pitchFamily="34" charset="0"/>
                        </a:rPr>
                        <a:t> </a:t>
                      </a:r>
                    </a:p>
                  </a:txBody>
                  <a:tcPr marL="68580" marR="68580" marT="0" marB="0"/>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Nutritional and physical activity recommendations</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GLP-1 side effects</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Compliance with dosing schedule</a:t>
                      </a:r>
                    </a:p>
                  </a:txBody>
                  <a:tcPr marL="68580" marR="68580" marT="0" marB="0"/>
                </a:tc>
                <a:extLst>
                  <a:ext uri="{0D108BD9-81ED-4DB2-BD59-A6C34878D82A}">
                    <a16:rowId xmlns:a16="http://schemas.microsoft.com/office/drawing/2014/main" val="3977054219"/>
                  </a:ext>
                </a:extLst>
              </a:tr>
            </a:tbl>
          </a:graphicData>
        </a:graphic>
      </p:graphicFrame>
      <p:sp>
        <p:nvSpPr>
          <p:cNvPr id="4" name="TextBox 3">
            <a:extLst>
              <a:ext uri="{FF2B5EF4-FFF2-40B4-BE49-F238E27FC236}">
                <a16:creationId xmlns:a16="http://schemas.microsoft.com/office/drawing/2014/main" id="{494B0423-69F3-BABC-FE1C-F44E9F61B135}"/>
              </a:ext>
            </a:extLst>
          </p:cNvPr>
          <p:cNvSpPr txBox="1"/>
          <p:nvPr/>
        </p:nvSpPr>
        <p:spPr>
          <a:xfrm>
            <a:off x="838200" y="9344680"/>
            <a:ext cx="9067800" cy="523220"/>
          </a:xfrm>
          <a:prstGeom prst="rect">
            <a:avLst/>
          </a:prstGeom>
          <a:noFill/>
        </p:spPr>
        <p:txBody>
          <a:bodyPr wrap="square" rtlCol="0">
            <a:spAutoFit/>
          </a:bodyPr>
          <a:lstStyle/>
          <a:p>
            <a:r>
              <a:rPr lang="en-US" sz="1400" baseline="30000" dirty="0">
                <a:latin typeface="+mj-lt"/>
              </a:rPr>
              <a:t>1 </a:t>
            </a:r>
            <a:r>
              <a:rPr lang="en-US" sz="1400" dirty="0">
                <a:effectLst/>
                <a:latin typeface="+mj-lt"/>
                <a:ea typeface="Calibri" panose="020F0502020204030204" pitchFamily="34" charset="0"/>
              </a:rPr>
              <a:t>This framework can be further adapted for obesity care to begin with Ask, i.e. asking permission to discuss topics such as weight and eating patterns.</a:t>
            </a:r>
            <a:endParaRPr lang="en-US" sz="1400" dirty="0">
              <a:latin typeface="+mj-lt"/>
            </a:endParaRPr>
          </a:p>
        </p:txBody>
      </p:sp>
      <p:sp>
        <p:nvSpPr>
          <p:cNvPr id="5" name="TextBox 4">
            <a:extLst>
              <a:ext uri="{FF2B5EF4-FFF2-40B4-BE49-F238E27FC236}">
                <a16:creationId xmlns:a16="http://schemas.microsoft.com/office/drawing/2014/main" id="{F266FF4C-F8EC-60D8-2054-CE3778453CA7}"/>
              </a:ext>
            </a:extLst>
          </p:cNvPr>
          <p:cNvSpPr txBox="1"/>
          <p:nvPr/>
        </p:nvSpPr>
        <p:spPr>
          <a:xfrm>
            <a:off x="9906000" y="9334500"/>
            <a:ext cx="8153400" cy="738664"/>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p>
        </p:txBody>
      </p:sp>
    </p:spTree>
    <p:extLst>
      <p:ext uri="{BB962C8B-B14F-4D97-AF65-F5344CB8AC3E}">
        <p14:creationId xmlns:p14="http://schemas.microsoft.com/office/powerpoint/2010/main" val="969294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a:extLst>
            <a:ext uri="{FF2B5EF4-FFF2-40B4-BE49-F238E27FC236}">
              <a16:creationId xmlns:a16="http://schemas.microsoft.com/office/drawing/2014/main" id="{45075405-7A6B-255C-BE80-B9A88C842B3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C80C7C-5FDD-2FAF-4F35-688C2E4D57C7}"/>
              </a:ext>
            </a:extLst>
          </p:cNvPr>
          <p:cNvSpPr txBox="1"/>
          <p:nvPr/>
        </p:nvSpPr>
        <p:spPr>
          <a:xfrm>
            <a:off x="762000" y="342900"/>
            <a:ext cx="16687800" cy="830997"/>
          </a:xfrm>
          <a:prstGeom prst="rect">
            <a:avLst/>
          </a:prstGeom>
          <a:noFill/>
        </p:spPr>
        <p:txBody>
          <a:bodyPr wrap="square" rtlCol="0">
            <a:spAutoFit/>
          </a:bodyPr>
          <a:lstStyle/>
          <a:p>
            <a:pPr algn="ctr"/>
            <a:r>
              <a:rPr lang="en-US" sz="2400" b="1" kern="100" dirty="0">
                <a:effectLst/>
                <a:latin typeface="+mj-lt"/>
                <a:ea typeface="Calibri" panose="020F0502020204030204" pitchFamily="34" charset="0"/>
              </a:rPr>
              <a:t>Table 4.</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The 5As framework</a:t>
            </a:r>
            <a:r>
              <a:rPr lang="en-US" sz="2400" b="1" kern="100" baseline="30000" dirty="0">
                <a:effectLst/>
                <a:ea typeface="Calibri" panose="020F0502020204030204" pitchFamily="34" charset="0"/>
              </a:rPr>
              <a:t>1</a:t>
            </a:r>
            <a:r>
              <a:rPr lang="en-US" sz="2400" b="1" dirty="0">
                <a:effectLst/>
                <a:ea typeface="Calibri" panose="020F0502020204030204" pitchFamily="34" charset="0"/>
              </a:rPr>
              <a:t> applied to support nutrition and lifestyle for obesity care using GLP-1 therapy</a:t>
            </a:r>
            <a:endParaRPr lang="en-US" sz="2400" b="1" kern="100" dirty="0">
              <a:effectLst/>
              <a:ea typeface="Calibri" panose="020F0502020204030204" pitchFamily="34" charset="0"/>
            </a:endParaRPr>
          </a:p>
          <a:p>
            <a:endParaRPr lang="en-US" sz="2400" dirty="0">
              <a:latin typeface="+mj-lt"/>
            </a:endParaRPr>
          </a:p>
        </p:txBody>
      </p:sp>
      <p:graphicFrame>
        <p:nvGraphicFramePr>
          <p:cNvPr id="3" name="Table 2">
            <a:extLst>
              <a:ext uri="{FF2B5EF4-FFF2-40B4-BE49-F238E27FC236}">
                <a16:creationId xmlns:a16="http://schemas.microsoft.com/office/drawing/2014/main" id="{8E52D8B8-804A-7F92-0551-6FC060DD96D5}"/>
              </a:ext>
            </a:extLst>
          </p:cNvPr>
          <p:cNvGraphicFramePr>
            <a:graphicFrameLocks noGrp="1"/>
          </p:cNvGraphicFramePr>
          <p:nvPr>
            <p:extLst>
              <p:ext uri="{D42A27DB-BD31-4B8C-83A1-F6EECF244321}">
                <p14:modId xmlns:p14="http://schemas.microsoft.com/office/powerpoint/2010/main" val="3583239712"/>
              </p:ext>
            </p:extLst>
          </p:nvPr>
        </p:nvGraphicFramePr>
        <p:xfrm>
          <a:off x="796636" y="919263"/>
          <a:ext cx="16535400" cy="8209973"/>
        </p:xfrm>
        <a:graphic>
          <a:graphicData uri="http://schemas.openxmlformats.org/drawingml/2006/table">
            <a:tbl>
              <a:tblPr firstRow="1" bandRow="1">
                <a:tableStyleId>{5C22544A-7EE6-4342-B048-85BDC9FD1C3A}</a:tableStyleId>
              </a:tblPr>
              <a:tblGrid>
                <a:gridCol w="1653540">
                  <a:extLst>
                    <a:ext uri="{9D8B030D-6E8A-4147-A177-3AD203B41FA5}">
                      <a16:colId xmlns:a16="http://schemas.microsoft.com/office/drawing/2014/main" val="3529830940"/>
                    </a:ext>
                  </a:extLst>
                </a:gridCol>
                <a:gridCol w="6576060">
                  <a:extLst>
                    <a:ext uri="{9D8B030D-6E8A-4147-A177-3AD203B41FA5}">
                      <a16:colId xmlns:a16="http://schemas.microsoft.com/office/drawing/2014/main" val="3956247482"/>
                    </a:ext>
                  </a:extLst>
                </a:gridCol>
                <a:gridCol w="8305800">
                  <a:extLst>
                    <a:ext uri="{9D8B030D-6E8A-4147-A177-3AD203B41FA5}">
                      <a16:colId xmlns:a16="http://schemas.microsoft.com/office/drawing/2014/main" val="2281846135"/>
                    </a:ext>
                  </a:extLst>
                </a:gridCol>
              </a:tblGrid>
              <a:tr h="761535">
                <a:tc>
                  <a:txBody>
                    <a:bodyPr/>
                    <a:lstStyle/>
                    <a:p>
                      <a:r>
                        <a:rPr lang="en-US" sz="2400" dirty="0"/>
                        <a:t>Step</a:t>
                      </a:r>
                    </a:p>
                  </a:txBody>
                  <a:tcPr/>
                </a:tc>
                <a:tc>
                  <a:txBody>
                    <a:bodyPr/>
                    <a:lstStyle/>
                    <a:p>
                      <a:r>
                        <a:rPr lang="en-US" sz="2400" dirty="0"/>
                        <a:t>Key components</a:t>
                      </a:r>
                    </a:p>
                  </a:txBody>
                  <a:tcPr/>
                </a:tc>
                <a:tc>
                  <a:txBody>
                    <a:bodyPr/>
                    <a:lstStyle/>
                    <a:p>
                      <a:r>
                        <a:rPr lang="en-US" sz="2400" dirty="0"/>
                        <a:t>Examples of topics to address</a:t>
                      </a:r>
                    </a:p>
                  </a:txBody>
                  <a:tcPr/>
                </a:tc>
                <a:extLst>
                  <a:ext uri="{0D108BD9-81ED-4DB2-BD59-A6C34878D82A}">
                    <a16:rowId xmlns:a16="http://schemas.microsoft.com/office/drawing/2014/main" val="1964776217"/>
                  </a:ext>
                </a:extLst>
              </a:tr>
              <a:tr h="3192188">
                <a:tc>
                  <a:txBody>
                    <a:bodyPr/>
                    <a:lstStyle/>
                    <a:p>
                      <a:r>
                        <a:rPr lang="en-US" sz="2400" dirty="0"/>
                        <a:t>Agree</a:t>
                      </a:r>
                    </a:p>
                  </a:txBody>
                  <a:tcPr/>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Shared plan of care to increase likelihood that both weight reduction and general health goals are understood and expectations are appropriate</a:t>
                      </a:r>
                    </a:p>
                    <a:p>
                      <a:pPr marL="237490" marR="0" algn="l" defTabSz="914400" rtl="0" eaLnBrk="1" latinLnBrk="0" hangingPunct="1">
                        <a:lnSpc>
                          <a:spcPct val="100000"/>
                        </a:lnSpc>
                        <a:buNone/>
                      </a:pPr>
                      <a:r>
                        <a:rPr lang="en-US" sz="2400" kern="100" dirty="0">
                          <a:solidFill>
                            <a:schemeClr val="dk1"/>
                          </a:solidFill>
                          <a:effectLst/>
                          <a:latin typeface="+mn-lt"/>
                          <a:ea typeface="Calibri" panose="020F0502020204030204" pitchFamily="34" charset="0"/>
                          <a:cs typeface="Arial" panose="020B0604020202020204" pitchFamily="34" charset="0"/>
                        </a:rPr>
                        <a:t> </a:t>
                      </a:r>
                    </a:p>
                  </a:txBody>
                  <a:tcPr marL="68580" marR="68580" marT="0" marB="0"/>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Shared decision making on target body weight, and plan for continuity of care including making appropriate follow up appointments. </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Culturally tailored meal plan, exercise plan, etc. Including creating S.M.A.R.T. prescriptions (Specific, Measurable, Actionable, Realistic, Time-sensitive) for eating and activity goals.</a:t>
                      </a:r>
                    </a:p>
                    <a:p>
                      <a:pPr marL="255905" marR="0" algn="l" defTabSz="914400" rtl="0" eaLnBrk="1" latinLnBrk="0" hangingPunct="1">
                        <a:lnSpc>
                          <a:spcPct val="100000"/>
                        </a:lnSpc>
                        <a:buNone/>
                      </a:pPr>
                      <a:r>
                        <a:rPr lang="en-US" sz="2400" kern="100" dirty="0">
                          <a:solidFill>
                            <a:schemeClr val="dk1"/>
                          </a:solidFill>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2414658159"/>
                  </a:ext>
                </a:extLst>
              </a:tr>
              <a:tr h="2128125">
                <a:tc>
                  <a:txBody>
                    <a:bodyPr/>
                    <a:lstStyle/>
                    <a:p>
                      <a:r>
                        <a:rPr lang="en-US" sz="2400" dirty="0"/>
                        <a:t>Assist</a:t>
                      </a:r>
                    </a:p>
                  </a:txBody>
                  <a:tcPr/>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Address challenges and barriers such as food access, transportation, and need for financial resources</a:t>
                      </a:r>
                    </a:p>
                    <a:p>
                      <a:pPr marL="0" marR="0" algn="l" defTabSz="914400" rtl="0" eaLnBrk="1" latinLnBrk="0" hangingPunct="1">
                        <a:lnSpc>
                          <a:spcPct val="100000"/>
                        </a:lnSpc>
                        <a:buNone/>
                      </a:pPr>
                      <a:r>
                        <a:rPr lang="en-US" sz="2400" kern="100" dirty="0">
                          <a:solidFill>
                            <a:schemeClr val="dk1"/>
                          </a:solidFill>
                          <a:effectLst/>
                          <a:latin typeface="+mn-lt"/>
                          <a:ea typeface="Calibri" panose="020F0502020204030204" pitchFamily="34" charset="0"/>
                          <a:cs typeface="Arial" panose="020B0604020202020204" pitchFamily="34" charset="0"/>
                        </a:rPr>
                        <a:t> </a:t>
                      </a:r>
                    </a:p>
                  </a:txBody>
                  <a:tcPr marL="68580" marR="68580" marT="0" marB="0"/>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Eligibility assessment and enrollment support (if eligible) for federal food assistance programs such as SNAP</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Help find local physical activity resources such as parks, recreation centers</a:t>
                      </a:r>
                    </a:p>
                    <a:p>
                      <a:pPr marL="255905" marR="0" algn="l" defTabSz="914400" rtl="0" eaLnBrk="1" latinLnBrk="0" hangingPunct="1">
                        <a:lnSpc>
                          <a:spcPct val="100000"/>
                        </a:lnSpc>
                        <a:buNone/>
                      </a:pPr>
                      <a:r>
                        <a:rPr lang="en-US" sz="2400" kern="100" dirty="0">
                          <a:solidFill>
                            <a:schemeClr val="dk1"/>
                          </a:solidFill>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4234578402"/>
                  </a:ext>
                </a:extLst>
              </a:tr>
              <a:tr h="2128125">
                <a:tc>
                  <a:txBody>
                    <a:bodyPr/>
                    <a:lstStyle/>
                    <a:p>
                      <a:r>
                        <a:rPr lang="en-US" sz="2400" dirty="0"/>
                        <a:t>Arrange</a:t>
                      </a:r>
                    </a:p>
                  </a:txBody>
                  <a:tcPr/>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Refer as needed to other specialists </a:t>
                      </a:r>
                    </a:p>
                  </a:txBody>
                  <a:tcPr marL="68580" marR="68580" marT="0" marB="0"/>
                </a:tc>
                <a:tc>
                  <a:txBody>
                    <a:bodyPr/>
                    <a:lstStyle/>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Registered dietitian nutritionist</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Behavioral therapist</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Social worker</a:t>
                      </a:r>
                    </a:p>
                    <a:p>
                      <a:pPr marL="342900" marR="0" lvl="0" indent="-342900" algn="l" defTabSz="914400" rtl="0" eaLnBrk="1" latinLnBrk="0" hangingPunct="1">
                        <a:lnSpc>
                          <a:spcPct val="100000"/>
                        </a:lnSpc>
                        <a:buFont typeface="Symbol" panose="05050102010706020507" pitchFamily="18" charset="2"/>
                        <a:buChar char=""/>
                      </a:pPr>
                      <a:r>
                        <a:rPr lang="en-US" sz="2400" kern="100" dirty="0">
                          <a:solidFill>
                            <a:schemeClr val="dk1"/>
                          </a:solidFill>
                          <a:effectLst/>
                          <a:latin typeface="+mn-lt"/>
                          <a:ea typeface="Calibri" panose="020F0502020204030204" pitchFamily="34" charset="0"/>
                          <a:cs typeface="Arial" panose="020B0604020202020204" pitchFamily="34" charset="0"/>
                        </a:rPr>
                        <a:t>Case manager</a:t>
                      </a:r>
                    </a:p>
                  </a:txBody>
                  <a:tcPr marL="68580" marR="68580" marT="0" marB="0"/>
                </a:tc>
                <a:extLst>
                  <a:ext uri="{0D108BD9-81ED-4DB2-BD59-A6C34878D82A}">
                    <a16:rowId xmlns:a16="http://schemas.microsoft.com/office/drawing/2014/main" val="3140149564"/>
                  </a:ext>
                </a:extLst>
              </a:tr>
            </a:tbl>
          </a:graphicData>
        </a:graphic>
      </p:graphicFrame>
      <p:sp>
        <p:nvSpPr>
          <p:cNvPr id="4" name="TextBox 3">
            <a:extLst>
              <a:ext uri="{FF2B5EF4-FFF2-40B4-BE49-F238E27FC236}">
                <a16:creationId xmlns:a16="http://schemas.microsoft.com/office/drawing/2014/main" id="{A803F84E-FC8A-2425-64E1-B41DA25B55A7}"/>
              </a:ext>
            </a:extLst>
          </p:cNvPr>
          <p:cNvSpPr txBox="1"/>
          <p:nvPr/>
        </p:nvSpPr>
        <p:spPr>
          <a:xfrm>
            <a:off x="838200" y="9344680"/>
            <a:ext cx="9067800" cy="523220"/>
          </a:xfrm>
          <a:prstGeom prst="rect">
            <a:avLst/>
          </a:prstGeom>
          <a:noFill/>
        </p:spPr>
        <p:txBody>
          <a:bodyPr wrap="square" rtlCol="0">
            <a:spAutoFit/>
          </a:bodyPr>
          <a:lstStyle/>
          <a:p>
            <a:r>
              <a:rPr lang="en-US" sz="1400" baseline="30000" dirty="0">
                <a:latin typeface="+mj-lt"/>
              </a:rPr>
              <a:t>1 </a:t>
            </a:r>
            <a:r>
              <a:rPr lang="en-US" sz="1400" dirty="0">
                <a:effectLst/>
                <a:latin typeface="+mj-lt"/>
                <a:ea typeface="Calibri" panose="020F0502020204030204" pitchFamily="34" charset="0"/>
              </a:rPr>
              <a:t>This framework can be further adapted for obesity care to begin with Ask, i.e. asking permission to discuss topics such as weight and eating patterns.</a:t>
            </a:r>
            <a:endParaRPr lang="en-US" sz="1400" dirty="0">
              <a:latin typeface="+mj-lt"/>
            </a:endParaRPr>
          </a:p>
        </p:txBody>
      </p:sp>
      <p:sp>
        <p:nvSpPr>
          <p:cNvPr id="5" name="TextBox 4">
            <a:extLst>
              <a:ext uri="{FF2B5EF4-FFF2-40B4-BE49-F238E27FC236}">
                <a16:creationId xmlns:a16="http://schemas.microsoft.com/office/drawing/2014/main" id="{D2E6D72A-F3BF-0A9A-31F7-EA88CDDBD8AC}"/>
              </a:ext>
            </a:extLst>
          </p:cNvPr>
          <p:cNvSpPr txBox="1"/>
          <p:nvPr/>
        </p:nvSpPr>
        <p:spPr>
          <a:xfrm>
            <a:off x="9906000" y="9334500"/>
            <a:ext cx="8153400" cy="738664"/>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p>
        </p:txBody>
      </p:sp>
    </p:spTree>
    <p:extLst>
      <p:ext uri="{BB962C8B-B14F-4D97-AF65-F5344CB8AC3E}">
        <p14:creationId xmlns:p14="http://schemas.microsoft.com/office/powerpoint/2010/main" val="2080170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0D40FD48-CA6C-4666-FB5F-9F8F95E5AEE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F5DC1618-D721-CE28-8F88-6EB7906802C7}"/>
              </a:ext>
            </a:extLst>
          </p:cNvPr>
          <p:cNvSpPr txBox="1"/>
          <p:nvPr/>
        </p:nvSpPr>
        <p:spPr>
          <a:xfrm>
            <a:off x="1257300" y="1069968"/>
            <a:ext cx="5943600" cy="81470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latin typeface="+mj-lt"/>
                <a:ea typeface="+mj-ea"/>
                <a:cs typeface="+mj-cs"/>
              </a:rPr>
              <a:t>Table 5.</a:t>
            </a:r>
            <a:r>
              <a:rPr lang="en-US" sz="4400" kern="1200">
                <a:solidFill>
                  <a:schemeClr val="tx1"/>
                </a:solidFill>
                <a:effectLst/>
                <a:latin typeface="+mj-lt"/>
                <a:ea typeface="+mj-ea"/>
                <a:cs typeface="+mj-cs"/>
              </a:rPr>
              <a:t> </a:t>
            </a:r>
            <a:r>
              <a:rPr lang="en-US" sz="4400" b="1" kern="1200">
                <a:solidFill>
                  <a:schemeClr val="tx1"/>
                </a:solidFill>
                <a:effectLst/>
                <a:latin typeface="+mj-lt"/>
                <a:ea typeface="+mj-ea"/>
                <a:cs typeface="+mj-cs"/>
              </a:rPr>
              <a:t>Components and topics for medical and nutritional screening and assessment</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8B15B17F-1733-6FB1-443C-871722098916}"/>
              </a:ext>
            </a:extLst>
          </p:cNvPr>
          <p:cNvSpPr txBox="1"/>
          <p:nvPr/>
        </p:nvSpPr>
        <p:spPr>
          <a:xfrm>
            <a:off x="13601700" y="11087100"/>
            <a:ext cx="8153400" cy="307777"/>
          </a:xfrm>
          <a:prstGeom prst="rect">
            <a:avLst/>
          </a:prstGeom>
          <a:noFill/>
        </p:spPr>
        <p:txBody>
          <a:bodyPr wrap="square" rtlCol="0">
            <a:spAutoFit/>
          </a:bodyPr>
          <a:lstStyle/>
          <a:p>
            <a:pPr>
              <a:spcAft>
                <a:spcPts val="600"/>
              </a:spcAft>
            </a:pPr>
            <a:r>
              <a:rPr lang="en-US" sz="1400" dirty="0">
                <a:hlinkClick r:id="rId2"/>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C2F79C1C-ED65-8755-6D8E-F8FE11501DBA}"/>
              </a:ext>
            </a:extLst>
          </p:cNvPr>
          <p:cNvSpPr txBox="1"/>
          <p:nvPr/>
        </p:nvSpPr>
        <p:spPr>
          <a:xfrm>
            <a:off x="524107" y="9682490"/>
            <a:ext cx="17754600" cy="523220"/>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endParaRPr lang="en-US" sz="1400"/>
          </a:p>
        </p:txBody>
      </p:sp>
      <p:graphicFrame>
        <p:nvGraphicFramePr>
          <p:cNvPr id="12" name="TextBox 9">
            <a:extLst>
              <a:ext uri="{FF2B5EF4-FFF2-40B4-BE49-F238E27FC236}">
                <a16:creationId xmlns:a16="http://schemas.microsoft.com/office/drawing/2014/main" id="{28BA9A9D-68D5-6B26-46BB-1DF649D6976D}"/>
              </a:ext>
            </a:extLst>
          </p:cNvPr>
          <p:cNvGraphicFramePr/>
          <p:nvPr>
            <p:extLst>
              <p:ext uri="{D42A27DB-BD31-4B8C-83A1-F6EECF244321}">
                <p14:modId xmlns:p14="http://schemas.microsoft.com/office/powerpoint/2010/main" val="2908178726"/>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487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62494560-C2A9-F6D9-587D-DA17D27656B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2FF15C1-CD5B-30D6-A3C5-F94DC99A1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9000F14-7511-8484-3172-42A537ED9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70BA102A-E627-36BF-460D-697E7DA5500D}"/>
              </a:ext>
            </a:extLst>
          </p:cNvPr>
          <p:cNvSpPr txBox="1"/>
          <p:nvPr/>
        </p:nvSpPr>
        <p:spPr>
          <a:xfrm>
            <a:off x="1257300" y="1069968"/>
            <a:ext cx="5943600" cy="81470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latin typeface="+mj-lt"/>
                <a:ea typeface="+mj-ea"/>
                <a:cs typeface="+mj-cs"/>
              </a:rPr>
              <a:t>Table 5.</a:t>
            </a:r>
            <a:r>
              <a:rPr lang="en-US" sz="4400" kern="1200">
                <a:solidFill>
                  <a:schemeClr val="tx1"/>
                </a:solidFill>
                <a:effectLst/>
                <a:latin typeface="+mj-lt"/>
                <a:ea typeface="+mj-ea"/>
                <a:cs typeface="+mj-cs"/>
              </a:rPr>
              <a:t> </a:t>
            </a:r>
            <a:r>
              <a:rPr lang="en-US" sz="4400" b="1" kern="1200">
                <a:solidFill>
                  <a:schemeClr val="tx1"/>
                </a:solidFill>
                <a:effectLst/>
                <a:latin typeface="+mj-lt"/>
                <a:ea typeface="+mj-ea"/>
                <a:cs typeface="+mj-cs"/>
              </a:rPr>
              <a:t>Components and topics for medical and nutritional screening and assessment</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E9098502-AF32-ED6D-19DF-F2512B8F502B}"/>
              </a:ext>
            </a:extLst>
          </p:cNvPr>
          <p:cNvSpPr txBox="1"/>
          <p:nvPr/>
        </p:nvSpPr>
        <p:spPr>
          <a:xfrm>
            <a:off x="13601700" y="11087100"/>
            <a:ext cx="8153400" cy="307777"/>
          </a:xfrm>
          <a:prstGeom prst="rect">
            <a:avLst/>
          </a:prstGeom>
          <a:noFill/>
        </p:spPr>
        <p:txBody>
          <a:bodyPr wrap="square" rtlCol="0">
            <a:spAutoFit/>
          </a:bodyPr>
          <a:lstStyle/>
          <a:p>
            <a:pPr>
              <a:spcAft>
                <a:spcPts val="600"/>
              </a:spcAft>
            </a:pPr>
            <a:r>
              <a:rPr lang="en-US" sz="1400" dirty="0">
                <a:hlinkClick r:id="rId2"/>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30FD7E3D-062F-EFEA-E6D4-AC7908AF144F}"/>
              </a:ext>
            </a:extLst>
          </p:cNvPr>
          <p:cNvSpPr txBox="1"/>
          <p:nvPr/>
        </p:nvSpPr>
        <p:spPr>
          <a:xfrm>
            <a:off x="524107" y="9682490"/>
            <a:ext cx="17754600" cy="523220"/>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endParaRPr lang="en-US" sz="1400"/>
          </a:p>
        </p:txBody>
      </p:sp>
      <p:graphicFrame>
        <p:nvGraphicFramePr>
          <p:cNvPr id="12" name="TextBox 9">
            <a:extLst>
              <a:ext uri="{FF2B5EF4-FFF2-40B4-BE49-F238E27FC236}">
                <a16:creationId xmlns:a16="http://schemas.microsoft.com/office/drawing/2014/main" id="{1E51070C-EB7F-373C-7713-85E81C5B8541}"/>
              </a:ext>
            </a:extLst>
          </p:cNvPr>
          <p:cNvGraphicFramePr/>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87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EB4641FB-6064-D912-C0E8-F8BE3DF90D9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BC5EF60-44EF-EF07-2445-E867B47D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EA12D2A-A912-07C9-F0CB-3FBD1ED5B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9DDAE339-3623-E036-7635-178360D4FB6B}"/>
              </a:ext>
            </a:extLst>
          </p:cNvPr>
          <p:cNvSpPr txBox="1"/>
          <p:nvPr/>
        </p:nvSpPr>
        <p:spPr>
          <a:xfrm>
            <a:off x="1257300" y="1069968"/>
            <a:ext cx="5943600" cy="81470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latin typeface="+mj-lt"/>
                <a:ea typeface="+mj-ea"/>
                <a:cs typeface="+mj-cs"/>
              </a:rPr>
              <a:t>Table 5.</a:t>
            </a:r>
            <a:r>
              <a:rPr lang="en-US" sz="4400" kern="1200">
                <a:solidFill>
                  <a:schemeClr val="tx1"/>
                </a:solidFill>
                <a:effectLst/>
                <a:latin typeface="+mj-lt"/>
                <a:ea typeface="+mj-ea"/>
                <a:cs typeface="+mj-cs"/>
              </a:rPr>
              <a:t> </a:t>
            </a:r>
            <a:r>
              <a:rPr lang="en-US" sz="4400" b="1" kern="1200">
                <a:solidFill>
                  <a:schemeClr val="tx1"/>
                </a:solidFill>
                <a:effectLst/>
                <a:latin typeface="+mj-lt"/>
                <a:ea typeface="+mj-ea"/>
                <a:cs typeface="+mj-cs"/>
              </a:rPr>
              <a:t>Components and topics for medical and nutritional screening and assessment</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D22DC387-BA0F-B8DE-9CE8-180DA387360D}"/>
              </a:ext>
            </a:extLst>
          </p:cNvPr>
          <p:cNvSpPr txBox="1"/>
          <p:nvPr/>
        </p:nvSpPr>
        <p:spPr>
          <a:xfrm>
            <a:off x="13601700" y="11087100"/>
            <a:ext cx="8153400" cy="307777"/>
          </a:xfrm>
          <a:prstGeom prst="rect">
            <a:avLst/>
          </a:prstGeom>
          <a:noFill/>
        </p:spPr>
        <p:txBody>
          <a:bodyPr wrap="square" rtlCol="0">
            <a:spAutoFit/>
          </a:bodyPr>
          <a:lstStyle/>
          <a:p>
            <a:pPr>
              <a:spcAft>
                <a:spcPts val="600"/>
              </a:spcAft>
            </a:pPr>
            <a:r>
              <a:rPr lang="en-US" sz="1400" dirty="0">
                <a:hlinkClick r:id="rId2"/>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7F26D961-E772-CF23-ECB1-E89ACAD2D784}"/>
              </a:ext>
            </a:extLst>
          </p:cNvPr>
          <p:cNvSpPr txBox="1"/>
          <p:nvPr/>
        </p:nvSpPr>
        <p:spPr>
          <a:xfrm>
            <a:off x="524107" y="9682490"/>
            <a:ext cx="17754600" cy="523220"/>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endParaRPr lang="en-US" sz="1400"/>
          </a:p>
        </p:txBody>
      </p:sp>
      <p:graphicFrame>
        <p:nvGraphicFramePr>
          <p:cNvPr id="12" name="TextBox 9">
            <a:extLst>
              <a:ext uri="{FF2B5EF4-FFF2-40B4-BE49-F238E27FC236}">
                <a16:creationId xmlns:a16="http://schemas.microsoft.com/office/drawing/2014/main" id="{4455DBDF-09C6-2455-265E-AB1FE5CD0E1C}"/>
              </a:ext>
            </a:extLst>
          </p:cNvPr>
          <p:cNvGraphicFramePr/>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459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542CE93E-C2CD-219B-A995-64126DE5FAA5}"/>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F477E49-6DAA-84B1-F1DE-D38182C3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EC3029E-F87A-7207-3A62-E3AF2DB1C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2CA8DB9-75CF-E98D-521F-544E2FF212AF}"/>
              </a:ext>
            </a:extLst>
          </p:cNvPr>
          <p:cNvSpPr txBox="1"/>
          <p:nvPr/>
        </p:nvSpPr>
        <p:spPr>
          <a:xfrm>
            <a:off x="1257300" y="1069968"/>
            <a:ext cx="5943600" cy="81470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latin typeface="+mj-lt"/>
                <a:ea typeface="+mj-ea"/>
                <a:cs typeface="+mj-cs"/>
              </a:rPr>
              <a:t>Table 5.</a:t>
            </a:r>
            <a:r>
              <a:rPr lang="en-US" sz="4400" kern="1200">
                <a:solidFill>
                  <a:schemeClr val="tx1"/>
                </a:solidFill>
                <a:effectLst/>
                <a:latin typeface="+mj-lt"/>
                <a:ea typeface="+mj-ea"/>
                <a:cs typeface="+mj-cs"/>
              </a:rPr>
              <a:t> </a:t>
            </a:r>
            <a:r>
              <a:rPr lang="en-US" sz="4400" b="1" kern="1200">
                <a:solidFill>
                  <a:schemeClr val="tx1"/>
                </a:solidFill>
                <a:effectLst/>
                <a:latin typeface="+mj-lt"/>
                <a:ea typeface="+mj-ea"/>
                <a:cs typeface="+mj-cs"/>
              </a:rPr>
              <a:t>Components and topics for medical and nutritional screening and assessment</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AEABFAAF-DDA4-46FF-1AD7-55C025A0FEA3}"/>
              </a:ext>
            </a:extLst>
          </p:cNvPr>
          <p:cNvSpPr txBox="1"/>
          <p:nvPr/>
        </p:nvSpPr>
        <p:spPr>
          <a:xfrm>
            <a:off x="13601700" y="11087100"/>
            <a:ext cx="8153400" cy="307777"/>
          </a:xfrm>
          <a:prstGeom prst="rect">
            <a:avLst/>
          </a:prstGeom>
          <a:noFill/>
        </p:spPr>
        <p:txBody>
          <a:bodyPr wrap="square" rtlCol="0">
            <a:spAutoFit/>
          </a:bodyPr>
          <a:lstStyle/>
          <a:p>
            <a:pPr>
              <a:spcAft>
                <a:spcPts val="600"/>
              </a:spcAft>
            </a:pPr>
            <a:r>
              <a:rPr lang="en-US" sz="1400" dirty="0">
                <a:hlinkClick r:id="rId2"/>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C5E3CA2D-6C39-A1CA-48E7-7842B4FDE7C6}"/>
              </a:ext>
            </a:extLst>
          </p:cNvPr>
          <p:cNvSpPr txBox="1"/>
          <p:nvPr/>
        </p:nvSpPr>
        <p:spPr>
          <a:xfrm>
            <a:off x="524107" y="9682490"/>
            <a:ext cx="17754600" cy="523220"/>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endParaRPr lang="en-US" sz="1400"/>
          </a:p>
        </p:txBody>
      </p:sp>
      <p:graphicFrame>
        <p:nvGraphicFramePr>
          <p:cNvPr id="12" name="TextBox 9">
            <a:extLst>
              <a:ext uri="{FF2B5EF4-FFF2-40B4-BE49-F238E27FC236}">
                <a16:creationId xmlns:a16="http://schemas.microsoft.com/office/drawing/2014/main" id="{982E3185-79F8-DE0C-3BAA-A6C174816565}"/>
              </a:ext>
            </a:extLst>
          </p:cNvPr>
          <p:cNvGraphicFramePr/>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464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B3"/>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714271" cy="2428996"/>
            <a:chOff x="0" y="0"/>
            <a:chExt cx="451495" cy="639735"/>
          </a:xfrm>
        </p:grpSpPr>
        <p:sp>
          <p:nvSpPr>
            <p:cNvPr id="3" name="Freeform 3"/>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70B6DE"/>
            </a:solidFill>
          </p:spPr>
          <p:txBody>
            <a:bodyPr/>
            <a:lstStyle/>
            <a:p>
              <a:endParaRPr lang="en-US"/>
            </a:p>
          </p:txBody>
        </p:sp>
        <p:sp>
          <p:nvSpPr>
            <p:cNvPr id="4" name="TextBox 4"/>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7798799" y="2813390"/>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8" name="Group 8"/>
          <p:cNvGrpSpPr/>
          <p:nvPr/>
        </p:nvGrpSpPr>
        <p:grpSpPr>
          <a:xfrm>
            <a:off x="396599" y="8910346"/>
            <a:ext cx="245611" cy="2456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1" name="Group 11"/>
          <p:cNvGrpSpPr/>
          <p:nvPr/>
        </p:nvGrpSpPr>
        <p:grpSpPr>
          <a:xfrm>
            <a:off x="396599" y="8440576"/>
            <a:ext cx="245611" cy="2456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4" name="TextBox 14"/>
          <p:cNvSpPr txBox="1"/>
          <p:nvPr/>
        </p:nvSpPr>
        <p:spPr>
          <a:xfrm>
            <a:off x="5321590" y="1123950"/>
            <a:ext cx="7384227" cy="1018062"/>
          </a:xfrm>
          <a:prstGeom prst="rect">
            <a:avLst/>
          </a:prstGeom>
        </p:spPr>
        <p:txBody>
          <a:bodyPr lIns="0" tIns="0" rIns="0" bIns="0" rtlCol="0" anchor="t">
            <a:spAutoFit/>
          </a:bodyPr>
          <a:lstStyle/>
          <a:p>
            <a:pPr algn="ctr">
              <a:lnSpc>
                <a:spcPts val="7763"/>
              </a:lnSpc>
            </a:pPr>
            <a:r>
              <a:rPr lang="en-US" sz="7323" spc="-219">
                <a:solidFill>
                  <a:srgbClr val="000000"/>
                </a:solidFill>
                <a:latin typeface="Montserrat Classic Bold"/>
                <a:ea typeface="Montserrat Classic Bold"/>
                <a:cs typeface="Montserrat Classic Bold"/>
                <a:sym typeface="Montserrat Classic Bold"/>
              </a:rPr>
              <a:t>Objectives</a:t>
            </a:r>
          </a:p>
        </p:txBody>
      </p:sp>
      <p:sp>
        <p:nvSpPr>
          <p:cNvPr id="15" name="Freeform 15"/>
          <p:cNvSpPr/>
          <p:nvPr/>
        </p:nvSpPr>
        <p:spPr>
          <a:xfrm>
            <a:off x="-1368772" y="839343"/>
            <a:ext cx="4463001" cy="3246834"/>
          </a:xfrm>
          <a:custGeom>
            <a:avLst/>
            <a:gdLst/>
            <a:ahLst/>
            <a:cxnLst/>
            <a:rect l="l" t="t" r="r" b="b"/>
            <a:pathLst>
              <a:path w="4463001" h="3246834">
                <a:moveTo>
                  <a:pt x="0" y="0"/>
                </a:moveTo>
                <a:lnTo>
                  <a:pt x="4463002" y="0"/>
                </a:lnTo>
                <a:lnTo>
                  <a:pt x="4463002" y="3246834"/>
                </a:lnTo>
                <a:lnTo>
                  <a:pt x="0" y="3246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rot="-17263">
            <a:off x="2465338" y="3887456"/>
            <a:ext cx="6825151" cy="435662"/>
          </a:xfrm>
          <a:prstGeom prst="rect">
            <a:avLst/>
          </a:prstGeom>
        </p:spPr>
        <p:txBody>
          <a:bodyPr lIns="0" tIns="0" rIns="0" bIns="0" rtlCol="0" anchor="t">
            <a:spAutoFit/>
          </a:bodyPr>
          <a:lstStyle/>
          <a:p>
            <a:pPr algn="l">
              <a:lnSpc>
                <a:spcPts val="3258"/>
              </a:lnSpc>
            </a:pPr>
            <a:r>
              <a:rPr lang="en-US" sz="3074" spc="-92" dirty="0">
                <a:solidFill>
                  <a:srgbClr val="000000"/>
                </a:solidFill>
                <a:latin typeface="Montserrat Classic Bold"/>
                <a:ea typeface="Montserrat Classic Bold"/>
                <a:cs typeface="Montserrat Classic Bold"/>
                <a:sym typeface="Montserrat Classic Bold"/>
              </a:rPr>
              <a:t>Prevalence of Obesity </a:t>
            </a:r>
          </a:p>
        </p:txBody>
      </p:sp>
      <p:sp>
        <p:nvSpPr>
          <p:cNvPr id="17" name="TextBox 17"/>
          <p:cNvSpPr txBox="1"/>
          <p:nvPr/>
        </p:nvSpPr>
        <p:spPr>
          <a:xfrm rot="-17263">
            <a:off x="2464850" y="5231733"/>
            <a:ext cx="6230398" cy="897682"/>
          </a:xfrm>
          <a:prstGeom prst="rect">
            <a:avLst/>
          </a:prstGeom>
        </p:spPr>
        <p:txBody>
          <a:bodyPr wrap="square" lIns="0" tIns="0" rIns="0" bIns="0" rtlCol="0" anchor="t">
            <a:spAutoFit/>
          </a:bodyPr>
          <a:lstStyle/>
          <a:p>
            <a:pPr algn="l">
              <a:lnSpc>
                <a:spcPts val="3458"/>
              </a:lnSpc>
            </a:pPr>
            <a:r>
              <a:rPr lang="en-US" sz="3262" spc="-97" dirty="0">
                <a:solidFill>
                  <a:srgbClr val="000000"/>
                </a:solidFill>
                <a:latin typeface="Montserrat Classic Bold"/>
                <a:ea typeface="Montserrat Classic Bold"/>
                <a:cs typeface="Montserrat Classic Bold"/>
                <a:sym typeface="Montserrat Classic Bold"/>
              </a:rPr>
              <a:t>Evaluation of Nutrient Deficits, Bone and Muscle Health</a:t>
            </a:r>
          </a:p>
        </p:txBody>
      </p:sp>
      <p:sp>
        <p:nvSpPr>
          <p:cNvPr id="18" name="TextBox 18"/>
          <p:cNvSpPr txBox="1"/>
          <p:nvPr/>
        </p:nvSpPr>
        <p:spPr>
          <a:xfrm>
            <a:off x="2464287" y="4340252"/>
            <a:ext cx="6235793" cy="292003"/>
          </a:xfrm>
          <a:prstGeom prst="rect">
            <a:avLst/>
          </a:prstGeom>
        </p:spPr>
        <p:txBody>
          <a:bodyPr lIns="0" tIns="0" rIns="0" bIns="0" rtlCol="0" anchor="t">
            <a:spAutoFit/>
          </a:bodyPr>
          <a:lstStyle/>
          <a:p>
            <a:pPr algn="l">
              <a:lnSpc>
                <a:spcPts val="2457"/>
              </a:lnSpc>
              <a:spcBef>
                <a:spcPct val="0"/>
              </a:spcBef>
            </a:pPr>
            <a:r>
              <a:rPr lang="en-US" sz="1755" dirty="0">
                <a:solidFill>
                  <a:srgbClr val="000000"/>
                </a:solidFill>
                <a:latin typeface="Kollektif"/>
                <a:ea typeface="Kollektif"/>
                <a:cs typeface="Kollektif"/>
                <a:sym typeface="Kollektif"/>
              </a:rPr>
              <a:t>Explore the international prevalence of obesity.</a:t>
            </a:r>
          </a:p>
        </p:txBody>
      </p:sp>
      <p:sp>
        <p:nvSpPr>
          <p:cNvPr id="19" name="TextBox 19"/>
          <p:cNvSpPr txBox="1"/>
          <p:nvPr/>
        </p:nvSpPr>
        <p:spPr>
          <a:xfrm>
            <a:off x="2462634" y="6140867"/>
            <a:ext cx="6235793" cy="612604"/>
          </a:xfrm>
          <a:prstGeom prst="rect">
            <a:avLst/>
          </a:prstGeom>
        </p:spPr>
        <p:txBody>
          <a:bodyPr lIns="0" tIns="0" rIns="0" bIns="0" rtlCol="0" anchor="t">
            <a:spAutoFit/>
          </a:bodyPr>
          <a:lstStyle/>
          <a:p>
            <a:pPr algn="l">
              <a:lnSpc>
                <a:spcPts val="2457"/>
              </a:lnSpc>
              <a:spcBef>
                <a:spcPct val="0"/>
              </a:spcBef>
            </a:pPr>
            <a:r>
              <a:rPr lang="en-US" sz="1755" dirty="0">
                <a:solidFill>
                  <a:srgbClr val="000000"/>
                </a:solidFill>
                <a:latin typeface="Kollektif"/>
                <a:ea typeface="Kollektif"/>
                <a:cs typeface="Kollektif"/>
                <a:sym typeface="Kollektif"/>
              </a:rPr>
              <a:t>Determine ways to mitigate nutrient deficiencies and promote bone and muscle health. </a:t>
            </a:r>
          </a:p>
        </p:txBody>
      </p:sp>
      <p:sp>
        <p:nvSpPr>
          <p:cNvPr id="20" name="TextBox 20"/>
          <p:cNvSpPr txBox="1"/>
          <p:nvPr/>
        </p:nvSpPr>
        <p:spPr>
          <a:xfrm rot="-17263">
            <a:off x="2442751" y="7014434"/>
            <a:ext cx="6233380" cy="1346522"/>
          </a:xfrm>
          <a:prstGeom prst="rect">
            <a:avLst/>
          </a:prstGeom>
        </p:spPr>
        <p:txBody>
          <a:bodyPr lIns="0" tIns="0" rIns="0" bIns="0" rtlCol="0" anchor="t">
            <a:spAutoFit/>
          </a:bodyPr>
          <a:lstStyle/>
          <a:p>
            <a:pPr algn="l">
              <a:lnSpc>
                <a:spcPts val="3458"/>
              </a:lnSpc>
            </a:pPr>
            <a:r>
              <a:rPr lang="en-US" sz="3262" spc="-97" dirty="0">
                <a:solidFill>
                  <a:srgbClr val="000000"/>
                </a:solidFill>
                <a:latin typeface="Montserrat Classic Bold"/>
                <a:ea typeface="Montserrat Classic Bold"/>
                <a:cs typeface="Montserrat Classic Bold"/>
                <a:sym typeface="Montserrat Classic Bold"/>
              </a:rPr>
              <a:t>Framework to Support GLP-1s and Components on Nutritional Screening</a:t>
            </a:r>
          </a:p>
        </p:txBody>
      </p:sp>
      <p:sp>
        <p:nvSpPr>
          <p:cNvPr id="21" name="TextBox 21"/>
          <p:cNvSpPr txBox="1"/>
          <p:nvPr/>
        </p:nvSpPr>
        <p:spPr>
          <a:xfrm>
            <a:off x="2443679" y="8340091"/>
            <a:ext cx="6235793" cy="612604"/>
          </a:xfrm>
          <a:prstGeom prst="rect">
            <a:avLst/>
          </a:prstGeom>
        </p:spPr>
        <p:txBody>
          <a:bodyPr lIns="0" tIns="0" rIns="0" bIns="0" rtlCol="0" anchor="t">
            <a:spAutoFit/>
          </a:bodyPr>
          <a:lstStyle/>
          <a:p>
            <a:pPr algn="l">
              <a:lnSpc>
                <a:spcPts val="2457"/>
              </a:lnSpc>
              <a:spcBef>
                <a:spcPct val="0"/>
              </a:spcBef>
            </a:pPr>
            <a:r>
              <a:rPr lang="en-US" sz="1755" dirty="0">
                <a:solidFill>
                  <a:srgbClr val="000000"/>
                </a:solidFill>
                <a:latin typeface="Kollektif"/>
                <a:ea typeface="Kollektif"/>
                <a:cs typeface="Kollektif"/>
                <a:sym typeface="Kollektif"/>
              </a:rPr>
              <a:t>Evaluate the 5A’s framework to support GLP-1s and nutritional screening for patients for GLP-1 therapy</a:t>
            </a:r>
          </a:p>
        </p:txBody>
      </p:sp>
      <p:sp>
        <p:nvSpPr>
          <p:cNvPr id="22" name="TextBox 22"/>
          <p:cNvSpPr txBox="1"/>
          <p:nvPr/>
        </p:nvSpPr>
        <p:spPr>
          <a:xfrm rot="-17263">
            <a:off x="9589208" y="3891411"/>
            <a:ext cx="8697698" cy="897682"/>
          </a:xfrm>
          <a:prstGeom prst="rect">
            <a:avLst/>
          </a:prstGeom>
        </p:spPr>
        <p:txBody>
          <a:bodyPr lIns="0" tIns="0" rIns="0" bIns="0" rtlCol="0" anchor="t">
            <a:spAutoFit/>
          </a:bodyPr>
          <a:lstStyle/>
          <a:p>
            <a:pPr algn="l">
              <a:lnSpc>
                <a:spcPts val="3458"/>
              </a:lnSpc>
            </a:pPr>
            <a:r>
              <a:rPr lang="en-US" sz="3262" spc="-97" dirty="0">
                <a:solidFill>
                  <a:srgbClr val="000000"/>
                </a:solidFill>
                <a:latin typeface="Montserrat Classic Bold"/>
                <a:ea typeface="Montserrat Classic Bold"/>
                <a:cs typeface="Montserrat Classic Bold"/>
                <a:sym typeface="Montserrat Classic Bold"/>
              </a:rPr>
              <a:t>GLP-1 Pathophysiology, Diet Impact, Side Effects</a:t>
            </a:r>
          </a:p>
        </p:txBody>
      </p:sp>
      <p:sp>
        <p:nvSpPr>
          <p:cNvPr id="23" name="TextBox 23"/>
          <p:cNvSpPr txBox="1"/>
          <p:nvPr/>
        </p:nvSpPr>
        <p:spPr>
          <a:xfrm rot="-17263">
            <a:off x="9589213" y="5375251"/>
            <a:ext cx="7698201" cy="897682"/>
          </a:xfrm>
          <a:prstGeom prst="rect">
            <a:avLst/>
          </a:prstGeom>
        </p:spPr>
        <p:txBody>
          <a:bodyPr wrap="square" lIns="0" tIns="0" rIns="0" bIns="0" rtlCol="0" anchor="t">
            <a:spAutoFit/>
          </a:bodyPr>
          <a:lstStyle/>
          <a:p>
            <a:pPr algn="l">
              <a:lnSpc>
                <a:spcPts val="3458"/>
              </a:lnSpc>
            </a:pPr>
            <a:r>
              <a:rPr lang="en-US" sz="3262" spc="-97" dirty="0">
                <a:solidFill>
                  <a:srgbClr val="000000"/>
                </a:solidFill>
                <a:latin typeface="Montserrat Classic Bold"/>
                <a:ea typeface="Montserrat Classic Bold"/>
                <a:cs typeface="Montserrat Classic Bold"/>
                <a:sym typeface="Montserrat Classic Bold"/>
              </a:rPr>
              <a:t>GLP-1 Efficacy and Lifestyle Modification</a:t>
            </a:r>
          </a:p>
        </p:txBody>
      </p:sp>
      <p:sp>
        <p:nvSpPr>
          <p:cNvPr id="24" name="TextBox 24"/>
          <p:cNvSpPr txBox="1"/>
          <p:nvPr/>
        </p:nvSpPr>
        <p:spPr>
          <a:xfrm>
            <a:off x="9673799" y="4720549"/>
            <a:ext cx="8528515" cy="933204"/>
          </a:xfrm>
          <a:prstGeom prst="rect">
            <a:avLst/>
          </a:prstGeom>
        </p:spPr>
        <p:txBody>
          <a:bodyPr lIns="0" tIns="0" rIns="0" bIns="0" rtlCol="0" anchor="t">
            <a:spAutoFit/>
          </a:bodyPr>
          <a:lstStyle/>
          <a:p>
            <a:pPr algn="l">
              <a:lnSpc>
                <a:spcPts val="2457"/>
              </a:lnSpc>
            </a:pPr>
            <a:r>
              <a:rPr lang="en-US" sz="1755" dirty="0">
                <a:solidFill>
                  <a:srgbClr val="000000"/>
                </a:solidFill>
                <a:latin typeface="Kollektif"/>
                <a:ea typeface="Kollektif"/>
                <a:cs typeface="Kollektif"/>
                <a:sym typeface="Kollektif"/>
              </a:rPr>
              <a:t>Learn about GLP-1 pathophysiology, impact on dietary patterns, management of side effects </a:t>
            </a:r>
          </a:p>
          <a:p>
            <a:pPr algn="l">
              <a:lnSpc>
                <a:spcPts val="2457"/>
              </a:lnSpc>
              <a:spcBef>
                <a:spcPct val="0"/>
              </a:spcBef>
            </a:pPr>
            <a:endParaRPr lang="en-US" sz="1755" dirty="0">
              <a:solidFill>
                <a:srgbClr val="000000"/>
              </a:solidFill>
              <a:latin typeface="Kollektif"/>
              <a:ea typeface="Kollektif"/>
              <a:cs typeface="Kollektif"/>
              <a:sym typeface="Kollektif"/>
            </a:endParaRPr>
          </a:p>
        </p:txBody>
      </p:sp>
      <p:sp>
        <p:nvSpPr>
          <p:cNvPr id="25" name="TextBox 25"/>
          <p:cNvSpPr txBox="1"/>
          <p:nvPr/>
        </p:nvSpPr>
        <p:spPr>
          <a:xfrm>
            <a:off x="9587920" y="6243119"/>
            <a:ext cx="6235793" cy="612604"/>
          </a:xfrm>
          <a:prstGeom prst="rect">
            <a:avLst/>
          </a:prstGeom>
        </p:spPr>
        <p:txBody>
          <a:bodyPr lIns="0" tIns="0" rIns="0" bIns="0" rtlCol="0" anchor="t">
            <a:spAutoFit/>
          </a:bodyPr>
          <a:lstStyle/>
          <a:p>
            <a:pPr algn="l">
              <a:lnSpc>
                <a:spcPts val="2457"/>
              </a:lnSpc>
              <a:spcBef>
                <a:spcPct val="0"/>
              </a:spcBef>
            </a:pPr>
            <a:r>
              <a:rPr lang="en-US" sz="1755" dirty="0">
                <a:solidFill>
                  <a:srgbClr val="000000"/>
                </a:solidFill>
                <a:latin typeface="Kollektif"/>
                <a:ea typeface="Kollektif"/>
                <a:cs typeface="Kollektif"/>
                <a:sym typeface="Kollektif"/>
              </a:rPr>
              <a:t>Ascertain the efficacy of GLP-1s and lifestyle modifications on GLP-1s. </a:t>
            </a:r>
          </a:p>
        </p:txBody>
      </p:sp>
      <p:sp>
        <p:nvSpPr>
          <p:cNvPr id="26" name="Freeform 26"/>
          <p:cNvSpPr/>
          <p:nvPr/>
        </p:nvSpPr>
        <p:spPr>
          <a:xfrm rot="-209364">
            <a:off x="15721143" y="5535168"/>
            <a:ext cx="3265311" cy="4656779"/>
          </a:xfrm>
          <a:custGeom>
            <a:avLst/>
            <a:gdLst/>
            <a:ahLst/>
            <a:cxnLst/>
            <a:rect l="l" t="t" r="r" b="b"/>
            <a:pathLst>
              <a:path w="3265311" h="4656779">
                <a:moveTo>
                  <a:pt x="0" y="0"/>
                </a:moveTo>
                <a:lnTo>
                  <a:pt x="3265311" y="0"/>
                </a:lnTo>
                <a:lnTo>
                  <a:pt x="3265311" y="4656779"/>
                </a:lnTo>
                <a:lnTo>
                  <a:pt x="0" y="46567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7" name="Group 27"/>
          <p:cNvGrpSpPr/>
          <p:nvPr/>
        </p:nvGrpSpPr>
        <p:grpSpPr>
          <a:xfrm>
            <a:off x="5133872" y="9875571"/>
            <a:ext cx="8020256" cy="1020255"/>
            <a:chOff x="0" y="0"/>
            <a:chExt cx="2112331" cy="268709"/>
          </a:xfrm>
        </p:grpSpPr>
        <p:sp>
          <p:nvSpPr>
            <p:cNvPr id="28" name="Freeform 28"/>
            <p:cNvSpPr/>
            <p:nvPr/>
          </p:nvSpPr>
          <p:spPr>
            <a:xfrm>
              <a:off x="0" y="0"/>
              <a:ext cx="2112331" cy="268709"/>
            </a:xfrm>
            <a:custGeom>
              <a:avLst/>
              <a:gdLst/>
              <a:ahLst/>
              <a:cxnLst/>
              <a:rect l="l" t="t" r="r" b="b"/>
              <a:pathLst>
                <a:path w="2112331" h="268709">
                  <a:moveTo>
                    <a:pt x="49230" y="0"/>
                  </a:moveTo>
                  <a:lnTo>
                    <a:pt x="2063101" y="0"/>
                  </a:lnTo>
                  <a:cubicBezTo>
                    <a:pt x="2076157" y="0"/>
                    <a:pt x="2088679" y="5187"/>
                    <a:pt x="2097912" y="14419"/>
                  </a:cubicBezTo>
                  <a:cubicBezTo>
                    <a:pt x="2107144" y="23652"/>
                    <a:pt x="2112331" y="36173"/>
                    <a:pt x="2112331" y="49230"/>
                  </a:cubicBezTo>
                  <a:lnTo>
                    <a:pt x="2112331" y="219479"/>
                  </a:lnTo>
                  <a:cubicBezTo>
                    <a:pt x="2112331" y="232536"/>
                    <a:pt x="2107144" y="245058"/>
                    <a:pt x="2097912" y="254290"/>
                  </a:cubicBezTo>
                  <a:cubicBezTo>
                    <a:pt x="2088679" y="263522"/>
                    <a:pt x="2076157" y="268709"/>
                    <a:pt x="2063101" y="268709"/>
                  </a:cubicBezTo>
                  <a:lnTo>
                    <a:pt x="49230" y="268709"/>
                  </a:lnTo>
                  <a:cubicBezTo>
                    <a:pt x="22041" y="268709"/>
                    <a:pt x="0" y="246668"/>
                    <a:pt x="0" y="219479"/>
                  </a:cubicBezTo>
                  <a:lnTo>
                    <a:pt x="0" y="49230"/>
                  </a:lnTo>
                  <a:cubicBezTo>
                    <a:pt x="0" y="22041"/>
                    <a:pt x="22041" y="0"/>
                    <a:pt x="49230" y="0"/>
                  </a:cubicBezTo>
                  <a:close/>
                </a:path>
              </a:pathLst>
            </a:custGeom>
            <a:solidFill>
              <a:srgbClr val="70B6DE"/>
            </a:solidFill>
          </p:spPr>
          <p:txBody>
            <a:bodyPr/>
            <a:lstStyle/>
            <a:p>
              <a:endParaRPr lang="en-US"/>
            </a:p>
          </p:txBody>
        </p:sp>
        <p:sp>
          <p:nvSpPr>
            <p:cNvPr id="29" name="TextBox 29"/>
            <p:cNvSpPr txBox="1"/>
            <p:nvPr/>
          </p:nvSpPr>
          <p:spPr>
            <a:xfrm>
              <a:off x="0" y="-57150"/>
              <a:ext cx="2112331" cy="325859"/>
            </a:xfrm>
            <a:prstGeom prst="rect">
              <a:avLst/>
            </a:prstGeom>
          </p:spPr>
          <p:txBody>
            <a:bodyPr lIns="50800" tIns="50800" rIns="50800" bIns="50800" rtlCol="0" anchor="ctr"/>
            <a:lstStyle/>
            <a:p>
              <a:pPr algn="ctr">
                <a:lnSpc>
                  <a:spcPts val="2737"/>
                </a:lnSpc>
              </a:pPr>
              <a:endParaRPr/>
            </a:p>
          </p:txBody>
        </p:sp>
      </p:grpSp>
      <p:sp>
        <p:nvSpPr>
          <p:cNvPr id="30" name="Freeform 30"/>
          <p:cNvSpPr/>
          <p:nvPr/>
        </p:nvSpPr>
        <p:spPr>
          <a:xfrm>
            <a:off x="11115862" y="8353786"/>
            <a:ext cx="473140" cy="569425"/>
          </a:xfrm>
          <a:custGeom>
            <a:avLst/>
            <a:gdLst/>
            <a:ahLst/>
            <a:cxnLst/>
            <a:rect l="l" t="t" r="r" b="b"/>
            <a:pathLst>
              <a:path w="473140" h="569425">
                <a:moveTo>
                  <a:pt x="0" y="0"/>
                </a:moveTo>
                <a:lnTo>
                  <a:pt x="473140" y="0"/>
                </a:lnTo>
                <a:lnTo>
                  <a:pt x="473140" y="569425"/>
                </a:lnTo>
                <a:lnTo>
                  <a:pt x="0" y="5694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rot="551749">
            <a:off x="9685066" y="8441865"/>
            <a:ext cx="1207879" cy="1312912"/>
          </a:xfrm>
          <a:custGeom>
            <a:avLst/>
            <a:gdLst/>
            <a:ahLst/>
            <a:cxnLst/>
            <a:rect l="l" t="t" r="r" b="b"/>
            <a:pathLst>
              <a:path w="1207879" h="1312912">
                <a:moveTo>
                  <a:pt x="0" y="0"/>
                </a:moveTo>
                <a:lnTo>
                  <a:pt x="1207880" y="0"/>
                </a:lnTo>
                <a:lnTo>
                  <a:pt x="1207880" y="1312912"/>
                </a:lnTo>
                <a:lnTo>
                  <a:pt x="0" y="13129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rot="5400000">
            <a:off x="16516154"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FFFFFF"/>
                </a:solidFill>
                <a:latin typeface="Montserrat Classic Bold"/>
                <a:ea typeface="Montserrat Classic Bold"/>
                <a:cs typeface="Montserrat Classic Bold"/>
                <a:sym typeface="Montserrat Classic Bold"/>
              </a:rPr>
              <a:t>FATIMA CODY STANFROD</a:t>
            </a:r>
          </a:p>
        </p:txBody>
      </p:sp>
      <p:sp>
        <p:nvSpPr>
          <p:cNvPr id="33" name="TextBox 33"/>
          <p:cNvSpPr txBox="1"/>
          <p:nvPr/>
        </p:nvSpPr>
        <p:spPr>
          <a:xfrm rot="5400000">
            <a:off x="16918648"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FFFFFF"/>
                </a:solidFill>
                <a:latin typeface="Montserrat Classic"/>
                <a:ea typeface="Montserrat Classic"/>
                <a:cs typeface="Montserrat Classic"/>
                <a:sym typeface="Montserrat Classic"/>
              </a:rPr>
              <a:t>PRESENTED BY</a:t>
            </a:r>
          </a:p>
        </p:txBody>
      </p:sp>
      <p:sp>
        <p:nvSpPr>
          <p:cNvPr id="34" name="TextBox 34"/>
          <p:cNvSpPr txBox="1"/>
          <p:nvPr/>
        </p:nvSpPr>
        <p:spPr>
          <a:xfrm rot="-17263">
            <a:off x="9632066" y="7103812"/>
            <a:ext cx="5992122" cy="897682"/>
          </a:xfrm>
          <a:prstGeom prst="rect">
            <a:avLst/>
          </a:prstGeom>
        </p:spPr>
        <p:txBody>
          <a:bodyPr lIns="0" tIns="0" rIns="0" bIns="0" rtlCol="0" anchor="t">
            <a:spAutoFit/>
          </a:bodyPr>
          <a:lstStyle/>
          <a:p>
            <a:pPr algn="l">
              <a:lnSpc>
                <a:spcPts val="3458"/>
              </a:lnSpc>
            </a:pPr>
            <a:r>
              <a:rPr lang="en-US" sz="3262" spc="-97" dirty="0">
                <a:solidFill>
                  <a:srgbClr val="000000"/>
                </a:solidFill>
                <a:latin typeface="Montserrat Classic Bold"/>
                <a:ea typeface="Montserrat Classic Bold"/>
                <a:cs typeface="Montserrat Classic Bold"/>
                <a:sym typeface="Montserrat Classic Bold"/>
              </a:rPr>
              <a:t>Dietary Recommendations and Telehealth Support</a:t>
            </a:r>
          </a:p>
        </p:txBody>
      </p:sp>
      <p:sp>
        <p:nvSpPr>
          <p:cNvPr id="35" name="TextBox 35"/>
          <p:cNvSpPr txBox="1"/>
          <p:nvPr/>
        </p:nvSpPr>
        <p:spPr>
          <a:xfrm>
            <a:off x="9673799" y="8028537"/>
            <a:ext cx="6532173" cy="469231"/>
          </a:xfrm>
          <a:prstGeom prst="rect">
            <a:avLst/>
          </a:prstGeom>
        </p:spPr>
        <p:txBody>
          <a:bodyPr wrap="square" lIns="0" tIns="0" rIns="0" bIns="0" rtlCol="0" anchor="t">
            <a:spAutoFit/>
          </a:bodyPr>
          <a:lstStyle/>
          <a:p>
            <a:pPr algn="l">
              <a:lnSpc>
                <a:spcPts val="1897"/>
              </a:lnSpc>
              <a:spcBef>
                <a:spcPct val="0"/>
              </a:spcBef>
            </a:pPr>
            <a:r>
              <a:rPr lang="en-US" sz="1459" dirty="0">
                <a:solidFill>
                  <a:srgbClr val="000000"/>
                </a:solidFill>
                <a:latin typeface="Kollektif"/>
                <a:ea typeface="Kollektif"/>
                <a:cs typeface="Kollektif"/>
                <a:sym typeface="Kollektif"/>
              </a:rPr>
              <a:t>Establish dietary recommendations for GLP-1s and telehealth support for patients.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407AE43A-15B1-B6E1-2A23-F56E41C2601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2FC78EF-32E4-DB23-6FF7-C3605281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0FE8A1-8E42-4DF2-1F10-8ACCD4533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BD5BF6C8-F8C9-3206-807E-01C56B69264C}"/>
              </a:ext>
            </a:extLst>
          </p:cNvPr>
          <p:cNvSpPr txBox="1"/>
          <p:nvPr/>
        </p:nvSpPr>
        <p:spPr>
          <a:xfrm>
            <a:off x="1257300" y="1069968"/>
            <a:ext cx="5943600" cy="81470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latin typeface="+mj-lt"/>
                <a:ea typeface="+mj-ea"/>
                <a:cs typeface="+mj-cs"/>
              </a:rPr>
              <a:t>Table 5.</a:t>
            </a:r>
            <a:r>
              <a:rPr lang="en-US" sz="4400" kern="1200">
                <a:solidFill>
                  <a:schemeClr val="tx1"/>
                </a:solidFill>
                <a:effectLst/>
                <a:latin typeface="+mj-lt"/>
                <a:ea typeface="+mj-ea"/>
                <a:cs typeface="+mj-cs"/>
              </a:rPr>
              <a:t> </a:t>
            </a:r>
            <a:r>
              <a:rPr lang="en-US" sz="4400" b="1" kern="1200">
                <a:solidFill>
                  <a:schemeClr val="tx1"/>
                </a:solidFill>
                <a:effectLst/>
                <a:latin typeface="+mj-lt"/>
                <a:ea typeface="+mj-ea"/>
                <a:cs typeface="+mj-cs"/>
              </a:rPr>
              <a:t>Components and topics for medical and nutritional screening and assessment</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328764C2-9E41-9DE4-3A39-516DFBDAF5E4}"/>
              </a:ext>
            </a:extLst>
          </p:cNvPr>
          <p:cNvSpPr txBox="1"/>
          <p:nvPr/>
        </p:nvSpPr>
        <p:spPr>
          <a:xfrm>
            <a:off x="13601700" y="11087100"/>
            <a:ext cx="8153400" cy="307777"/>
          </a:xfrm>
          <a:prstGeom prst="rect">
            <a:avLst/>
          </a:prstGeom>
          <a:noFill/>
        </p:spPr>
        <p:txBody>
          <a:bodyPr wrap="square" rtlCol="0">
            <a:spAutoFit/>
          </a:bodyPr>
          <a:lstStyle/>
          <a:p>
            <a:pPr>
              <a:spcAft>
                <a:spcPts val="600"/>
              </a:spcAft>
            </a:pPr>
            <a:r>
              <a:rPr lang="en-US" sz="1400" dirty="0">
                <a:hlinkClick r:id="rId2"/>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2EB50BD3-4EDA-68B3-70CD-59B18999FBD5}"/>
              </a:ext>
            </a:extLst>
          </p:cNvPr>
          <p:cNvSpPr txBox="1"/>
          <p:nvPr/>
        </p:nvSpPr>
        <p:spPr>
          <a:xfrm>
            <a:off x="524107" y="9682490"/>
            <a:ext cx="17754600" cy="523220"/>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endParaRPr lang="en-US" sz="1400"/>
          </a:p>
        </p:txBody>
      </p:sp>
      <p:graphicFrame>
        <p:nvGraphicFramePr>
          <p:cNvPr id="12" name="TextBox 9">
            <a:extLst>
              <a:ext uri="{FF2B5EF4-FFF2-40B4-BE49-F238E27FC236}">
                <a16:creationId xmlns:a16="http://schemas.microsoft.com/office/drawing/2014/main" id="{384E9CF0-8E49-D8F1-C6B8-1660DF5CD8D7}"/>
              </a:ext>
            </a:extLst>
          </p:cNvPr>
          <p:cNvGraphicFramePr/>
          <p:nvPr>
            <p:extLst>
              <p:ext uri="{D42A27DB-BD31-4B8C-83A1-F6EECF244321}">
                <p14:modId xmlns:p14="http://schemas.microsoft.com/office/powerpoint/2010/main" val="3438063118"/>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079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FE213473-494E-535E-247C-4408CB786BA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528F416-A4A4-0555-5F5A-11DFC51F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FB2F1C-9D2D-5BB7-E476-03FA78813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836157A1-ECDF-003D-594D-93248C429BCE}"/>
              </a:ext>
            </a:extLst>
          </p:cNvPr>
          <p:cNvSpPr txBox="1"/>
          <p:nvPr/>
        </p:nvSpPr>
        <p:spPr>
          <a:xfrm>
            <a:off x="1257300" y="1069968"/>
            <a:ext cx="5943600" cy="81470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latin typeface="+mj-lt"/>
                <a:ea typeface="+mj-ea"/>
                <a:cs typeface="+mj-cs"/>
              </a:rPr>
              <a:t>Table 5.</a:t>
            </a:r>
            <a:r>
              <a:rPr lang="en-US" sz="4400" kern="1200">
                <a:solidFill>
                  <a:schemeClr val="tx1"/>
                </a:solidFill>
                <a:effectLst/>
                <a:latin typeface="+mj-lt"/>
                <a:ea typeface="+mj-ea"/>
                <a:cs typeface="+mj-cs"/>
              </a:rPr>
              <a:t> </a:t>
            </a:r>
            <a:r>
              <a:rPr lang="en-US" sz="4400" b="1" kern="1200">
                <a:solidFill>
                  <a:schemeClr val="tx1"/>
                </a:solidFill>
                <a:effectLst/>
                <a:latin typeface="+mj-lt"/>
                <a:ea typeface="+mj-ea"/>
                <a:cs typeface="+mj-cs"/>
              </a:rPr>
              <a:t>Components and topics for medical and nutritional screening and assessment</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C9932CFA-074D-5A0B-899C-776C01284956}"/>
              </a:ext>
            </a:extLst>
          </p:cNvPr>
          <p:cNvSpPr txBox="1"/>
          <p:nvPr/>
        </p:nvSpPr>
        <p:spPr>
          <a:xfrm>
            <a:off x="13601700" y="11087100"/>
            <a:ext cx="8153400" cy="307777"/>
          </a:xfrm>
          <a:prstGeom prst="rect">
            <a:avLst/>
          </a:prstGeom>
          <a:noFill/>
        </p:spPr>
        <p:txBody>
          <a:bodyPr wrap="square" rtlCol="0">
            <a:spAutoFit/>
          </a:bodyPr>
          <a:lstStyle/>
          <a:p>
            <a:pPr>
              <a:spcAft>
                <a:spcPts val="600"/>
              </a:spcAft>
            </a:pPr>
            <a:r>
              <a:rPr lang="en-US" sz="1400" dirty="0">
                <a:hlinkClick r:id="rId2"/>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E9D061ED-476D-A1B1-996A-D378ECDBBF29}"/>
              </a:ext>
            </a:extLst>
          </p:cNvPr>
          <p:cNvSpPr txBox="1"/>
          <p:nvPr/>
        </p:nvSpPr>
        <p:spPr>
          <a:xfrm>
            <a:off x="524107" y="9682490"/>
            <a:ext cx="17754600" cy="523220"/>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endParaRPr lang="en-US" sz="1400"/>
          </a:p>
        </p:txBody>
      </p:sp>
      <p:graphicFrame>
        <p:nvGraphicFramePr>
          <p:cNvPr id="12" name="TextBox 9">
            <a:extLst>
              <a:ext uri="{FF2B5EF4-FFF2-40B4-BE49-F238E27FC236}">
                <a16:creationId xmlns:a16="http://schemas.microsoft.com/office/drawing/2014/main" id="{59BD6A4A-E608-C33F-4035-05CFBBDBB157}"/>
              </a:ext>
            </a:extLst>
          </p:cNvPr>
          <p:cNvGraphicFramePr/>
          <p:nvPr>
            <p:extLst>
              <p:ext uri="{D42A27DB-BD31-4B8C-83A1-F6EECF244321}">
                <p14:modId xmlns:p14="http://schemas.microsoft.com/office/powerpoint/2010/main" val="140977336"/>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685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17965-9C77-3876-397D-9BDFC72BB428}"/>
              </a:ext>
            </a:extLst>
          </p:cNvPr>
          <p:cNvSpPr txBox="1"/>
          <p:nvPr/>
        </p:nvSpPr>
        <p:spPr>
          <a:xfrm>
            <a:off x="762000" y="342900"/>
            <a:ext cx="16687800" cy="830997"/>
          </a:xfrm>
          <a:prstGeom prst="rect">
            <a:avLst/>
          </a:prstGeom>
          <a:noFill/>
        </p:spPr>
        <p:txBody>
          <a:bodyPr wrap="square" rtlCol="0">
            <a:spAutoFit/>
          </a:bodyPr>
          <a:lstStyle/>
          <a:p>
            <a:pPr algn="ctr"/>
            <a:r>
              <a:rPr lang="en-US" sz="2400" b="1" kern="100" dirty="0">
                <a:effectLst/>
                <a:latin typeface="+mj-lt"/>
                <a:ea typeface="Calibri" panose="020F0502020204030204" pitchFamily="34" charset="0"/>
              </a:rPr>
              <a:t>Table </a:t>
            </a:r>
            <a:r>
              <a:rPr lang="en-US" sz="2400" b="1" kern="100" dirty="0">
                <a:latin typeface="+mj-lt"/>
                <a:ea typeface="Calibri" panose="020F0502020204030204" pitchFamily="34" charset="0"/>
              </a:rPr>
              <a:t>6</a:t>
            </a:r>
            <a:r>
              <a:rPr lang="en-US" sz="2400" b="1" kern="100" dirty="0">
                <a:effectLst/>
                <a:latin typeface="+mj-lt"/>
                <a:ea typeface="Calibri" panose="020F0502020204030204" pitchFamily="34" charset="0"/>
              </a:rPr>
              <a:t>.</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Key dietary recommendations to support effective GLP-1 therapy</a:t>
            </a:r>
            <a:r>
              <a:rPr lang="en-US" sz="2400" b="1" kern="100" baseline="30000" dirty="0">
                <a:effectLst/>
                <a:ea typeface="Calibri" panose="020F0502020204030204" pitchFamily="34" charset="0"/>
              </a:rPr>
              <a:t>1</a:t>
            </a:r>
            <a:endParaRPr lang="en-US" sz="2400" b="1" kern="100" dirty="0">
              <a:effectLst/>
              <a:ea typeface="Calibri" panose="020F0502020204030204" pitchFamily="34" charset="0"/>
            </a:endParaRPr>
          </a:p>
          <a:p>
            <a:endParaRPr lang="en-US" sz="2400" dirty="0">
              <a:latin typeface="+mj-lt"/>
            </a:endParaRPr>
          </a:p>
        </p:txBody>
      </p:sp>
      <p:graphicFrame>
        <p:nvGraphicFramePr>
          <p:cNvPr id="3" name="Table 2">
            <a:extLst>
              <a:ext uri="{FF2B5EF4-FFF2-40B4-BE49-F238E27FC236}">
                <a16:creationId xmlns:a16="http://schemas.microsoft.com/office/drawing/2014/main" id="{D5260212-41B4-FF6A-C37F-437C85779C39}"/>
              </a:ext>
            </a:extLst>
          </p:cNvPr>
          <p:cNvGraphicFramePr>
            <a:graphicFrameLocks noGrp="1"/>
          </p:cNvGraphicFramePr>
          <p:nvPr>
            <p:extLst>
              <p:ext uri="{D42A27DB-BD31-4B8C-83A1-F6EECF244321}">
                <p14:modId xmlns:p14="http://schemas.microsoft.com/office/powerpoint/2010/main" val="2032383925"/>
              </p:ext>
            </p:extLst>
          </p:nvPr>
        </p:nvGraphicFramePr>
        <p:xfrm>
          <a:off x="762000" y="1077904"/>
          <a:ext cx="16992600" cy="7208520"/>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3956247482"/>
                    </a:ext>
                  </a:extLst>
                </a:gridCol>
                <a:gridCol w="7924800">
                  <a:extLst>
                    <a:ext uri="{9D8B030D-6E8A-4147-A177-3AD203B41FA5}">
                      <a16:colId xmlns:a16="http://schemas.microsoft.com/office/drawing/2014/main" val="2281846135"/>
                    </a:ext>
                  </a:extLst>
                </a:gridCol>
              </a:tblGrid>
              <a:tr h="0">
                <a:tc>
                  <a:txBody>
                    <a:bodyPr/>
                    <a:lstStyle/>
                    <a:p>
                      <a:pPr marL="0" marR="0">
                        <a:lnSpc>
                          <a:spcPct val="100000"/>
                        </a:lnSpc>
                        <a:buNone/>
                        <a:tabLst>
                          <a:tab pos="457200" algn="l"/>
                        </a:tabLst>
                      </a:pPr>
                      <a:r>
                        <a:rPr lang="en-US" sz="2400" b="1" kern="100" dirty="0">
                          <a:effectLst/>
                          <a:latin typeface="+mj-lt"/>
                          <a:ea typeface="Calibri" panose="020F0502020204030204" pitchFamily="34" charset="0"/>
                          <a:cs typeface="Arial" panose="020B0604020202020204" pitchFamily="34" charset="0"/>
                        </a:rPr>
                        <a:t>Factors to encourage</a:t>
                      </a:r>
                    </a:p>
                    <a:p>
                      <a:pPr marL="0" marR="0">
                        <a:lnSpc>
                          <a:spcPct val="100000"/>
                        </a:lnSpc>
                        <a:buNone/>
                        <a:tabLst>
                          <a:tab pos="457200" algn="l"/>
                        </a:tabLst>
                      </a:pPr>
                      <a:endParaRPr lang="en-US" sz="1000"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buNone/>
                        <a:tabLst>
                          <a:tab pos="457200" algn="l"/>
                        </a:tabLst>
                      </a:pPr>
                      <a:r>
                        <a:rPr lang="en-US" sz="2400" b="1" kern="100" dirty="0">
                          <a:effectLst/>
                          <a:latin typeface="+mj-lt"/>
                          <a:ea typeface="Calibri" panose="020F0502020204030204" pitchFamily="34" charset="0"/>
                          <a:cs typeface="Arial" panose="020B0604020202020204" pitchFamily="34" charset="0"/>
                        </a:rPr>
                        <a:t>Factors to minimize/avoid</a:t>
                      </a:r>
                      <a:endParaRPr lang="en-US" sz="2400" kern="1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4776217"/>
                  </a:ext>
                </a:extLst>
              </a:tr>
              <a:tr h="0">
                <a:tc>
                  <a:txBody>
                    <a:bodyPr/>
                    <a:lstStyle/>
                    <a:p>
                      <a:pPr marL="0" marR="0">
                        <a:lnSpc>
                          <a:spcPct val="100000"/>
                        </a:lnSpc>
                        <a:spcBef>
                          <a:spcPts val="600"/>
                        </a:spcBef>
                        <a:spcAft>
                          <a:spcPts val="0"/>
                        </a:spcAft>
                        <a:buNone/>
                        <a:tabLst>
                          <a:tab pos="457200" algn="l"/>
                        </a:tabLst>
                      </a:pPr>
                      <a:r>
                        <a:rPr lang="en-US" sz="2200" b="1" kern="100" dirty="0">
                          <a:effectLst/>
                          <a:latin typeface="+mn-lt"/>
                          <a:ea typeface="Calibri" panose="020F0502020204030204" pitchFamily="34" charset="0"/>
                          <a:cs typeface="Arial" panose="020B0604020202020204" pitchFamily="34" charset="0"/>
                        </a:rPr>
                        <a:t>Food groups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Fruits (e.g., berries, apples, citrus fruits, banana, grapes, avocado)</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Vegetables (e.g., broccoli, leafy greens, tomatoes, carrots, peas, squashes)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Whole grains (e.g., oats, quinoa, brown rice, and whole-grain breads, cereals, and pastas) </a:t>
                      </a:r>
                    </a:p>
                    <a:p>
                      <a:pPr marL="342900" marR="0" indent="-342900">
                        <a:lnSpc>
                          <a:spcPct val="100000"/>
                        </a:lnSpc>
                        <a:spcBef>
                          <a:spcPts val="600"/>
                        </a:spcBef>
                        <a:spcAft>
                          <a:spcPts val="0"/>
                        </a:spcAft>
                        <a:buFont typeface="Arial" panose="020B0604020202020204" pitchFamily="34" charset="0"/>
                        <a:buChar char="•"/>
                        <a:tabLst>
                          <a:tab pos="457200" algn="l"/>
                        </a:tabLst>
                      </a:pPr>
                      <a:r>
                        <a:rPr lang="en-US" sz="2200" kern="1200" dirty="0">
                          <a:solidFill>
                            <a:schemeClr val="dk1"/>
                          </a:solidFill>
                          <a:effectLst/>
                          <a:latin typeface="+mn-lt"/>
                          <a:ea typeface="+mn-ea"/>
                          <a:cs typeface="+mn-cs"/>
                        </a:rPr>
                        <a:t>Dairy (e.g., yogurt, milk, cheese)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Nuts and seeds (e.g., almonds, peanuts, chia seeds, sesame seeds, hemp seeds)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Plant fats/oils (e.g., olive, canola, avocado oils)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Ginger or peppermint tea</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457200" algn="l"/>
                        </a:tabLst>
                        <a:defRPr/>
                      </a:pPr>
                      <a:endParaRPr lang="en-US" sz="2200" kern="1200" dirty="0">
                        <a:solidFill>
                          <a:schemeClr val="dk1"/>
                        </a:solidFill>
                        <a:effectLst/>
                        <a:latin typeface="+mn-lt"/>
                        <a:ea typeface="+mn-ea"/>
                        <a:cs typeface="+mn-cs"/>
                      </a:endParaRPr>
                    </a:p>
                  </a:txBody>
                  <a:tcPr marL="68580" marR="68580" marT="0" marB="0"/>
                </a:tc>
                <a:tc>
                  <a:txBody>
                    <a:bodyPr/>
                    <a:lstStyle/>
                    <a:p>
                      <a:pPr marL="342900" indent="-342900">
                        <a:lnSpc>
                          <a:spcPct val="100000"/>
                        </a:lnSpc>
                        <a:spcBef>
                          <a:spcPts val="600"/>
                        </a:spcBef>
                        <a:spcAft>
                          <a:spcPts val="0"/>
                        </a:spcAft>
                        <a:buFont typeface="Arial" panose="020B0604020202020204" pitchFamily="34" charset="0"/>
                        <a:buChar char="•"/>
                      </a:pPr>
                      <a:endParaRPr lang="en-US" sz="2200" kern="1200" dirty="0">
                        <a:solidFill>
                          <a:schemeClr val="dk1"/>
                        </a:solidFill>
                        <a:effectLst/>
                        <a:latin typeface="+mn-lt"/>
                        <a:ea typeface="+mn-ea"/>
                        <a:cs typeface="+mn-cs"/>
                      </a:endParaRPr>
                    </a:p>
                    <a:p>
                      <a:pPr marL="342900" indent="-342900">
                        <a:lnSpc>
                          <a:spcPct val="100000"/>
                        </a:lnSpc>
                        <a:spcBef>
                          <a:spcPts val="60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Refined carbohydrates (processed grains, flours, added sugars) </a:t>
                      </a:r>
                    </a:p>
                    <a:p>
                      <a:pPr marL="342900" indent="-342900">
                        <a:lnSpc>
                          <a:spcPct val="100000"/>
                        </a:lnSpc>
                        <a:spcBef>
                          <a:spcPts val="60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Sugar-sweetened beverages</a:t>
                      </a:r>
                    </a:p>
                    <a:p>
                      <a:pPr marL="342900" indent="-342900">
                        <a:lnSpc>
                          <a:spcPct val="100000"/>
                        </a:lnSpc>
                        <a:spcBef>
                          <a:spcPts val="60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Red and processed meats</a:t>
                      </a:r>
                    </a:p>
                    <a:p>
                      <a:pPr marL="342900" indent="-342900">
                        <a:lnSpc>
                          <a:spcPct val="100000"/>
                        </a:lnSpc>
                        <a:spcBef>
                          <a:spcPts val="60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Most fast foods</a:t>
                      </a:r>
                    </a:p>
                    <a:p>
                      <a:pPr marL="342900" indent="-342900">
                        <a:lnSpc>
                          <a:spcPct val="100000"/>
                        </a:lnSpc>
                        <a:spcBef>
                          <a:spcPts val="600"/>
                        </a:spcBef>
                        <a:spcAft>
                          <a:spcPts val="0"/>
                        </a:spcAft>
                        <a:buFont typeface="Arial" panose="020B0604020202020204" pitchFamily="34" charset="0"/>
                        <a:buChar char="•"/>
                      </a:pPr>
                      <a:r>
                        <a:rPr lang="en-US" sz="2200" kern="1200" dirty="0">
                          <a:solidFill>
                            <a:schemeClr val="dk1"/>
                          </a:solidFill>
                          <a:effectLst/>
                          <a:latin typeface="+mn-lt"/>
                          <a:ea typeface="+mn-ea"/>
                          <a:cs typeface="+mn-cs"/>
                        </a:rPr>
                        <a:t>Sweets and savory snacks</a:t>
                      </a:r>
                    </a:p>
                    <a:p>
                      <a:pPr>
                        <a:lnSpc>
                          <a:spcPct val="100000"/>
                        </a:lnSpc>
                        <a:spcBef>
                          <a:spcPts val="600"/>
                        </a:spcBef>
                        <a:spcAft>
                          <a:spcPts val="0"/>
                        </a:spcAft>
                      </a:pPr>
                      <a:endParaRPr lang="en-US" sz="2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703733013"/>
                  </a:ext>
                </a:extLst>
              </a:tr>
              <a:tr h="370840">
                <a:tc>
                  <a:txBody>
                    <a:bodyPr/>
                    <a:lstStyle/>
                    <a:p>
                      <a:pPr marL="102870" marR="0">
                        <a:lnSpc>
                          <a:spcPct val="100000"/>
                        </a:lnSpc>
                        <a:spcBef>
                          <a:spcPts val="600"/>
                        </a:spcBef>
                        <a:spcAft>
                          <a:spcPts val="0"/>
                        </a:spcAft>
                        <a:buNone/>
                        <a:tabLst>
                          <a:tab pos="457200" algn="l"/>
                        </a:tabLst>
                      </a:pPr>
                      <a:r>
                        <a:rPr lang="en-US" sz="2200" b="1" kern="100" dirty="0">
                          <a:effectLst/>
                          <a:latin typeface="+mn-lt"/>
                          <a:ea typeface="Calibri" panose="020F0502020204030204" pitchFamily="34" charset="0"/>
                          <a:cs typeface="Arial" panose="020B0604020202020204" pitchFamily="34" charset="0"/>
                        </a:rPr>
                        <a:t>Eating habits</a:t>
                      </a:r>
                      <a:r>
                        <a:rPr lang="en-US" sz="2200" b="1" kern="100" baseline="30000" dirty="0">
                          <a:effectLst/>
                          <a:latin typeface="+mn-lt"/>
                          <a:ea typeface="Calibri" panose="020F0502020204030204" pitchFamily="34" charset="0"/>
                          <a:cs typeface="Arial" panose="020B0604020202020204" pitchFamily="34" charset="0"/>
                        </a:rPr>
                        <a:t>2</a:t>
                      </a:r>
                    </a:p>
                    <a:p>
                      <a:pPr marL="44577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lang="en-US" sz="2200" kern="1200" dirty="0">
                          <a:solidFill>
                            <a:schemeClr val="dk1"/>
                          </a:solidFill>
                          <a:effectLst/>
                          <a:latin typeface="+mn-lt"/>
                          <a:ea typeface="+mn-ea"/>
                          <a:cs typeface="+mn-cs"/>
                        </a:rPr>
                        <a:t>Regular, small meals at consistent times</a:t>
                      </a:r>
                    </a:p>
                    <a:p>
                      <a:pPr marL="44577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Flexibility with food choices</a:t>
                      </a:r>
                    </a:p>
                    <a:p>
                      <a:pPr marL="44577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Enjoy portion-controlled treats</a:t>
                      </a:r>
                    </a:p>
                    <a:p>
                      <a:pPr marL="44577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Ensure adequate fluids</a:t>
                      </a:r>
                    </a:p>
                    <a:p>
                      <a:pPr marL="44577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Minimal alcohol intake </a:t>
                      </a:r>
                    </a:p>
                  </a:txBody>
                  <a:tcPr marL="68580" marR="68580" marT="0" marB="0"/>
                </a:tc>
                <a:tc>
                  <a:txBody>
                    <a:bodyPr/>
                    <a:lstStyle/>
                    <a:p>
                      <a:pPr marL="342900" marR="0" indent="-342900">
                        <a:lnSpc>
                          <a:spcPct val="100000"/>
                        </a:lnSpc>
                        <a:spcBef>
                          <a:spcPts val="600"/>
                        </a:spcBef>
                        <a:spcAft>
                          <a:spcPts val="0"/>
                        </a:spcAft>
                        <a:buFont typeface="Arial" panose="020B0604020202020204" pitchFamily="34" charset="0"/>
                        <a:buChar char="•"/>
                        <a:tabLst>
                          <a:tab pos="457200" algn="l"/>
                        </a:tabLst>
                      </a:pPr>
                      <a:endParaRPr lang="en-US" sz="2200" kern="100" dirty="0">
                        <a:effectLst/>
                        <a:latin typeface="+mn-lt"/>
                        <a:ea typeface="Calibri" panose="020F0502020204030204" pitchFamily="34" charset="0"/>
                        <a:cs typeface="Arial" panose="020B0604020202020204" pitchFamily="34" charset="0"/>
                      </a:endParaRPr>
                    </a:p>
                    <a:p>
                      <a:pPr marL="34290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Emotional, mindless, or nighttime eating</a:t>
                      </a:r>
                    </a:p>
                    <a:p>
                      <a:pPr marL="34290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Long periods without meals (i.e., becoming overly hungry)</a:t>
                      </a:r>
                    </a:p>
                    <a:p>
                      <a:pPr marL="342900" marR="0" indent="-342900">
                        <a:lnSpc>
                          <a:spcPct val="100000"/>
                        </a:lnSpc>
                        <a:spcBef>
                          <a:spcPts val="600"/>
                        </a:spcBef>
                        <a:spcAft>
                          <a:spcPts val="0"/>
                        </a:spcAft>
                        <a:buFont typeface="Arial" panose="020B0604020202020204" pitchFamily="34" charset="0"/>
                        <a:buChar char="•"/>
                        <a:tabLst>
                          <a:tab pos="457200" algn="l"/>
                        </a:tabLst>
                      </a:pPr>
                      <a:r>
                        <a:rPr lang="en-US" sz="2200" kern="100" dirty="0">
                          <a:effectLst/>
                          <a:latin typeface="+mn-lt"/>
                          <a:ea typeface="Calibri" panose="020F0502020204030204" pitchFamily="34" charset="0"/>
                          <a:cs typeface="Arial" panose="020B0604020202020204" pitchFamily="34" charset="0"/>
                        </a:rPr>
                        <a:t>Consumption of large meals</a:t>
                      </a:r>
                    </a:p>
                    <a:p>
                      <a:pPr marL="0" marR="0">
                        <a:lnSpc>
                          <a:spcPct val="100000"/>
                        </a:lnSpc>
                        <a:spcBef>
                          <a:spcPts val="600"/>
                        </a:spcBef>
                        <a:spcAft>
                          <a:spcPts val="0"/>
                        </a:spcAft>
                        <a:buNone/>
                        <a:tabLst>
                          <a:tab pos="457200" algn="l"/>
                        </a:tabLst>
                      </a:pPr>
                      <a:r>
                        <a:rPr lang="en-US" sz="2200" kern="1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2907527732"/>
                  </a:ext>
                </a:extLst>
              </a:tr>
            </a:tbl>
          </a:graphicData>
        </a:graphic>
      </p:graphicFrame>
      <p:sp>
        <p:nvSpPr>
          <p:cNvPr id="4" name="TextBox 3">
            <a:extLst>
              <a:ext uri="{FF2B5EF4-FFF2-40B4-BE49-F238E27FC236}">
                <a16:creationId xmlns:a16="http://schemas.microsoft.com/office/drawing/2014/main" id="{C6957826-03E9-668D-24B1-32AC56E86BA6}"/>
              </a:ext>
            </a:extLst>
          </p:cNvPr>
          <p:cNvSpPr txBox="1"/>
          <p:nvPr/>
        </p:nvSpPr>
        <p:spPr>
          <a:xfrm>
            <a:off x="762000" y="8648700"/>
            <a:ext cx="13624560" cy="1877437"/>
          </a:xfrm>
          <a:prstGeom prst="rect">
            <a:avLst/>
          </a:prstGeom>
          <a:noFill/>
        </p:spPr>
        <p:txBody>
          <a:bodyPr wrap="square" rtlCol="0">
            <a:spAutoFit/>
          </a:bodyPr>
          <a:lstStyle/>
          <a:p>
            <a:r>
              <a:rPr lang="en-US" sz="1400" baseline="30000" dirty="0"/>
              <a:t>1 </a:t>
            </a:r>
            <a:r>
              <a:rPr lang="en-US" sz="1400" kern="100" dirty="0">
                <a:effectLst/>
                <a:ea typeface="Calibri" panose="020F0502020204030204" pitchFamily="34" charset="0"/>
              </a:rPr>
              <a:t>Nutritional recommendations and counseling are important to support weight reduction, prevent and mitigate gastrointestinal side effects, reduce muscle and bone loss, and support long-term weight maintenance. </a:t>
            </a:r>
          </a:p>
          <a:p>
            <a:endParaRPr lang="en-US" sz="1400" kern="100" dirty="0">
              <a:effectLst/>
              <a:ea typeface="Calibri" panose="020F0502020204030204" pitchFamily="34" charset="0"/>
            </a:endParaRPr>
          </a:p>
          <a:p>
            <a:r>
              <a:rPr lang="en-US" sz="1400" kern="100" baseline="30000" dirty="0">
                <a:latin typeface="Times New Roman" panose="02020603050405020304" pitchFamily="18" charset="0"/>
                <a:ea typeface="Calibri" panose="020F0502020204030204" pitchFamily="34" charset="0"/>
              </a:rPr>
              <a:t>2 </a:t>
            </a:r>
            <a:r>
              <a:rPr lang="en-US" sz="1400" kern="100" dirty="0">
                <a:effectLst/>
                <a:ea typeface="Calibri" panose="020F0502020204030204" pitchFamily="34" charset="0"/>
              </a:rPr>
              <a:t>A registered dietitian nutritionist can help determine a dietary pattern that meets nutrition goals while accommodating an individual’s dietary needs and preferences. Additional behaviors generally associated with long-term weight maintenance include regular physical activity (60+ minutes/day); self-monitoring of body weight, food intake, and activity; limiting screen time (&lt;10 hours/week); and use of coping strategies including social support, advance planning, and problem-solving skills.</a:t>
            </a:r>
          </a:p>
          <a:p>
            <a:endParaRPr lang="en-US" sz="1800" kern="100" dirty="0">
              <a:effectLst/>
              <a:latin typeface="Times New Roman" panose="02020603050405020304" pitchFamily="18" charset="0"/>
              <a:ea typeface="Calibri" panose="020F0502020204030204" pitchFamily="34" charset="0"/>
            </a:endParaRPr>
          </a:p>
          <a:p>
            <a:endParaRPr lang="en-US" sz="1400" dirty="0">
              <a:latin typeface="+mj-lt"/>
            </a:endParaRPr>
          </a:p>
        </p:txBody>
      </p:sp>
      <p:sp>
        <p:nvSpPr>
          <p:cNvPr id="5" name="TextBox 4">
            <a:extLst>
              <a:ext uri="{FF2B5EF4-FFF2-40B4-BE49-F238E27FC236}">
                <a16:creationId xmlns:a16="http://schemas.microsoft.com/office/drawing/2014/main" id="{437B486D-A824-458F-5BF2-C6A08255AF75}"/>
              </a:ext>
            </a:extLst>
          </p:cNvPr>
          <p:cNvSpPr txBox="1"/>
          <p:nvPr/>
        </p:nvSpPr>
        <p:spPr>
          <a:xfrm>
            <a:off x="11277600" y="11315700"/>
            <a:ext cx="8153400" cy="738664"/>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p>
        </p:txBody>
      </p:sp>
      <p:sp>
        <p:nvSpPr>
          <p:cNvPr id="6" name="TextBox 5">
            <a:extLst>
              <a:ext uri="{FF2B5EF4-FFF2-40B4-BE49-F238E27FC236}">
                <a16:creationId xmlns:a16="http://schemas.microsoft.com/office/drawing/2014/main" id="{CFE3CDA9-C044-36AC-1AC4-C2FA87A30D2F}"/>
              </a:ext>
            </a:extLst>
          </p:cNvPr>
          <p:cNvSpPr txBox="1"/>
          <p:nvPr/>
        </p:nvSpPr>
        <p:spPr>
          <a:xfrm>
            <a:off x="14249400" y="8572500"/>
            <a:ext cx="3916680" cy="1600438"/>
          </a:xfrm>
          <a:prstGeom prst="rect">
            <a:avLst/>
          </a:prstGeom>
          <a:noFill/>
        </p:spPr>
        <p:txBody>
          <a:bodyPr wrap="square" rtlCol="0">
            <a:spAutoFit/>
          </a:bodyPr>
          <a:lstStyle/>
          <a:p>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2"/>
              </a:rPr>
              <a:t>https://doi.org/10.1016/j.ajcnut.2025/04/023</a:t>
            </a:r>
            <a:r>
              <a:rPr lang="en-US" sz="1400"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FC2"/>
        </a:solidFill>
        <a:effectLst/>
      </p:bgPr>
    </p:bg>
    <p:spTree>
      <p:nvGrpSpPr>
        <p:cNvPr id="1" name="">
          <a:extLst>
            <a:ext uri="{FF2B5EF4-FFF2-40B4-BE49-F238E27FC236}">
              <a16:creationId xmlns:a16="http://schemas.microsoft.com/office/drawing/2014/main" id="{8430FA3C-B01C-94EF-D194-3E699394990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B06C0050-D4FE-FB70-35A8-76B0E69B324C}"/>
              </a:ext>
            </a:extLst>
          </p:cNvPr>
          <p:cNvSpPr txBox="1"/>
          <p:nvPr/>
        </p:nvSpPr>
        <p:spPr>
          <a:xfrm>
            <a:off x="471055" y="608302"/>
            <a:ext cx="16687800" cy="461665"/>
          </a:xfrm>
          <a:prstGeom prst="rect">
            <a:avLst/>
          </a:prstGeom>
          <a:noFill/>
        </p:spPr>
        <p:txBody>
          <a:bodyPr wrap="square" rtlCol="0">
            <a:spAutoFit/>
          </a:bodyPr>
          <a:lstStyle/>
          <a:p>
            <a:pPr algn="ctr">
              <a:spcAft>
                <a:spcPts val="600"/>
              </a:spcAft>
            </a:pPr>
            <a:r>
              <a:rPr lang="en-US" sz="2400" b="1" kern="100" dirty="0">
                <a:effectLst/>
                <a:latin typeface="+mj-lt"/>
                <a:ea typeface="Calibri" panose="020F0502020204030204" pitchFamily="34" charset="0"/>
              </a:rPr>
              <a:t>Table 7.</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Telehealth and digital platform support for nutrition during GLP-1 treatment</a:t>
            </a:r>
            <a:endParaRPr lang="en-US" sz="2400" dirty="0">
              <a:latin typeface="+mj-lt"/>
            </a:endParaRPr>
          </a:p>
        </p:txBody>
      </p:sp>
      <p:sp>
        <p:nvSpPr>
          <p:cNvPr id="5" name="TextBox 4">
            <a:extLst>
              <a:ext uri="{FF2B5EF4-FFF2-40B4-BE49-F238E27FC236}">
                <a16:creationId xmlns:a16="http://schemas.microsoft.com/office/drawing/2014/main" id="{A559EB78-CE9B-EBC0-FCF6-2D094CA4FCDF}"/>
              </a:ext>
            </a:extLst>
          </p:cNvPr>
          <p:cNvSpPr txBox="1"/>
          <p:nvPr/>
        </p:nvSpPr>
        <p:spPr>
          <a:xfrm>
            <a:off x="9982200" y="9181355"/>
            <a:ext cx="7589520" cy="954107"/>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5A897151-2A14-3A02-0673-D30F500B2383}"/>
              </a:ext>
            </a:extLst>
          </p:cNvPr>
          <p:cNvSpPr txBox="1"/>
          <p:nvPr/>
        </p:nvSpPr>
        <p:spPr>
          <a:xfrm flipH="1">
            <a:off x="457200" y="9135189"/>
            <a:ext cx="9372600" cy="523220"/>
          </a:xfrm>
          <a:prstGeom prst="rect">
            <a:avLst/>
          </a:prstGeom>
          <a:noFill/>
        </p:spPr>
        <p:txBody>
          <a:bodyPr wrap="square" rtlCol="0">
            <a:spAutoFit/>
          </a:bodyPr>
          <a:lstStyle/>
          <a:p>
            <a:pPr marL="0" marR="0" lvl="0" indent="0" algn="l" defTabSz="914400" rtl="0" eaLnBrk="0" fontAlgn="base" latinLnBrk="0" hangingPunct="0">
              <a:spcBef>
                <a:spcPct val="0"/>
              </a:spcBef>
              <a:spcAft>
                <a:spcPts val="600"/>
              </a:spcAft>
              <a:buClrTx/>
              <a:buSzTx/>
              <a:buFontTx/>
              <a:buNone/>
              <a:tabLst/>
            </a:pPr>
            <a:r>
              <a:rPr lang="en-US" sz="1400" dirty="0"/>
              <a:t>Abbreviations: AI, artificial intelligence; RDN, registered dietitian nutritionist; SMART; specific, measurable, achievable, realistic, timely</a:t>
            </a:r>
            <a:endParaRPr lang="en-US" sz="1400"/>
          </a:p>
        </p:txBody>
      </p:sp>
      <p:graphicFrame>
        <p:nvGraphicFramePr>
          <p:cNvPr id="13" name="TextBox 10">
            <a:extLst>
              <a:ext uri="{FF2B5EF4-FFF2-40B4-BE49-F238E27FC236}">
                <a16:creationId xmlns:a16="http://schemas.microsoft.com/office/drawing/2014/main" id="{652DBDEC-9A71-3910-4A46-5B66B4654863}"/>
              </a:ext>
            </a:extLst>
          </p:cNvPr>
          <p:cNvGraphicFramePr/>
          <p:nvPr>
            <p:extLst>
              <p:ext uri="{D42A27DB-BD31-4B8C-83A1-F6EECF244321}">
                <p14:modId xmlns:p14="http://schemas.microsoft.com/office/powerpoint/2010/main" val="2139397617"/>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708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FC2"/>
        </a:solidFill>
        <a:effectLst/>
      </p:bgPr>
    </p:bg>
    <p:spTree>
      <p:nvGrpSpPr>
        <p:cNvPr id="1" name="">
          <a:extLst>
            <a:ext uri="{FF2B5EF4-FFF2-40B4-BE49-F238E27FC236}">
              <a16:creationId xmlns:a16="http://schemas.microsoft.com/office/drawing/2014/main" id="{D39A2131-9D63-4819-4B74-7ED9FC71825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682CA0B-9BFA-46E5-9922-B4E5B99C8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C27AF56-6E0F-02C9-EEAC-ECE8D96C5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05BBED21-69B4-C598-1476-0E527528268B}"/>
              </a:ext>
            </a:extLst>
          </p:cNvPr>
          <p:cNvSpPr txBox="1"/>
          <p:nvPr/>
        </p:nvSpPr>
        <p:spPr>
          <a:xfrm>
            <a:off x="487680" y="190500"/>
            <a:ext cx="16687800" cy="461665"/>
          </a:xfrm>
          <a:prstGeom prst="rect">
            <a:avLst/>
          </a:prstGeom>
          <a:noFill/>
        </p:spPr>
        <p:txBody>
          <a:bodyPr wrap="square" rtlCol="0">
            <a:spAutoFit/>
          </a:bodyPr>
          <a:lstStyle/>
          <a:p>
            <a:pPr algn="ctr">
              <a:spcAft>
                <a:spcPts val="600"/>
              </a:spcAft>
            </a:pPr>
            <a:r>
              <a:rPr lang="en-US" sz="2400" b="1" kern="100" dirty="0">
                <a:effectLst/>
                <a:latin typeface="+mj-lt"/>
                <a:ea typeface="Calibri" panose="020F0502020204030204" pitchFamily="34" charset="0"/>
              </a:rPr>
              <a:t>Table 7.</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Telehealth and digital platform support for nutrition during GLP-1 treatment</a:t>
            </a:r>
            <a:endParaRPr lang="en-US" sz="2400" dirty="0">
              <a:latin typeface="+mj-lt"/>
            </a:endParaRPr>
          </a:p>
        </p:txBody>
      </p:sp>
      <p:sp>
        <p:nvSpPr>
          <p:cNvPr id="5" name="TextBox 4">
            <a:extLst>
              <a:ext uri="{FF2B5EF4-FFF2-40B4-BE49-F238E27FC236}">
                <a16:creationId xmlns:a16="http://schemas.microsoft.com/office/drawing/2014/main" id="{0335F96B-EBAF-5BF6-9D15-0E1EA67F2DD1}"/>
              </a:ext>
            </a:extLst>
          </p:cNvPr>
          <p:cNvSpPr txBox="1"/>
          <p:nvPr/>
        </p:nvSpPr>
        <p:spPr>
          <a:xfrm>
            <a:off x="9982200" y="9181355"/>
            <a:ext cx="7589520" cy="954107"/>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7713E716-CADF-D4F2-B8B9-FBA4154E82D7}"/>
              </a:ext>
            </a:extLst>
          </p:cNvPr>
          <p:cNvSpPr txBox="1"/>
          <p:nvPr/>
        </p:nvSpPr>
        <p:spPr>
          <a:xfrm flipH="1">
            <a:off x="457200" y="9135189"/>
            <a:ext cx="9372600" cy="523220"/>
          </a:xfrm>
          <a:prstGeom prst="rect">
            <a:avLst/>
          </a:prstGeom>
          <a:noFill/>
        </p:spPr>
        <p:txBody>
          <a:bodyPr wrap="square" rtlCol="0">
            <a:spAutoFit/>
          </a:bodyPr>
          <a:lstStyle/>
          <a:p>
            <a:pPr marL="0" marR="0" lvl="0" indent="0" algn="l" defTabSz="914400" rtl="0" eaLnBrk="0" fontAlgn="base" latinLnBrk="0" hangingPunct="0">
              <a:spcBef>
                <a:spcPct val="0"/>
              </a:spcBef>
              <a:spcAft>
                <a:spcPts val="600"/>
              </a:spcAft>
              <a:buClrTx/>
              <a:buSzTx/>
              <a:buFontTx/>
              <a:buNone/>
              <a:tabLst/>
            </a:pPr>
            <a:r>
              <a:rPr lang="en-US" sz="1400" dirty="0"/>
              <a:t>Abbreviations: AI, artificial intelligence; RDN, registered dietitian nutritionist; SMART; specific, measurable, achievable, realistic, timely</a:t>
            </a:r>
            <a:endParaRPr lang="en-US" sz="1400"/>
          </a:p>
        </p:txBody>
      </p:sp>
      <p:graphicFrame>
        <p:nvGraphicFramePr>
          <p:cNvPr id="13" name="TextBox 10">
            <a:extLst>
              <a:ext uri="{FF2B5EF4-FFF2-40B4-BE49-F238E27FC236}">
                <a16:creationId xmlns:a16="http://schemas.microsoft.com/office/drawing/2014/main" id="{F1CE12C8-4EA8-5853-1095-5855DB56C824}"/>
              </a:ext>
            </a:extLst>
          </p:cNvPr>
          <p:cNvGraphicFramePr/>
          <p:nvPr>
            <p:extLst>
              <p:ext uri="{D42A27DB-BD31-4B8C-83A1-F6EECF244321}">
                <p14:modId xmlns:p14="http://schemas.microsoft.com/office/powerpoint/2010/main" val="3319916191"/>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1182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FC2"/>
        </a:solidFill>
        <a:effectLst/>
      </p:bgPr>
    </p:bg>
    <p:spTree>
      <p:nvGrpSpPr>
        <p:cNvPr id="1" name="">
          <a:extLst>
            <a:ext uri="{FF2B5EF4-FFF2-40B4-BE49-F238E27FC236}">
              <a16:creationId xmlns:a16="http://schemas.microsoft.com/office/drawing/2014/main" id="{8493C28E-0DA4-2FEB-383E-5936260DA6C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272DF6-EDA9-3949-49CC-F133F745A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01F6EE-3564-AF1F-D41B-6C2D1942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A9CB4164-5906-EDA0-33EA-984461C4F708}"/>
              </a:ext>
            </a:extLst>
          </p:cNvPr>
          <p:cNvSpPr txBox="1"/>
          <p:nvPr/>
        </p:nvSpPr>
        <p:spPr>
          <a:xfrm>
            <a:off x="487680" y="190500"/>
            <a:ext cx="16687800" cy="461665"/>
          </a:xfrm>
          <a:prstGeom prst="rect">
            <a:avLst/>
          </a:prstGeom>
          <a:noFill/>
        </p:spPr>
        <p:txBody>
          <a:bodyPr wrap="square" rtlCol="0">
            <a:spAutoFit/>
          </a:bodyPr>
          <a:lstStyle/>
          <a:p>
            <a:pPr algn="ctr">
              <a:spcAft>
                <a:spcPts val="600"/>
              </a:spcAft>
            </a:pPr>
            <a:r>
              <a:rPr lang="en-US" sz="2400" b="1" kern="100" dirty="0">
                <a:effectLst/>
                <a:latin typeface="+mj-lt"/>
                <a:ea typeface="Calibri" panose="020F0502020204030204" pitchFamily="34" charset="0"/>
              </a:rPr>
              <a:t>Table 7.</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Telehealth and digital platform support for nutrition during GLP-1 treatment</a:t>
            </a:r>
            <a:endParaRPr lang="en-US" sz="2400" dirty="0">
              <a:latin typeface="+mj-lt"/>
            </a:endParaRPr>
          </a:p>
        </p:txBody>
      </p:sp>
      <p:sp>
        <p:nvSpPr>
          <p:cNvPr id="5" name="TextBox 4">
            <a:extLst>
              <a:ext uri="{FF2B5EF4-FFF2-40B4-BE49-F238E27FC236}">
                <a16:creationId xmlns:a16="http://schemas.microsoft.com/office/drawing/2014/main" id="{017E31AA-D274-1569-037B-7BCB83FDEDCF}"/>
              </a:ext>
            </a:extLst>
          </p:cNvPr>
          <p:cNvSpPr txBox="1"/>
          <p:nvPr/>
        </p:nvSpPr>
        <p:spPr>
          <a:xfrm>
            <a:off x="9982200" y="9181355"/>
            <a:ext cx="7589520" cy="954107"/>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837DB809-3873-8F66-F0C2-749EF3309B84}"/>
              </a:ext>
            </a:extLst>
          </p:cNvPr>
          <p:cNvSpPr txBox="1"/>
          <p:nvPr/>
        </p:nvSpPr>
        <p:spPr>
          <a:xfrm flipH="1">
            <a:off x="457200" y="9135189"/>
            <a:ext cx="9372600" cy="523220"/>
          </a:xfrm>
          <a:prstGeom prst="rect">
            <a:avLst/>
          </a:prstGeom>
          <a:noFill/>
        </p:spPr>
        <p:txBody>
          <a:bodyPr wrap="square" rtlCol="0">
            <a:spAutoFit/>
          </a:bodyPr>
          <a:lstStyle/>
          <a:p>
            <a:pPr marL="0" marR="0" lvl="0" indent="0" algn="l" defTabSz="914400" rtl="0" eaLnBrk="0" fontAlgn="base" latinLnBrk="0" hangingPunct="0">
              <a:spcBef>
                <a:spcPct val="0"/>
              </a:spcBef>
              <a:spcAft>
                <a:spcPts val="600"/>
              </a:spcAft>
              <a:buClrTx/>
              <a:buSzTx/>
              <a:buFontTx/>
              <a:buNone/>
              <a:tabLst/>
            </a:pPr>
            <a:r>
              <a:rPr lang="en-US" sz="1400" dirty="0"/>
              <a:t>Abbreviations: AI, artificial intelligence; RDN, registered dietitian nutritionist; SMART; specific, measurable, achievable, realistic, timely</a:t>
            </a:r>
            <a:endParaRPr lang="en-US" sz="1400"/>
          </a:p>
        </p:txBody>
      </p:sp>
      <p:graphicFrame>
        <p:nvGraphicFramePr>
          <p:cNvPr id="13" name="TextBox 10">
            <a:extLst>
              <a:ext uri="{FF2B5EF4-FFF2-40B4-BE49-F238E27FC236}">
                <a16:creationId xmlns:a16="http://schemas.microsoft.com/office/drawing/2014/main" id="{82B01C8B-86CC-752F-65A1-DCB42F5E79BC}"/>
              </a:ext>
            </a:extLst>
          </p:cNvPr>
          <p:cNvGraphicFramePr/>
          <p:nvPr>
            <p:extLst>
              <p:ext uri="{D42A27DB-BD31-4B8C-83A1-F6EECF244321}">
                <p14:modId xmlns:p14="http://schemas.microsoft.com/office/powerpoint/2010/main" val="3025337852"/>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01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FC2"/>
        </a:solidFill>
        <a:effectLst/>
      </p:bgPr>
    </p:bg>
    <p:spTree>
      <p:nvGrpSpPr>
        <p:cNvPr id="1" name="">
          <a:extLst>
            <a:ext uri="{FF2B5EF4-FFF2-40B4-BE49-F238E27FC236}">
              <a16:creationId xmlns:a16="http://schemas.microsoft.com/office/drawing/2014/main" id="{BD6346A5-9B69-CBFA-DC35-66D942F10DC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869F86F-54BF-16F7-9265-52120985A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73D6856-BABB-3BCC-33C2-6AF09DB0E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71A19387-9E6E-D57E-5437-0C8B6DCC765D}"/>
              </a:ext>
            </a:extLst>
          </p:cNvPr>
          <p:cNvSpPr txBox="1"/>
          <p:nvPr/>
        </p:nvSpPr>
        <p:spPr>
          <a:xfrm>
            <a:off x="487680" y="190500"/>
            <a:ext cx="16687800" cy="461665"/>
          </a:xfrm>
          <a:prstGeom prst="rect">
            <a:avLst/>
          </a:prstGeom>
          <a:noFill/>
        </p:spPr>
        <p:txBody>
          <a:bodyPr wrap="square" rtlCol="0">
            <a:spAutoFit/>
          </a:bodyPr>
          <a:lstStyle/>
          <a:p>
            <a:pPr algn="ctr">
              <a:spcAft>
                <a:spcPts val="600"/>
              </a:spcAft>
            </a:pPr>
            <a:r>
              <a:rPr lang="en-US" sz="2400" b="1" kern="100" dirty="0">
                <a:effectLst/>
                <a:latin typeface="+mj-lt"/>
                <a:ea typeface="Calibri" panose="020F0502020204030204" pitchFamily="34" charset="0"/>
              </a:rPr>
              <a:t>Table 7.</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Telehealth and digital platform support for nutrition during GLP-1 treatment</a:t>
            </a:r>
            <a:endParaRPr lang="en-US" sz="2400" dirty="0">
              <a:latin typeface="+mj-lt"/>
            </a:endParaRPr>
          </a:p>
        </p:txBody>
      </p:sp>
      <p:sp>
        <p:nvSpPr>
          <p:cNvPr id="5" name="TextBox 4">
            <a:extLst>
              <a:ext uri="{FF2B5EF4-FFF2-40B4-BE49-F238E27FC236}">
                <a16:creationId xmlns:a16="http://schemas.microsoft.com/office/drawing/2014/main" id="{9E0A3790-869D-06CA-A6D7-0E7B4D7711B0}"/>
              </a:ext>
            </a:extLst>
          </p:cNvPr>
          <p:cNvSpPr txBox="1"/>
          <p:nvPr/>
        </p:nvSpPr>
        <p:spPr>
          <a:xfrm>
            <a:off x="9982200" y="9181355"/>
            <a:ext cx="7589520" cy="954107"/>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0AE2D635-328B-A7F8-CD52-C1421A77220E}"/>
              </a:ext>
            </a:extLst>
          </p:cNvPr>
          <p:cNvSpPr txBox="1"/>
          <p:nvPr/>
        </p:nvSpPr>
        <p:spPr>
          <a:xfrm flipH="1">
            <a:off x="457200" y="9135189"/>
            <a:ext cx="9372600" cy="523220"/>
          </a:xfrm>
          <a:prstGeom prst="rect">
            <a:avLst/>
          </a:prstGeom>
          <a:noFill/>
        </p:spPr>
        <p:txBody>
          <a:bodyPr wrap="square" rtlCol="0">
            <a:spAutoFit/>
          </a:bodyPr>
          <a:lstStyle/>
          <a:p>
            <a:pPr marL="0" marR="0" lvl="0" indent="0" algn="l" defTabSz="914400" rtl="0" eaLnBrk="0" fontAlgn="base" latinLnBrk="0" hangingPunct="0">
              <a:spcBef>
                <a:spcPct val="0"/>
              </a:spcBef>
              <a:spcAft>
                <a:spcPts val="600"/>
              </a:spcAft>
              <a:buClrTx/>
              <a:buSzTx/>
              <a:buFontTx/>
              <a:buNone/>
              <a:tabLst/>
            </a:pPr>
            <a:r>
              <a:rPr lang="en-US" sz="1400" dirty="0"/>
              <a:t>Abbreviations: AI, artificial intelligence; RDN, registered dietitian nutritionist; SMART; specific, measurable, achievable, realistic, timely</a:t>
            </a:r>
            <a:endParaRPr lang="en-US" sz="1400"/>
          </a:p>
        </p:txBody>
      </p:sp>
      <p:graphicFrame>
        <p:nvGraphicFramePr>
          <p:cNvPr id="13" name="TextBox 10">
            <a:extLst>
              <a:ext uri="{FF2B5EF4-FFF2-40B4-BE49-F238E27FC236}">
                <a16:creationId xmlns:a16="http://schemas.microsoft.com/office/drawing/2014/main" id="{2353D4F9-FC7C-ABD7-D12A-D1E1446BB950}"/>
              </a:ext>
            </a:extLst>
          </p:cNvPr>
          <p:cNvGraphicFramePr/>
          <p:nvPr>
            <p:extLst>
              <p:ext uri="{D42A27DB-BD31-4B8C-83A1-F6EECF244321}">
                <p14:modId xmlns:p14="http://schemas.microsoft.com/office/powerpoint/2010/main" val="2907904720"/>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5439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FFC2"/>
        </a:solidFill>
        <a:effectLst/>
      </p:bgPr>
    </p:bg>
    <p:spTree>
      <p:nvGrpSpPr>
        <p:cNvPr id="1" name="">
          <a:extLst>
            <a:ext uri="{FF2B5EF4-FFF2-40B4-BE49-F238E27FC236}">
              <a16:creationId xmlns:a16="http://schemas.microsoft.com/office/drawing/2014/main" id="{0406A09E-F6C3-1A61-5FED-C3EA25B7EDC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49061DF-C97F-2C66-B6B8-1B405D00C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07D97C7-648D-9D38-21BE-369411C36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468CD831-992D-A78D-4D92-D9A6D04926FF}"/>
              </a:ext>
            </a:extLst>
          </p:cNvPr>
          <p:cNvSpPr txBox="1"/>
          <p:nvPr/>
        </p:nvSpPr>
        <p:spPr>
          <a:xfrm>
            <a:off x="487680" y="190500"/>
            <a:ext cx="16687800" cy="461665"/>
          </a:xfrm>
          <a:prstGeom prst="rect">
            <a:avLst/>
          </a:prstGeom>
          <a:noFill/>
        </p:spPr>
        <p:txBody>
          <a:bodyPr wrap="square" rtlCol="0">
            <a:spAutoFit/>
          </a:bodyPr>
          <a:lstStyle/>
          <a:p>
            <a:pPr algn="ctr">
              <a:spcAft>
                <a:spcPts val="600"/>
              </a:spcAft>
            </a:pPr>
            <a:r>
              <a:rPr lang="en-US" sz="2400" b="1" kern="100" dirty="0">
                <a:effectLst/>
                <a:latin typeface="+mj-lt"/>
                <a:ea typeface="Calibri" panose="020F0502020204030204" pitchFamily="34" charset="0"/>
              </a:rPr>
              <a:t>Table 7.</a:t>
            </a:r>
            <a:r>
              <a:rPr lang="en-US" sz="2400" kern="100" dirty="0">
                <a:effectLst/>
                <a:latin typeface="+mj-lt"/>
                <a:ea typeface="Calibri" panose="020F0502020204030204" pitchFamily="34" charset="0"/>
              </a:rPr>
              <a:t> </a:t>
            </a:r>
            <a:r>
              <a:rPr lang="en-US" sz="2400" b="1" dirty="0">
                <a:effectLst/>
                <a:ea typeface="Calibri" panose="020F0502020204030204" pitchFamily="34" charset="0"/>
              </a:rPr>
              <a:t>Telehealth and digital platform support for nutrition during GLP-1 treatment</a:t>
            </a:r>
            <a:endParaRPr lang="en-US" sz="2400">
              <a:latin typeface="+mj-lt"/>
            </a:endParaRPr>
          </a:p>
        </p:txBody>
      </p:sp>
      <p:sp>
        <p:nvSpPr>
          <p:cNvPr id="5" name="TextBox 4">
            <a:extLst>
              <a:ext uri="{FF2B5EF4-FFF2-40B4-BE49-F238E27FC236}">
                <a16:creationId xmlns:a16="http://schemas.microsoft.com/office/drawing/2014/main" id="{06E2181A-B827-65E2-1F58-E4DA91DC878E}"/>
              </a:ext>
            </a:extLst>
          </p:cNvPr>
          <p:cNvSpPr txBox="1"/>
          <p:nvPr/>
        </p:nvSpPr>
        <p:spPr>
          <a:xfrm>
            <a:off x="9982200" y="9181355"/>
            <a:ext cx="7589520" cy="954107"/>
          </a:xfrm>
          <a:prstGeom prst="rect">
            <a:avLst/>
          </a:prstGeom>
          <a:noFill/>
        </p:spPr>
        <p:txBody>
          <a:bodyPr wrap="square" rtlCol="0">
            <a:spAutoFit/>
          </a:bodyPr>
          <a:lstStyle/>
          <a:p>
            <a:pPr>
              <a:spcAft>
                <a:spcPts val="600"/>
              </a:spcAft>
            </a:pPr>
            <a:r>
              <a:rPr lang="en-US" sz="1400" dirty="0"/>
              <a:t>Source: </a:t>
            </a:r>
            <a:r>
              <a:rPr lang="en-US" sz="1400" dirty="0" err="1"/>
              <a:t>Mozaffarian</a:t>
            </a:r>
            <a:r>
              <a:rPr lang="en-US" sz="1400" dirty="0"/>
              <a:t> D, et al. Nutritional priorities to support GLP-1 therapy for obesity: a joint advisory from the American College of Lifestyle Medicine, the American Society for Nutrition, the Obesity Medicine Association, and The Obesity Society. </a:t>
            </a:r>
            <a:r>
              <a:rPr lang="en-US" sz="1400" i="1" dirty="0"/>
              <a:t>Am J Clin </a:t>
            </a:r>
            <a:r>
              <a:rPr lang="en-US" sz="1400" i="1" dirty="0" err="1"/>
              <a:t>Nutr</a:t>
            </a:r>
            <a:r>
              <a:rPr lang="en-US" sz="1400" i="1" dirty="0"/>
              <a:t>. </a:t>
            </a:r>
            <a:r>
              <a:rPr lang="en-US" sz="1400" dirty="0"/>
              <a:t>2025; </a:t>
            </a:r>
            <a:r>
              <a:rPr lang="en-US" sz="1400" dirty="0">
                <a:hlinkClick r:id="rId3"/>
              </a:rPr>
              <a:t>https://doi.org/10.1016/j.ajcnut.2025/04/023</a:t>
            </a:r>
            <a:r>
              <a:rPr lang="en-US" sz="1400" dirty="0"/>
              <a:t> </a:t>
            </a:r>
            <a:endParaRPr lang="en-US" sz="1400"/>
          </a:p>
        </p:txBody>
      </p:sp>
      <p:sp>
        <p:nvSpPr>
          <p:cNvPr id="6" name="TextBox 5">
            <a:extLst>
              <a:ext uri="{FF2B5EF4-FFF2-40B4-BE49-F238E27FC236}">
                <a16:creationId xmlns:a16="http://schemas.microsoft.com/office/drawing/2014/main" id="{0830B1A1-1680-021E-29D7-800EF85A4F82}"/>
              </a:ext>
            </a:extLst>
          </p:cNvPr>
          <p:cNvSpPr txBox="1"/>
          <p:nvPr/>
        </p:nvSpPr>
        <p:spPr>
          <a:xfrm flipH="1">
            <a:off x="457200" y="9135189"/>
            <a:ext cx="9372600" cy="523220"/>
          </a:xfrm>
          <a:prstGeom prst="rect">
            <a:avLst/>
          </a:prstGeom>
          <a:noFill/>
        </p:spPr>
        <p:txBody>
          <a:bodyPr wrap="square" rtlCol="0">
            <a:spAutoFit/>
          </a:bodyPr>
          <a:lstStyle/>
          <a:p>
            <a:pPr marL="0" marR="0" lvl="0" indent="0" algn="l" defTabSz="914400" rtl="0" eaLnBrk="0" fontAlgn="base" latinLnBrk="0" hangingPunct="0">
              <a:spcBef>
                <a:spcPct val="0"/>
              </a:spcBef>
              <a:spcAft>
                <a:spcPts val="600"/>
              </a:spcAft>
              <a:buClrTx/>
              <a:buSzTx/>
              <a:buFontTx/>
              <a:buNone/>
              <a:tabLst/>
            </a:pPr>
            <a:r>
              <a:rPr lang="en-US" sz="1400" dirty="0"/>
              <a:t>Abbreviations: AI, artificial intelligence; RDN, registered dietitian nutritionist; SMART; specific, measurable, achievable, realistic, timely</a:t>
            </a:r>
            <a:endParaRPr lang="en-US" sz="1400"/>
          </a:p>
        </p:txBody>
      </p:sp>
      <p:graphicFrame>
        <p:nvGraphicFramePr>
          <p:cNvPr id="13" name="TextBox 10">
            <a:extLst>
              <a:ext uri="{FF2B5EF4-FFF2-40B4-BE49-F238E27FC236}">
                <a16:creationId xmlns:a16="http://schemas.microsoft.com/office/drawing/2014/main" id="{75A4D042-F255-0BE2-846D-F18883E12713}"/>
              </a:ext>
            </a:extLst>
          </p:cNvPr>
          <p:cNvGraphicFramePr/>
          <p:nvPr>
            <p:extLst>
              <p:ext uri="{D42A27DB-BD31-4B8C-83A1-F6EECF244321}">
                <p14:modId xmlns:p14="http://schemas.microsoft.com/office/powerpoint/2010/main" val="2222213111"/>
              </p:ext>
            </p:extLst>
          </p:nvPr>
        </p:nvGraphicFramePr>
        <p:xfrm>
          <a:off x="8267556" y="1069969"/>
          <a:ext cx="8763142" cy="8147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1173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60774"/>
            <a:ext cx="1448770" cy="2428996"/>
            <a:chOff x="0" y="0"/>
            <a:chExt cx="381569" cy="639735"/>
          </a:xfrm>
        </p:grpSpPr>
        <p:sp>
          <p:nvSpPr>
            <p:cNvPr id="3" name="Freeform 3"/>
            <p:cNvSpPr/>
            <p:nvPr/>
          </p:nvSpPr>
          <p:spPr>
            <a:xfrm>
              <a:off x="0" y="0"/>
              <a:ext cx="381569" cy="639735"/>
            </a:xfrm>
            <a:custGeom>
              <a:avLst/>
              <a:gdLst/>
              <a:ahLst/>
              <a:cxnLst/>
              <a:rect l="l" t="t" r="r" b="b"/>
              <a:pathLst>
                <a:path w="381569" h="639735">
                  <a:moveTo>
                    <a:pt x="190785" y="0"/>
                  </a:moveTo>
                  <a:lnTo>
                    <a:pt x="190785" y="0"/>
                  </a:lnTo>
                  <a:cubicBezTo>
                    <a:pt x="296152" y="0"/>
                    <a:pt x="381569" y="85417"/>
                    <a:pt x="381569" y="190785"/>
                  </a:cubicBezTo>
                  <a:lnTo>
                    <a:pt x="381569" y="448951"/>
                  </a:lnTo>
                  <a:cubicBezTo>
                    <a:pt x="381569" y="499550"/>
                    <a:pt x="361469" y="548077"/>
                    <a:pt x="325690" y="583856"/>
                  </a:cubicBezTo>
                  <a:cubicBezTo>
                    <a:pt x="289911" y="619635"/>
                    <a:pt x="241384" y="639735"/>
                    <a:pt x="190785" y="639735"/>
                  </a:cubicBezTo>
                  <a:lnTo>
                    <a:pt x="190785" y="639735"/>
                  </a:lnTo>
                  <a:cubicBezTo>
                    <a:pt x="140185" y="639735"/>
                    <a:pt x="91659" y="619635"/>
                    <a:pt x="55880" y="583856"/>
                  </a:cubicBezTo>
                  <a:cubicBezTo>
                    <a:pt x="20100" y="548077"/>
                    <a:pt x="0" y="499550"/>
                    <a:pt x="0" y="448951"/>
                  </a:cubicBezTo>
                  <a:lnTo>
                    <a:pt x="0" y="190785"/>
                  </a:lnTo>
                  <a:cubicBezTo>
                    <a:pt x="0" y="140185"/>
                    <a:pt x="20100" y="91659"/>
                    <a:pt x="55880" y="55880"/>
                  </a:cubicBezTo>
                  <a:cubicBezTo>
                    <a:pt x="91659" y="20100"/>
                    <a:pt x="140185" y="0"/>
                    <a:pt x="190785" y="0"/>
                  </a:cubicBezTo>
                  <a:close/>
                </a:path>
              </a:pathLst>
            </a:custGeom>
            <a:solidFill>
              <a:srgbClr val="FFF0B3"/>
            </a:solidFill>
          </p:spPr>
          <p:txBody>
            <a:bodyPr/>
            <a:lstStyle/>
            <a:p>
              <a:endParaRPr lang="en-US"/>
            </a:p>
          </p:txBody>
        </p:sp>
        <p:sp>
          <p:nvSpPr>
            <p:cNvPr id="4" name="TextBox 4"/>
            <p:cNvSpPr txBox="1"/>
            <p:nvPr/>
          </p:nvSpPr>
          <p:spPr>
            <a:xfrm>
              <a:off x="0" y="-57150"/>
              <a:ext cx="381569"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4799416" y="8730627"/>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E9"/>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8" name="Group 8"/>
          <p:cNvGrpSpPr/>
          <p:nvPr/>
        </p:nvGrpSpPr>
        <p:grpSpPr>
          <a:xfrm>
            <a:off x="9027202" y="8787981"/>
            <a:ext cx="233597" cy="2335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7D2"/>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1" name="Group 11"/>
          <p:cNvGrpSpPr/>
          <p:nvPr/>
        </p:nvGrpSpPr>
        <p:grpSpPr>
          <a:xfrm>
            <a:off x="3342538" y="8787981"/>
            <a:ext cx="233597" cy="23359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4" name="Group 14"/>
          <p:cNvGrpSpPr/>
          <p:nvPr/>
        </p:nvGrpSpPr>
        <p:grpSpPr>
          <a:xfrm>
            <a:off x="3021580" y="3526940"/>
            <a:ext cx="12716070" cy="4946512"/>
            <a:chOff x="0" y="0"/>
            <a:chExt cx="1758768" cy="1362066"/>
          </a:xfrm>
        </p:grpSpPr>
        <p:sp>
          <p:nvSpPr>
            <p:cNvPr id="15" name="Freeform 15"/>
            <p:cNvSpPr/>
            <p:nvPr/>
          </p:nvSpPr>
          <p:spPr>
            <a:xfrm>
              <a:off x="0" y="0"/>
              <a:ext cx="1758768" cy="1362066"/>
            </a:xfrm>
            <a:custGeom>
              <a:avLst/>
              <a:gdLst/>
              <a:ahLst/>
              <a:cxnLst/>
              <a:rect l="l" t="t" r="r" b="b"/>
              <a:pathLst>
                <a:path w="1758768" h="1362066">
                  <a:moveTo>
                    <a:pt x="121210" y="0"/>
                  </a:moveTo>
                  <a:lnTo>
                    <a:pt x="1637558" y="0"/>
                  </a:lnTo>
                  <a:cubicBezTo>
                    <a:pt x="1669704" y="0"/>
                    <a:pt x="1700535" y="12770"/>
                    <a:pt x="1723266" y="35502"/>
                  </a:cubicBezTo>
                  <a:cubicBezTo>
                    <a:pt x="1745997" y="58233"/>
                    <a:pt x="1758768" y="89063"/>
                    <a:pt x="1758768" y="121210"/>
                  </a:cubicBezTo>
                  <a:lnTo>
                    <a:pt x="1758768" y="1240856"/>
                  </a:lnTo>
                  <a:cubicBezTo>
                    <a:pt x="1758768" y="1273003"/>
                    <a:pt x="1745997" y="1303833"/>
                    <a:pt x="1723266" y="1326564"/>
                  </a:cubicBezTo>
                  <a:cubicBezTo>
                    <a:pt x="1700535" y="1349296"/>
                    <a:pt x="1669704" y="1362066"/>
                    <a:pt x="1637558" y="1362066"/>
                  </a:cubicBezTo>
                  <a:lnTo>
                    <a:pt x="121210" y="1362066"/>
                  </a:lnTo>
                  <a:cubicBezTo>
                    <a:pt x="89063" y="1362066"/>
                    <a:pt x="58233" y="1349296"/>
                    <a:pt x="35502" y="1326564"/>
                  </a:cubicBezTo>
                  <a:cubicBezTo>
                    <a:pt x="12770" y="1303833"/>
                    <a:pt x="0" y="1273003"/>
                    <a:pt x="0" y="1240856"/>
                  </a:cubicBezTo>
                  <a:lnTo>
                    <a:pt x="0" y="121210"/>
                  </a:lnTo>
                  <a:cubicBezTo>
                    <a:pt x="0" y="89063"/>
                    <a:pt x="12770" y="58233"/>
                    <a:pt x="35502" y="35502"/>
                  </a:cubicBezTo>
                  <a:cubicBezTo>
                    <a:pt x="58233" y="12770"/>
                    <a:pt x="89063" y="0"/>
                    <a:pt x="121210" y="0"/>
                  </a:cubicBezTo>
                  <a:close/>
                </a:path>
              </a:pathLst>
            </a:custGeom>
            <a:solidFill>
              <a:srgbClr val="FFF0B3"/>
            </a:solidFill>
          </p:spPr>
          <p:txBody>
            <a:bodyPr/>
            <a:lstStyle/>
            <a:p>
              <a:endParaRPr lang="en-US"/>
            </a:p>
          </p:txBody>
        </p:sp>
        <p:sp>
          <p:nvSpPr>
            <p:cNvPr id="16" name="TextBox 16"/>
            <p:cNvSpPr txBox="1"/>
            <p:nvPr/>
          </p:nvSpPr>
          <p:spPr>
            <a:xfrm>
              <a:off x="0" y="-57150"/>
              <a:ext cx="1758768" cy="1419216"/>
            </a:xfrm>
            <a:prstGeom prst="rect">
              <a:avLst/>
            </a:prstGeom>
          </p:spPr>
          <p:txBody>
            <a:bodyPr lIns="50800" tIns="50800" rIns="50800" bIns="50800" rtlCol="0" anchor="ctr"/>
            <a:lstStyle/>
            <a:p>
              <a:pPr algn="ctr">
                <a:lnSpc>
                  <a:spcPts val="2737"/>
                </a:lnSpc>
              </a:pPr>
              <a:endParaRPr/>
            </a:p>
          </p:txBody>
        </p:sp>
      </p:grpSp>
      <p:sp>
        <p:nvSpPr>
          <p:cNvPr id="20" name="Freeform 20"/>
          <p:cNvSpPr/>
          <p:nvPr/>
        </p:nvSpPr>
        <p:spPr>
          <a:xfrm flipH="1">
            <a:off x="1553424" y="1641920"/>
            <a:ext cx="1468156" cy="1468156"/>
          </a:xfrm>
          <a:custGeom>
            <a:avLst/>
            <a:gdLst/>
            <a:ahLst/>
            <a:cxnLst/>
            <a:rect l="l" t="t" r="r" b="b"/>
            <a:pathLst>
              <a:path w="1468156" h="1468156">
                <a:moveTo>
                  <a:pt x="1468156" y="0"/>
                </a:moveTo>
                <a:lnTo>
                  <a:pt x="0" y="0"/>
                </a:lnTo>
                <a:lnTo>
                  <a:pt x="0" y="1468156"/>
                </a:lnTo>
                <a:lnTo>
                  <a:pt x="1468156" y="1468156"/>
                </a:lnTo>
                <a:lnTo>
                  <a:pt x="146815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564014" y="465967"/>
            <a:ext cx="1592714" cy="1916833"/>
          </a:xfrm>
          <a:custGeom>
            <a:avLst/>
            <a:gdLst/>
            <a:ahLst/>
            <a:cxnLst/>
            <a:rect l="l" t="t" r="r" b="b"/>
            <a:pathLst>
              <a:path w="1592714" h="1916833">
                <a:moveTo>
                  <a:pt x="0" y="0"/>
                </a:moveTo>
                <a:lnTo>
                  <a:pt x="1592714" y="0"/>
                </a:lnTo>
                <a:lnTo>
                  <a:pt x="1592714" y="1916833"/>
                </a:lnTo>
                <a:lnTo>
                  <a:pt x="0" y="19168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272044" y="8625583"/>
            <a:ext cx="562760" cy="677282"/>
          </a:xfrm>
          <a:custGeom>
            <a:avLst/>
            <a:gdLst/>
            <a:ahLst/>
            <a:cxnLst/>
            <a:rect l="l" t="t" r="r" b="b"/>
            <a:pathLst>
              <a:path w="562760" h="677282">
                <a:moveTo>
                  <a:pt x="0" y="0"/>
                </a:moveTo>
                <a:lnTo>
                  <a:pt x="562760" y="0"/>
                </a:lnTo>
                <a:lnTo>
                  <a:pt x="562760" y="677282"/>
                </a:lnTo>
                <a:lnTo>
                  <a:pt x="0" y="6772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rot="4828715">
            <a:off x="16251834" y="8005807"/>
            <a:ext cx="1592714" cy="1916833"/>
          </a:xfrm>
          <a:custGeom>
            <a:avLst/>
            <a:gdLst/>
            <a:ahLst/>
            <a:cxnLst/>
            <a:rect l="l" t="t" r="r" b="b"/>
            <a:pathLst>
              <a:path w="1592714" h="1916833">
                <a:moveTo>
                  <a:pt x="0" y="0"/>
                </a:moveTo>
                <a:lnTo>
                  <a:pt x="1592714" y="0"/>
                </a:lnTo>
                <a:lnTo>
                  <a:pt x="1592714" y="1916833"/>
                </a:lnTo>
                <a:lnTo>
                  <a:pt x="0" y="19168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rot="-796929">
            <a:off x="145886" y="7749624"/>
            <a:ext cx="1054716" cy="2195603"/>
          </a:xfrm>
          <a:custGeom>
            <a:avLst/>
            <a:gdLst/>
            <a:ahLst/>
            <a:cxnLst/>
            <a:rect l="l" t="t" r="r" b="b"/>
            <a:pathLst>
              <a:path w="1054716" h="2195603">
                <a:moveTo>
                  <a:pt x="0" y="0"/>
                </a:moveTo>
                <a:lnTo>
                  <a:pt x="1054716" y="0"/>
                </a:lnTo>
                <a:lnTo>
                  <a:pt x="1054716" y="2195602"/>
                </a:lnTo>
                <a:lnTo>
                  <a:pt x="0" y="21956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25"/>
          <p:cNvSpPr/>
          <p:nvPr/>
        </p:nvSpPr>
        <p:spPr>
          <a:xfrm rot="551749">
            <a:off x="14562115" y="1158517"/>
            <a:ext cx="1780272" cy="1935078"/>
          </a:xfrm>
          <a:custGeom>
            <a:avLst/>
            <a:gdLst/>
            <a:ahLst/>
            <a:cxnLst/>
            <a:rect l="l" t="t" r="r" b="b"/>
            <a:pathLst>
              <a:path w="1780272" h="1935078">
                <a:moveTo>
                  <a:pt x="0" y="0"/>
                </a:moveTo>
                <a:lnTo>
                  <a:pt x="1780272" y="0"/>
                </a:lnTo>
                <a:lnTo>
                  <a:pt x="1780272" y="1935078"/>
                </a:lnTo>
                <a:lnTo>
                  <a:pt x="0" y="19350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TextBox 26"/>
          <p:cNvSpPr txBox="1"/>
          <p:nvPr/>
        </p:nvSpPr>
        <p:spPr>
          <a:xfrm rot="-17263">
            <a:off x="7074703" y="4013058"/>
            <a:ext cx="4138593" cy="448185"/>
          </a:xfrm>
          <a:prstGeom prst="rect">
            <a:avLst/>
          </a:prstGeom>
        </p:spPr>
        <p:txBody>
          <a:bodyPr lIns="0" tIns="0" rIns="0" bIns="0" rtlCol="0" anchor="t">
            <a:spAutoFit/>
          </a:bodyPr>
          <a:lstStyle/>
          <a:p>
            <a:pPr algn="ctr">
              <a:lnSpc>
                <a:spcPts val="3437"/>
              </a:lnSpc>
            </a:pPr>
            <a:r>
              <a:rPr lang="en-US" sz="3242" spc="-97" dirty="0">
                <a:solidFill>
                  <a:srgbClr val="000000"/>
                </a:solidFill>
                <a:latin typeface="Montserrat Classic Bold"/>
                <a:ea typeface="Montserrat Classic Bold"/>
                <a:cs typeface="Montserrat Classic Bold"/>
                <a:sym typeface="Montserrat Classic Bold"/>
              </a:rPr>
              <a:t>Recommendations</a:t>
            </a:r>
          </a:p>
        </p:txBody>
      </p:sp>
      <p:sp>
        <p:nvSpPr>
          <p:cNvPr id="27" name="TextBox 27"/>
          <p:cNvSpPr txBox="1"/>
          <p:nvPr/>
        </p:nvSpPr>
        <p:spPr>
          <a:xfrm>
            <a:off x="5875321" y="2008823"/>
            <a:ext cx="6537359" cy="892409"/>
          </a:xfrm>
          <a:prstGeom prst="rect">
            <a:avLst/>
          </a:prstGeom>
        </p:spPr>
        <p:txBody>
          <a:bodyPr lIns="0" tIns="0" rIns="0" bIns="0" rtlCol="0" anchor="t">
            <a:spAutoFit/>
          </a:bodyPr>
          <a:lstStyle/>
          <a:p>
            <a:pPr algn="ctr">
              <a:lnSpc>
                <a:spcPts val="6872"/>
              </a:lnSpc>
            </a:pPr>
            <a:r>
              <a:rPr lang="en-US" sz="6483" spc="-194">
                <a:solidFill>
                  <a:srgbClr val="FFFFFF"/>
                </a:solidFill>
                <a:latin typeface="Montserrat Classic Bold"/>
                <a:ea typeface="Montserrat Classic Bold"/>
                <a:cs typeface="Montserrat Classic Bold"/>
                <a:sym typeface="Montserrat Classic Bold"/>
              </a:rPr>
              <a:t>conclusions</a:t>
            </a:r>
          </a:p>
        </p:txBody>
      </p:sp>
      <p:sp>
        <p:nvSpPr>
          <p:cNvPr id="29" name="TextBox 29"/>
          <p:cNvSpPr txBox="1"/>
          <p:nvPr/>
        </p:nvSpPr>
        <p:spPr>
          <a:xfrm rot="-17263">
            <a:off x="4317947" y="4645183"/>
            <a:ext cx="10476314" cy="2502480"/>
          </a:xfrm>
          <a:prstGeom prst="rect">
            <a:avLst/>
          </a:prstGeom>
        </p:spPr>
        <p:txBody>
          <a:bodyPr wrap="square" lIns="0" tIns="0" rIns="0" bIns="0" rtlCol="0" anchor="t">
            <a:spAutoFit/>
          </a:bodyPr>
          <a:lstStyle/>
          <a:p>
            <a:pPr marL="507921" lvl="1" indent="-253961" algn="l">
              <a:lnSpc>
                <a:spcPts val="3293"/>
              </a:lnSpc>
              <a:spcBef>
                <a:spcPct val="0"/>
              </a:spcBef>
              <a:buFont typeface="Arial"/>
              <a:buChar char="•"/>
            </a:pPr>
            <a:r>
              <a:rPr lang="en-US" sz="3200" dirty="0">
                <a:solidFill>
                  <a:srgbClr val="000000"/>
                </a:solidFill>
                <a:latin typeface="Kollektif"/>
                <a:ea typeface="Kollektif"/>
                <a:cs typeface="Kollektif"/>
                <a:sym typeface="Kollektif"/>
              </a:rPr>
              <a:t>GLP-1s are a useful tool in the treatment of obesity.</a:t>
            </a:r>
          </a:p>
          <a:p>
            <a:pPr marL="507921" lvl="1" indent="-253961" algn="l">
              <a:lnSpc>
                <a:spcPts val="3293"/>
              </a:lnSpc>
              <a:spcBef>
                <a:spcPct val="0"/>
              </a:spcBef>
              <a:buFont typeface="Arial"/>
              <a:buChar char="•"/>
            </a:pPr>
            <a:r>
              <a:rPr lang="en-US" sz="3200" dirty="0">
                <a:solidFill>
                  <a:srgbClr val="000000"/>
                </a:solidFill>
                <a:latin typeface="Kollektif"/>
                <a:ea typeface="Kollektif"/>
                <a:cs typeface="Kollektif"/>
                <a:sym typeface="Kollektif"/>
              </a:rPr>
              <a:t>Nutritional support can be optimized to improve patient outcomes and mitigate side effects.</a:t>
            </a:r>
          </a:p>
          <a:p>
            <a:pPr marL="507921" lvl="1" indent="-253961" algn="l">
              <a:lnSpc>
                <a:spcPts val="3293"/>
              </a:lnSpc>
              <a:spcBef>
                <a:spcPct val="0"/>
              </a:spcBef>
              <a:buFont typeface="Arial"/>
              <a:buChar char="•"/>
            </a:pPr>
            <a:r>
              <a:rPr lang="en-US" sz="3200" dirty="0">
                <a:solidFill>
                  <a:srgbClr val="000000"/>
                </a:solidFill>
                <a:latin typeface="Kollektif"/>
                <a:ea typeface="Kollektif"/>
                <a:cs typeface="Kollektif"/>
                <a:sym typeface="Kollektif"/>
              </a:rPr>
              <a:t>Close patient follow-up is needed to promote high-level care.</a:t>
            </a:r>
          </a:p>
          <a:p>
            <a:pPr algn="l">
              <a:lnSpc>
                <a:spcPts val="3293"/>
              </a:lnSpc>
              <a:spcBef>
                <a:spcPct val="0"/>
              </a:spcBef>
            </a:pPr>
            <a:endParaRPr lang="en-US" sz="2352" dirty="0">
              <a:solidFill>
                <a:srgbClr val="000000"/>
              </a:solidFill>
              <a:latin typeface="Kollektif"/>
              <a:ea typeface="Kollektif"/>
              <a:cs typeface="Kollektif"/>
              <a:sym typeface="Kollektif"/>
            </a:endParaRPr>
          </a:p>
        </p:txBody>
      </p:sp>
      <p:sp>
        <p:nvSpPr>
          <p:cNvPr id="31" name="TextBox 31"/>
          <p:cNvSpPr txBox="1"/>
          <p:nvPr/>
        </p:nvSpPr>
        <p:spPr>
          <a:xfrm rot="5400000">
            <a:off x="16674111" y="1241540"/>
            <a:ext cx="2166982" cy="605679"/>
          </a:xfrm>
          <a:prstGeom prst="rect">
            <a:avLst/>
          </a:prstGeom>
        </p:spPr>
        <p:txBody>
          <a:bodyPr lIns="0" tIns="0" rIns="0" bIns="0" rtlCol="0" anchor="t">
            <a:spAutoFit/>
          </a:bodyPr>
          <a:lstStyle/>
          <a:p>
            <a:pPr algn="ctr">
              <a:lnSpc>
                <a:spcPts val="2511"/>
              </a:lnSpc>
              <a:spcBef>
                <a:spcPct val="0"/>
              </a:spcBef>
            </a:pPr>
            <a:r>
              <a:rPr lang="en-US" sz="1794" dirty="0">
                <a:solidFill>
                  <a:srgbClr val="000000"/>
                </a:solidFill>
                <a:latin typeface="Montserrat Classic Bold"/>
                <a:ea typeface="Montserrat Classic Bold"/>
                <a:cs typeface="Montserrat Classic Bold"/>
                <a:sym typeface="Montserrat Classic Bold"/>
              </a:rPr>
              <a:t>Fatima Cody Stanford</a:t>
            </a:r>
          </a:p>
        </p:txBody>
      </p:sp>
      <p:sp>
        <p:nvSpPr>
          <p:cNvPr id="32" name="TextBox 32"/>
          <p:cNvSpPr txBox="1"/>
          <p:nvPr/>
        </p:nvSpPr>
        <p:spPr>
          <a:xfrm rot="5400000">
            <a:off x="17095557" y="1382943"/>
            <a:ext cx="2166982" cy="239296"/>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Montserrat Classic"/>
                <a:ea typeface="Montserrat Classic"/>
                <a:cs typeface="Montserrat Classic"/>
                <a:sym typeface="Montserrat Classic"/>
              </a:rPr>
              <a:t>PRESENTED BY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0B3"/>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3929002"/>
            <a:ext cx="1714271" cy="2428996"/>
            <a:chOff x="0" y="0"/>
            <a:chExt cx="451495" cy="639735"/>
          </a:xfrm>
        </p:grpSpPr>
        <p:sp>
          <p:nvSpPr>
            <p:cNvPr id="3" name="Freeform 3"/>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70B6DE"/>
            </a:solidFill>
          </p:spPr>
          <p:txBody>
            <a:bodyPr/>
            <a:lstStyle/>
            <a:p>
              <a:endParaRPr lang="en-US"/>
            </a:p>
          </p:txBody>
        </p:sp>
        <p:sp>
          <p:nvSpPr>
            <p:cNvPr id="4" name="TextBox 4"/>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194866" y="3929002"/>
            <a:ext cx="1714271" cy="2428996"/>
            <a:chOff x="0" y="0"/>
            <a:chExt cx="451495" cy="639735"/>
          </a:xfrm>
        </p:grpSpPr>
        <p:sp>
          <p:nvSpPr>
            <p:cNvPr id="6" name="Freeform 6"/>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70B6DE"/>
            </a:solidFill>
          </p:spPr>
          <p:txBody>
            <a:bodyPr/>
            <a:lstStyle/>
            <a:p>
              <a:endParaRPr lang="en-US"/>
            </a:p>
          </p:txBody>
        </p:sp>
        <p:sp>
          <p:nvSpPr>
            <p:cNvPr id="7" name="TextBox 7"/>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8" name="Group 8"/>
          <p:cNvGrpSpPr/>
          <p:nvPr/>
        </p:nvGrpSpPr>
        <p:grpSpPr>
          <a:xfrm>
            <a:off x="17798799" y="2813390"/>
            <a:ext cx="233597" cy="2335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1" name="Group 11"/>
          <p:cNvGrpSpPr/>
          <p:nvPr/>
        </p:nvGrpSpPr>
        <p:grpSpPr>
          <a:xfrm>
            <a:off x="396599" y="8910346"/>
            <a:ext cx="245611" cy="2456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4" name="Group 14"/>
          <p:cNvGrpSpPr/>
          <p:nvPr/>
        </p:nvGrpSpPr>
        <p:grpSpPr>
          <a:xfrm>
            <a:off x="396599" y="8440576"/>
            <a:ext cx="245611" cy="2456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7" name="Group 17"/>
          <p:cNvGrpSpPr/>
          <p:nvPr/>
        </p:nvGrpSpPr>
        <p:grpSpPr>
          <a:xfrm>
            <a:off x="5133872" y="9875571"/>
            <a:ext cx="8020256" cy="1020255"/>
            <a:chOff x="0" y="0"/>
            <a:chExt cx="2112331" cy="268709"/>
          </a:xfrm>
        </p:grpSpPr>
        <p:sp>
          <p:nvSpPr>
            <p:cNvPr id="18" name="Freeform 18"/>
            <p:cNvSpPr/>
            <p:nvPr/>
          </p:nvSpPr>
          <p:spPr>
            <a:xfrm>
              <a:off x="0" y="0"/>
              <a:ext cx="2112331" cy="268709"/>
            </a:xfrm>
            <a:custGeom>
              <a:avLst/>
              <a:gdLst/>
              <a:ahLst/>
              <a:cxnLst/>
              <a:rect l="l" t="t" r="r" b="b"/>
              <a:pathLst>
                <a:path w="2112331" h="268709">
                  <a:moveTo>
                    <a:pt x="49230" y="0"/>
                  </a:moveTo>
                  <a:lnTo>
                    <a:pt x="2063101" y="0"/>
                  </a:lnTo>
                  <a:cubicBezTo>
                    <a:pt x="2076157" y="0"/>
                    <a:pt x="2088679" y="5187"/>
                    <a:pt x="2097912" y="14419"/>
                  </a:cubicBezTo>
                  <a:cubicBezTo>
                    <a:pt x="2107144" y="23652"/>
                    <a:pt x="2112331" y="36173"/>
                    <a:pt x="2112331" y="49230"/>
                  </a:cubicBezTo>
                  <a:lnTo>
                    <a:pt x="2112331" y="219479"/>
                  </a:lnTo>
                  <a:cubicBezTo>
                    <a:pt x="2112331" y="232536"/>
                    <a:pt x="2107144" y="245058"/>
                    <a:pt x="2097912" y="254290"/>
                  </a:cubicBezTo>
                  <a:cubicBezTo>
                    <a:pt x="2088679" y="263522"/>
                    <a:pt x="2076157" y="268709"/>
                    <a:pt x="2063101" y="268709"/>
                  </a:cubicBezTo>
                  <a:lnTo>
                    <a:pt x="49230" y="268709"/>
                  </a:lnTo>
                  <a:cubicBezTo>
                    <a:pt x="22041" y="268709"/>
                    <a:pt x="0" y="246668"/>
                    <a:pt x="0" y="219479"/>
                  </a:cubicBezTo>
                  <a:lnTo>
                    <a:pt x="0" y="49230"/>
                  </a:lnTo>
                  <a:cubicBezTo>
                    <a:pt x="0" y="22041"/>
                    <a:pt x="22041" y="0"/>
                    <a:pt x="49230" y="0"/>
                  </a:cubicBezTo>
                  <a:close/>
                </a:path>
              </a:pathLst>
            </a:custGeom>
            <a:solidFill>
              <a:srgbClr val="70B6DE"/>
            </a:solidFill>
          </p:spPr>
          <p:txBody>
            <a:bodyPr/>
            <a:lstStyle/>
            <a:p>
              <a:endParaRPr lang="en-US"/>
            </a:p>
          </p:txBody>
        </p:sp>
        <p:sp>
          <p:nvSpPr>
            <p:cNvPr id="19" name="TextBox 19"/>
            <p:cNvSpPr txBox="1"/>
            <p:nvPr/>
          </p:nvSpPr>
          <p:spPr>
            <a:xfrm>
              <a:off x="0" y="-57150"/>
              <a:ext cx="2112331" cy="325859"/>
            </a:xfrm>
            <a:prstGeom prst="rect">
              <a:avLst/>
            </a:prstGeom>
          </p:spPr>
          <p:txBody>
            <a:bodyPr lIns="50800" tIns="50800" rIns="50800" bIns="50800" rtlCol="0" anchor="ctr"/>
            <a:lstStyle/>
            <a:p>
              <a:pPr algn="ctr">
                <a:lnSpc>
                  <a:spcPts val="2737"/>
                </a:lnSpc>
              </a:pPr>
              <a:endParaRPr/>
            </a:p>
          </p:txBody>
        </p:sp>
      </p:grpSp>
      <p:grpSp>
        <p:nvGrpSpPr>
          <p:cNvPr id="20" name="Group 20"/>
          <p:cNvGrpSpPr/>
          <p:nvPr/>
        </p:nvGrpSpPr>
        <p:grpSpPr>
          <a:xfrm>
            <a:off x="4916107" y="-603412"/>
            <a:ext cx="8020256" cy="1020255"/>
            <a:chOff x="0" y="0"/>
            <a:chExt cx="2112331" cy="268709"/>
          </a:xfrm>
        </p:grpSpPr>
        <p:sp>
          <p:nvSpPr>
            <p:cNvPr id="21" name="Freeform 21"/>
            <p:cNvSpPr/>
            <p:nvPr/>
          </p:nvSpPr>
          <p:spPr>
            <a:xfrm>
              <a:off x="0" y="0"/>
              <a:ext cx="2112331" cy="268709"/>
            </a:xfrm>
            <a:custGeom>
              <a:avLst/>
              <a:gdLst/>
              <a:ahLst/>
              <a:cxnLst/>
              <a:rect l="l" t="t" r="r" b="b"/>
              <a:pathLst>
                <a:path w="2112331" h="268709">
                  <a:moveTo>
                    <a:pt x="49230" y="0"/>
                  </a:moveTo>
                  <a:lnTo>
                    <a:pt x="2063101" y="0"/>
                  </a:lnTo>
                  <a:cubicBezTo>
                    <a:pt x="2076157" y="0"/>
                    <a:pt x="2088679" y="5187"/>
                    <a:pt x="2097912" y="14419"/>
                  </a:cubicBezTo>
                  <a:cubicBezTo>
                    <a:pt x="2107144" y="23652"/>
                    <a:pt x="2112331" y="36173"/>
                    <a:pt x="2112331" y="49230"/>
                  </a:cubicBezTo>
                  <a:lnTo>
                    <a:pt x="2112331" y="219479"/>
                  </a:lnTo>
                  <a:cubicBezTo>
                    <a:pt x="2112331" y="232536"/>
                    <a:pt x="2107144" y="245058"/>
                    <a:pt x="2097912" y="254290"/>
                  </a:cubicBezTo>
                  <a:cubicBezTo>
                    <a:pt x="2088679" y="263522"/>
                    <a:pt x="2076157" y="268709"/>
                    <a:pt x="2063101" y="268709"/>
                  </a:cubicBezTo>
                  <a:lnTo>
                    <a:pt x="49230" y="268709"/>
                  </a:lnTo>
                  <a:cubicBezTo>
                    <a:pt x="22041" y="268709"/>
                    <a:pt x="0" y="246668"/>
                    <a:pt x="0" y="219479"/>
                  </a:cubicBezTo>
                  <a:lnTo>
                    <a:pt x="0" y="49230"/>
                  </a:lnTo>
                  <a:cubicBezTo>
                    <a:pt x="0" y="22041"/>
                    <a:pt x="22041" y="0"/>
                    <a:pt x="49230" y="0"/>
                  </a:cubicBezTo>
                  <a:close/>
                </a:path>
              </a:pathLst>
            </a:custGeom>
            <a:solidFill>
              <a:srgbClr val="70B6DE"/>
            </a:solidFill>
          </p:spPr>
          <p:txBody>
            <a:bodyPr/>
            <a:lstStyle/>
            <a:p>
              <a:endParaRPr lang="en-US"/>
            </a:p>
          </p:txBody>
        </p:sp>
        <p:sp>
          <p:nvSpPr>
            <p:cNvPr id="22" name="TextBox 22"/>
            <p:cNvSpPr txBox="1"/>
            <p:nvPr/>
          </p:nvSpPr>
          <p:spPr>
            <a:xfrm>
              <a:off x="0" y="-57150"/>
              <a:ext cx="2112331" cy="325859"/>
            </a:xfrm>
            <a:prstGeom prst="rect">
              <a:avLst/>
            </a:prstGeom>
          </p:spPr>
          <p:txBody>
            <a:bodyPr lIns="50800" tIns="50800" rIns="50800" bIns="50800" rtlCol="0" anchor="ctr"/>
            <a:lstStyle/>
            <a:p>
              <a:pPr algn="ctr">
                <a:lnSpc>
                  <a:spcPts val="2737"/>
                </a:lnSpc>
              </a:pPr>
              <a:endParaRPr/>
            </a:p>
          </p:txBody>
        </p:sp>
      </p:grpSp>
      <p:sp>
        <p:nvSpPr>
          <p:cNvPr id="23" name="Freeform 23"/>
          <p:cNvSpPr/>
          <p:nvPr/>
        </p:nvSpPr>
        <p:spPr>
          <a:xfrm>
            <a:off x="4916107" y="3801144"/>
            <a:ext cx="8455786" cy="2684712"/>
          </a:xfrm>
          <a:custGeom>
            <a:avLst/>
            <a:gdLst/>
            <a:ahLst/>
            <a:cxnLst/>
            <a:rect l="l" t="t" r="r" b="b"/>
            <a:pathLst>
              <a:path w="8455786" h="2684712">
                <a:moveTo>
                  <a:pt x="0" y="0"/>
                </a:moveTo>
                <a:lnTo>
                  <a:pt x="8455786" y="0"/>
                </a:lnTo>
                <a:lnTo>
                  <a:pt x="8455786" y="2684712"/>
                </a:lnTo>
                <a:lnTo>
                  <a:pt x="0" y="2684712"/>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4"/>
          <p:cNvSpPr txBox="1"/>
          <p:nvPr/>
        </p:nvSpPr>
        <p:spPr>
          <a:xfrm>
            <a:off x="4386321" y="4540770"/>
            <a:ext cx="9515358" cy="1319760"/>
          </a:xfrm>
          <a:prstGeom prst="rect">
            <a:avLst/>
          </a:prstGeom>
        </p:spPr>
        <p:txBody>
          <a:bodyPr lIns="0" tIns="0" rIns="0" bIns="0" rtlCol="0" anchor="t">
            <a:spAutoFit/>
          </a:bodyPr>
          <a:lstStyle/>
          <a:p>
            <a:pPr algn="ctr">
              <a:lnSpc>
                <a:spcPts val="10003"/>
              </a:lnSpc>
            </a:pPr>
            <a:r>
              <a:rPr lang="en-US" sz="9437" spc="-283">
                <a:solidFill>
                  <a:srgbClr val="000000"/>
                </a:solidFill>
                <a:latin typeface="Montserrat Classic Bold"/>
                <a:ea typeface="Montserrat Classic Bold"/>
                <a:cs typeface="Montserrat Classic Bold"/>
                <a:sym typeface="Montserrat Classic Bold"/>
              </a:rPr>
              <a:t>thank you</a:t>
            </a:r>
          </a:p>
        </p:txBody>
      </p:sp>
      <p:sp>
        <p:nvSpPr>
          <p:cNvPr id="25" name="Freeform 25"/>
          <p:cNvSpPr/>
          <p:nvPr/>
        </p:nvSpPr>
        <p:spPr>
          <a:xfrm>
            <a:off x="13121404" y="3550655"/>
            <a:ext cx="500978" cy="500978"/>
          </a:xfrm>
          <a:custGeom>
            <a:avLst/>
            <a:gdLst/>
            <a:ahLst/>
            <a:cxnLst/>
            <a:rect l="l" t="t" r="r" b="b"/>
            <a:pathLst>
              <a:path w="500978" h="500978">
                <a:moveTo>
                  <a:pt x="0" y="0"/>
                </a:moveTo>
                <a:lnTo>
                  <a:pt x="500978" y="0"/>
                </a:lnTo>
                <a:lnTo>
                  <a:pt x="500978" y="500978"/>
                </a:lnTo>
                <a:lnTo>
                  <a:pt x="0" y="500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a:off x="5133872" y="6235367"/>
            <a:ext cx="500978" cy="500978"/>
          </a:xfrm>
          <a:custGeom>
            <a:avLst/>
            <a:gdLst/>
            <a:ahLst/>
            <a:cxnLst/>
            <a:rect l="l" t="t" r="r" b="b"/>
            <a:pathLst>
              <a:path w="500978" h="500978">
                <a:moveTo>
                  <a:pt x="0" y="0"/>
                </a:moveTo>
                <a:lnTo>
                  <a:pt x="500978" y="0"/>
                </a:lnTo>
                <a:lnTo>
                  <a:pt x="500978" y="500978"/>
                </a:lnTo>
                <a:lnTo>
                  <a:pt x="0" y="500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4598385" y="4609726"/>
            <a:ext cx="317722" cy="317722"/>
          </a:xfrm>
          <a:custGeom>
            <a:avLst/>
            <a:gdLst/>
            <a:ahLst/>
            <a:cxnLst/>
            <a:rect l="l" t="t" r="r" b="b"/>
            <a:pathLst>
              <a:path w="317722" h="317722">
                <a:moveTo>
                  <a:pt x="0" y="0"/>
                </a:moveTo>
                <a:lnTo>
                  <a:pt x="317722" y="0"/>
                </a:lnTo>
                <a:lnTo>
                  <a:pt x="317722" y="317722"/>
                </a:lnTo>
                <a:lnTo>
                  <a:pt x="0" y="3177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13304660" y="5577024"/>
            <a:ext cx="317722" cy="317722"/>
          </a:xfrm>
          <a:custGeom>
            <a:avLst/>
            <a:gdLst/>
            <a:ahLst/>
            <a:cxnLst/>
            <a:rect l="l" t="t" r="r" b="b"/>
            <a:pathLst>
              <a:path w="317722" h="317722">
                <a:moveTo>
                  <a:pt x="0" y="0"/>
                </a:moveTo>
                <a:lnTo>
                  <a:pt x="317722" y="0"/>
                </a:lnTo>
                <a:lnTo>
                  <a:pt x="317722" y="317721"/>
                </a:lnTo>
                <a:lnTo>
                  <a:pt x="0" y="3177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p:cNvSpPr/>
          <p:nvPr/>
        </p:nvSpPr>
        <p:spPr>
          <a:xfrm>
            <a:off x="6533837" y="2654530"/>
            <a:ext cx="674589" cy="674589"/>
          </a:xfrm>
          <a:custGeom>
            <a:avLst/>
            <a:gdLst/>
            <a:ahLst/>
            <a:cxnLst/>
            <a:rect l="l" t="t" r="r" b="b"/>
            <a:pathLst>
              <a:path w="674589" h="674589">
                <a:moveTo>
                  <a:pt x="0" y="0"/>
                </a:moveTo>
                <a:lnTo>
                  <a:pt x="674589" y="0"/>
                </a:lnTo>
                <a:lnTo>
                  <a:pt x="674589" y="674588"/>
                </a:lnTo>
                <a:lnTo>
                  <a:pt x="0" y="674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0" name="Group 30"/>
          <p:cNvGrpSpPr/>
          <p:nvPr/>
        </p:nvGrpSpPr>
        <p:grpSpPr>
          <a:xfrm>
            <a:off x="7388714" y="7410843"/>
            <a:ext cx="166364" cy="16636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0B6DE"/>
            </a:solidFill>
          </p:spPr>
          <p:txBody>
            <a:bodyPr/>
            <a:lstStyle/>
            <a:p>
              <a:endParaRPr lang="en-US"/>
            </a:p>
          </p:txBody>
        </p:sp>
        <p:sp>
          <p:nvSpPr>
            <p:cNvPr id="32" name="TextBox 32"/>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33" name="Group 33"/>
          <p:cNvGrpSpPr/>
          <p:nvPr/>
        </p:nvGrpSpPr>
        <p:grpSpPr>
          <a:xfrm>
            <a:off x="10732922" y="7410843"/>
            <a:ext cx="166364" cy="16636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0B6DE"/>
            </a:solidFill>
          </p:spPr>
          <p:txBody>
            <a:bodyPr/>
            <a:lstStyle/>
            <a:p>
              <a:endParaRPr lang="en-US"/>
            </a:p>
          </p:txBody>
        </p:sp>
        <p:sp>
          <p:nvSpPr>
            <p:cNvPr id="35" name="TextBox 35"/>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36" name="TextBox 36"/>
          <p:cNvSpPr txBox="1"/>
          <p:nvPr/>
        </p:nvSpPr>
        <p:spPr>
          <a:xfrm>
            <a:off x="2915376" y="7258870"/>
            <a:ext cx="12953865" cy="387735"/>
          </a:xfrm>
          <a:prstGeom prst="rect">
            <a:avLst/>
          </a:prstGeom>
        </p:spPr>
        <p:txBody>
          <a:bodyPr lIns="0" tIns="0" rIns="0" bIns="0" rtlCol="0" anchor="t">
            <a:spAutoFit/>
          </a:bodyPr>
          <a:lstStyle/>
          <a:p>
            <a:pPr algn="ctr">
              <a:lnSpc>
                <a:spcPts val="3419"/>
              </a:lnSpc>
              <a:spcBef>
                <a:spcPct val="0"/>
              </a:spcBef>
            </a:pPr>
            <a:r>
              <a:rPr lang="en-US" sz="2442" dirty="0">
                <a:solidFill>
                  <a:srgbClr val="000000"/>
                </a:solidFill>
                <a:latin typeface="Montserrat Classic Bold"/>
                <a:ea typeface="Montserrat Classic Bold"/>
                <a:cs typeface="Montserrat Classic Bold"/>
                <a:sym typeface="Montserrat Classic Bold"/>
              </a:rPr>
              <a:t>FATIMA CODY STANFORD, MD, MPH, MPA, MBA, MACP, FAAP, FAHA, FAMWA, FTOS</a:t>
            </a:r>
          </a:p>
        </p:txBody>
      </p:sp>
      <p:sp>
        <p:nvSpPr>
          <p:cNvPr id="37" name="TextBox 37"/>
          <p:cNvSpPr txBox="1"/>
          <p:nvPr/>
        </p:nvSpPr>
        <p:spPr>
          <a:xfrm>
            <a:off x="7668711" y="6961693"/>
            <a:ext cx="2950577" cy="354327"/>
          </a:xfrm>
          <a:prstGeom prst="rect">
            <a:avLst/>
          </a:prstGeom>
        </p:spPr>
        <p:txBody>
          <a:bodyPr lIns="0" tIns="0" rIns="0" bIns="0" rtlCol="0" anchor="t">
            <a:spAutoFit/>
          </a:bodyPr>
          <a:lstStyle/>
          <a:p>
            <a:pPr algn="ctr">
              <a:lnSpc>
                <a:spcPts val="2859"/>
              </a:lnSpc>
              <a:spcBef>
                <a:spcPct val="0"/>
              </a:spcBef>
            </a:pPr>
            <a:r>
              <a:rPr lang="en-US" sz="2042">
                <a:solidFill>
                  <a:srgbClr val="000000"/>
                </a:solidFill>
                <a:latin typeface="Montserrat Classic"/>
                <a:ea typeface="Montserrat Classic"/>
                <a:cs typeface="Montserrat Classic"/>
                <a:sym typeface="Montserrat Classic"/>
              </a:rPr>
              <a:t>PRESENTED BY</a:t>
            </a:r>
          </a:p>
        </p:txBody>
      </p:sp>
      <p:sp>
        <p:nvSpPr>
          <p:cNvPr id="38" name="TextBox 38"/>
          <p:cNvSpPr txBox="1"/>
          <p:nvPr/>
        </p:nvSpPr>
        <p:spPr>
          <a:xfrm rot="5400000">
            <a:off x="16665318" y="5011541"/>
            <a:ext cx="2166982" cy="621182"/>
          </a:xfrm>
          <a:prstGeom prst="rect">
            <a:avLst/>
          </a:prstGeom>
        </p:spPr>
        <p:txBody>
          <a:bodyPr lIns="0" tIns="0" rIns="0" bIns="0" rtlCol="0" anchor="t">
            <a:spAutoFit/>
          </a:bodyPr>
          <a:lstStyle/>
          <a:p>
            <a:pPr algn="ctr">
              <a:lnSpc>
                <a:spcPts val="2511"/>
              </a:lnSpc>
              <a:spcBef>
                <a:spcPct val="0"/>
              </a:spcBef>
            </a:pPr>
            <a:r>
              <a:rPr lang="en-US" sz="1794" dirty="0">
                <a:solidFill>
                  <a:srgbClr val="FFFFFF"/>
                </a:solidFill>
                <a:latin typeface="Montserrat Classic Bold"/>
                <a:ea typeface="Montserrat Classic Bold"/>
                <a:cs typeface="Montserrat Classic Bold"/>
                <a:sym typeface="Montserrat Classic Bold"/>
              </a:rPr>
              <a:t>FATIMA CODY STANFORD</a:t>
            </a:r>
          </a:p>
        </p:txBody>
      </p:sp>
      <p:sp>
        <p:nvSpPr>
          <p:cNvPr id="39" name="TextBox 39"/>
          <p:cNvSpPr txBox="1"/>
          <p:nvPr/>
        </p:nvSpPr>
        <p:spPr>
          <a:xfrm rot="5400000">
            <a:off x="17147362" y="5188785"/>
            <a:ext cx="2166982" cy="266693"/>
          </a:xfrm>
          <a:prstGeom prst="rect">
            <a:avLst/>
          </a:prstGeom>
        </p:spPr>
        <p:txBody>
          <a:bodyPr lIns="0" tIns="0" rIns="0" bIns="0" rtlCol="0" anchor="t">
            <a:spAutoFit/>
          </a:bodyPr>
          <a:lstStyle/>
          <a:p>
            <a:pPr algn="ctr">
              <a:lnSpc>
                <a:spcPts val="2100"/>
              </a:lnSpc>
              <a:spcBef>
                <a:spcPct val="0"/>
              </a:spcBef>
            </a:pPr>
            <a:r>
              <a:rPr lang="en-US" sz="1500" dirty="0">
                <a:solidFill>
                  <a:srgbClr val="FFFFFF"/>
                </a:solidFill>
                <a:latin typeface="Montserrat Classic"/>
                <a:ea typeface="Montserrat Classic"/>
                <a:cs typeface="Montserrat Classic"/>
                <a:sym typeface="Montserrat Classic"/>
              </a:rPr>
              <a:t>PRESENTED BY</a:t>
            </a:r>
          </a:p>
        </p:txBody>
      </p:sp>
      <p:sp>
        <p:nvSpPr>
          <p:cNvPr id="41" name="TextBox 40">
            <a:extLst>
              <a:ext uri="{FF2B5EF4-FFF2-40B4-BE49-F238E27FC236}">
                <a16:creationId xmlns:a16="http://schemas.microsoft.com/office/drawing/2014/main" id="{0D9068DA-84F3-C27A-1C0F-2E2AC3100E92}"/>
              </a:ext>
            </a:extLst>
          </p:cNvPr>
          <p:cNvSpPr txBox="1"/>
          <p:nvPr/>
        </p:nvSpPr>
        <p:spPr>
          <a:xfrm>
            <a:off x="10281695" y="8313583"/>
            <a:ext cx="3538762" cy="523220"/>
          </a:xfrm>
          <a:prstGeom prst="rect">
            <a:avLst/>
          </a:prstGeom>
          <a:noFill/>
        </p:spPr>
        <p:txBody>
          <a:bodyPr wrap="square" rtlCol="0">
            <a:spAutoFit/>
          </a:bodyPr>
          <a:lstStyle/>
          <a:p>
            <a:r>
              <a:rPr lang="en-US" sz="2800" dirty="0"/>
              <a:t>@</a:t>
            </a:r>
            <a:r>
              <a:rPr lang="en-US" sz="2800" dirty="0" err="1"/>
              <a:t>askdrfatima</a:t>
            </a:r>
            <a:endParaRPr lang="en-US" sz="2800" dirty="0"/>
          </a:p>
        </p:txBody>
      </p:sp>
      <p:pic>
        <p:nvPicPr>
          <p:cNvPr id="42" name="Picture 41" descr="A picture containing clipart&#10;&#10;Description generated with very high confidence">
            <a:extLst>
              <a:ext uri="{FF2B5EF4-FFF2-40B4-BE49-F238E27FC236}">
                <a16:creationId xmlns:a16="http://schemas.microsoft.com/office/drawing/2014/main" id="{27A46636-9B43-2C7C-27FA-704F7B25FB01}"/>
              </a:ext>
            </a:extLst>
          </p:cNvPr>
          <p:cNvPicPr>
            <a:picLocks noChangeAspect="1"/>
          </p:cNvPicPr>
          <p:nvPr/>
        </p:nvPicPr>
        <p:blipFill>
          <a:blip r:embed="rId6"/>
          <a:stretch>
            <a:fillRect/>
          </a:stretch>
        </p:blipFill>
        <p:spPr>
          <a:xfrm>
            <a:off x="7539482" y="8047849"/>
            <a:ext cx="1149526" cy="1149526"/>
          </a:xfrm>
          <a:prstGeom prst="rect">
            <a:avLst/>
          </a:prstGeom>
        </p:spPr>
      </p:pic>
      <p:pic>
        <p:nvPicPr>
          <p:cNvPr id="43" name="Picture 42" descr="A picture containing food, drawing, light&#10;&#10;Description automatically generated">
            <a:extLst>
              <a:ext uri="{FF2B5EF4-FFF2-40B4-BE49-F238E27FC236}">
                <a16:creationId xmlns:a16="http://schemas.microsoft.com/office/drawing/2014/main" id="{900E4074-E2F2-CE83-E722-7CADF89FCC5A}"/>
              </a:ext>
            </a:extLst>
          </p:cNvPr>
          <p:cNvPicPr>
            <a:picLocks noChangeAspect="1"/>
          </p:cNvPicPr>
          <p:nvPr/>
        </p:nvPicPr>
        <p:blipFill>
          <a:blip r:embed="rId7"/>
          <a:stretch>
            <a:fillRect/>
          </a:stretch>
        </p:blipFill>
        <p:spPr>
          <a:xfrm>
            <a:off x="6305519" y="8023720"/>
            <a:ext cx="1149526" cy="1144417"/>
          </a:xfrm>
          <a:prstGeom prst="rect">
            <a:avLst/>
          </a:prstGeom>
        </p:spPr>
      </p:pic>
      <p:pic>
        <p:nvPicPr>
          <p:cNvPr id="44" name="Picture 43" descr="A white x in a black square&#10;&#10;Description automatically generated">
            <a:extLst>
              <a:ext uri="{FF2B5EF4-FFF2-40B4-BE49-F238E27FC236}">
                <a16:creationId xmlns:a16="http://schemas.microsoft.com/office/drawing/2014/main" id="{D766E9C2-6BD9-2ADE-CCFA-F42F9B3244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5345" y="8036859"/>
            <a:ext cx="1352183" cy="114441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028700" cy="2428996"/>
            <a:chOff x="0" y="0"/>
            <a:chExt cx="270933" cy="639735"/>
          </a:xfrm>
        </p:grpSpPr>
        <p:sp>
          <p:nvSpPr>
            <p:cNvPr id="3" name="Freeform 3"/>
            <p:cNvSpPr/>
            <p:nvPr/>
          </p:nvSpPr>
          <p:spPr>
            <a:xfrm>
              <a:off x="0" y="0"/>
              <a:ext cx="270933" cy="639735"/>
            </a:xfrm>
            <a:custGeom>
              <a:avLst/>
              <a:gdLst/>
              <a:ahLst/>
              <a:cxnLst/>
              <a:rect l="l" t="t" r="r" b="b"/>
              <a:pathLst>
                <a:path w="270933" h="639735">
                  <a:moveTo>
                    <a:pt x="135467" y="0"/>
                  </a:moveTo>
                  <a:lnTo>
                    <a:pt x="135467" y="0"/>
                  </a:lnTo>
                  <a:cubicBezTo>
                    <a:pt x="171395" y="0"/>
                    <a:pt x="205851" y="14272"/>
                    <a:pt x="231256" y="39677"/>
                  </a:cubicBezTo>
                  <a:cubicBezTo>
                    <a:pt x="256661" y="65082"/>
                    <a:pt x="270933" y="99539"/>
                    <a:pt x="270933" y="135467"/>
                  </a:cubicBezTo>
                  <a:lnTo>
                    <a:pt x="270933" y="504269"/>
                  </a:lnTo>
                  <a:cubicBezTo>
                    <a:pt x="270933" y="540197"/>
                    <a:pt x="256661" y="574653"/>
                    <a:pt x="231256" y="600058"/>
                  </a:cubicBezTo>
                  <a:cubicBezTo>
                    <a:pt x="205851" y="625463"/>
                    <a:pt x="171395" y="639735"/>
                    <a:pt x="135467" y="639735"/>
                  </a:cubicBezTo>
                  <a:lnTo>
                    <a:pt x="135467" y="639735"/>
                  </a:lnTo>
                  <a:cubicBezTo>
                    <a:pt x="99539" y="639735"/>
                    <a:pt x="65082" y="625463"/>
                    <a:pt x="39677" y="600058"/>
                  </a:cubicBezTo>
                  <a:cubicBezTo>
                    <a:pt x="14272" y="574653"/>
                    <a:pt x="0" y="540197"/>
                    <a:pt x="0" y="504269"/>
                  </a:cubicBezTo>
                  <a:lnTo>
                    <a:pt x="0" y="135467"/>
                  </a:lnTo>
                  <a:cubicBezTo>
                    <a:pt x="0" y="99539"/>
                    <a:pt x="14272" y="65082"/>
                    <a:pt x="39677" y="39677"/>
                  </a:cubicBezTo>
                  <a:cubicBezTo>
                    <a:pt x="65082" y="14272"/>
                    <a:pt x="99539" y="0"/>
                    <a:pt x="135467" y="0"/>
                  </a:cubicBezTo>
                  <a:close/>
                </a:path>
              </a:pathLst>
            </a:custGeom>
            <a:solidFill>
              <a:srgbClr val="FFF0B3"/>
            </a:solidFill>
          </p:spPr>
          <p:txBody>
            <a:bodyPr/>
            <a:lstStyle/>
            <a:p>
              <a:endParaRPr lang="en-US"/>
            </a:p>
          </p:txBody>
        </p:sp>
        <p:sp>
          <p:nvSpPr>
            <p:cNvPr id="4" name="TextBox 4"/>
            <p:cNvSpPr txBox="1"/>
            <p:nvPr/>
          </p:nvSpPr>
          <p:spPr>
            <a:xfrm>
              <a:off x="0" y="-57150"/>
              <a:ext cx="270933"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7798799" y="2813390"/>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8" name="Freeform 8"/>
          <p:cNvSpPr/>
          <p:nvPr/>
        </p:nvSpPr>
        <p:spPr>
          <a:xfrm>
            <a:off x="2271173" y="834378"/>
            <a:ext cx="13265492" cy="9371715"/>
          </a:xfrm>
          <a:custGeom>
            <a:avLst/>
            <a:gdLst/>
            <a:ahLst/>
            <a:cxnLst/>
            <a:rect l="l" t="t" r="r" b="b"/>
            <a:pathLst>
              <a:path w="13265492" h="9371715">
                <a:moveTo>
                  <a:pt x="0" y="0"/>
                </a:moveTo>
                <a:lnTo>
                  <a:pt x="13265493" y="0"/>
                </a:lnTo>
                <a:lnTo>
                  <a:pt x="13265493" y="9371715"/>
                </a:lnTo>
                <a:lnTo>
                  <a:pt x="0" y="9371715"/>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3240128" y="84574"/>
            <a:ext cx="11327583" cy="721229"/>
          </a:xfrm>
          <a:prstGeom prst="rect">
            <a:avLst/>
          </a:prstGeom>
        </p:spPr>
        <p:txBody>
          <a:bodyPr lIns="0" tIns="0" rIns="0" bIns="0" rtlCol="0" anchor="t">
            <a:spAutoFit/>
          </a:bodyPr>
          <a:lstStyle/>
          <a:p>
            <a:pPr algn="ctr">
              <a:lnSpc>
                <a:spcPts val="5519"/>
              </a:lnSpc>
            </a:pPr>
            <a:r>
              <a:rPr lang="en-US" sz="5206" spc="-156">
                <a:solidFill>
                  <a:srgbClr val="000000"/>
                </a:solidFill>
                <a:latin typeface="Montserrat Classic Bold"/>
                <a:ea typeface="Montserrat Classic Bold"/>
                <a:cs typeface="Montserrat Classic Bold"/>
                <a:sym typeface="Montserrat Classic Bold"/>
              </a:rPr>
              <a:t>Obesity Prevalence</a:t>
            </a:r>
          </a:p>
        </p:txBody>
      </p:sp>
      <p:sp>
        <p:nvSpPr>
          <p:cNvPr id="10" name="TextBox 10"/>
          <p:cNvSpPr txBox="1"/>
          <p:nvPr/>
        </p:nvSpPr>
        <p:spPr>
          <a:xfrm rot="5400000">
            <a:off x="16627107" y="117663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CODY STANFORD</a:t>
            </a:r>
          </a:p>
        </p:txBody>
      </p:sp>
      <p:sp>
        <p:nvSpPr>
          <p:cNvPr id="11" name="TextBox 11"/>
          <p:cNvSpPr txBox="1"/>
          <p:nvPr/>
        </p:nvSpPr>
        <p:spPr>
          <a:xfrm rot="5400000">
            <a:off x="17082252" y="135388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grpSp>
        <p:nvGrpSpPr>
          <p:cNvPr id="12" name="Group 12"/>
          <p:cNvGrpSpPr/>
          <p:nvPr/>
        </p:nvGrpSpPr>
        <p:grpSpPr>
          <a:xfrm>
            <a:off x="15701036" y="7607225"/>
            <a:ext cx="2282053" cy="2282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17EB"/>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737"/>
                </a:lnSpc>
              </a:pPr>
              <a:r>
                <a:rPr lang="en-US" sz="2105">
                  <a:solidFill>
                    <a:srgbClr val="FFFFFF"/>
                  </a:solidFill>
                  <a:latin typeface="Kollektif Bold"/>
                  <a:ea typeface="Kollektif Bold"/>
                  <a:cs typeface="Kollektif Bold"/>
                  <a:sym typeface="Kollektif Bold"/>
                </a:rPr>
                <a:t>1 Billion People Worldwide have </a:t>
              </a:r>
            </a:p>
            <a:p>
              <a:pPr algn="ctr">
                <a:lnSpc>
                  <a:spcPts val="2737"/>
                </a:lnSpc>
              </a:pPr>
              <a:r>
                <a:rPr lang="en-US" sz="2105">
                  <a:solidFill>
                    <a:srgbClr val="FFFFFF"/>
                  </a:solidFill>
                  <a:latin typeface="Kollektif Bold"/>
                  <a:ea typeface="Kollektif Bold"/>
                  <a:cs typeface="Kollektif Bold"/>
                  <a:sym typeface="Kollektif Bold"/>
                </a:rPr>
                <a:t>OBESITY</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709544" cy="2428996"/>
            <a:chOff x="0" y="0"/>
            <a:chExt cx="450250" cy="639735"/>
          </a:xfrm>
        </p:grpSpPr>
        <p:sp>
          <p:nvSpPr>
            <p:cNvPr id="3" name="Freeform 3"/>
            <p:cNvSpPr/>
            <p:nvPr/>
          </p:nvSpPr>
          <p:spPr>
            <a:xfrm>
              <a:off x="0" y="0"/>
              <a:ext cx="450250" cy="639735"/>
            </a:xfrm>
            <a:custGeom>
              <a:avLst/>
              <a:gdLst/>
              <a:ahLst/>
              <a:cxnLst/>
              <a:rect l="l" t="t" r="r" b="b"/>
              <a:pathLst>
                <a:path w="450250" h="639735">
                  <a:moveTo>
                    <a:pt x="225125" y="0"/>
                  </a:moveTo>
                  <a:lnTo>
                    <a:pt x="225125" y="0"/>
                  </a:lnTo>
                  <a:cubicBezTo>
                    <a:pt x="349458" y="0"/>
                    <a:pt x="450250" y="100792"/>
                    <a:pt x="450250" y="225125"/>
                  </a:cubicBezTo>
                  <a:lnTo>
                    <a:pt x="450250" y="414610"/>
                  </a:lnTo>
                  <a:cubicBezTo>
                    <a:pt x="450250" y="538944"/>
                    <a:pt x="349458" y="639735"/>
                    <a:pt x="225125" y="639735"/>
                  </a:cubicBezTo>
                  <a:lnTo>
                    <a:pt x="225125" y="639735"/>
                  </a:lnTo>
                  <a:cubicBezTo>
                    <a:pt x="100792" y="639735"/>
                    <a:pt x="0" y="538944"/>
                    <a:pt x="0" y="414610"/>
                  </a:cubicBezTo>
                  <a:lnTo>
                    <a:pt x="0" y="225125"/>
                  </a:lnTo>
                  <a:cubicBezTo>
                    <a:pt x="0" y="100792"/>
                    <a:pt x="100792" y="0"/>
                    <a:pt x="225125" y="0"/>
                  </a:cubicBezTo>
                  <a:close/>
                </a:path>
              </a:pathLst>
            </a:custGeom>
            <a:solidFill>
              <a:srgbClr val="FFF0B3"/>
            </a:solidFill>
          </p:spPr>
          <p:txBody>
            <a:bodyPr/>
            <a:lstStyle/>
            <a:p>
              <a:endParaRPr lang="en-US"/>
            </a:p>
          </p:txBody>
        </p:sp>
        <p:sp>
          <p:nvSpPr>
            <p:cNvPr id="4" name="TextBox 4"/>
            <p:cNvSpPr txBox="1"/>
            <p:nvPr/>
          </p:nvSpPr>
          <p:spPr>
            <a:xfrm>
              <a:off x="0" y="-57150"/>
              <a:ext cx="450250" cy="696885"/>
            </a:xfrm>
            <a:prstGeom prst="rect">
              <a:avLst/>
            </a:prstGeom>
          </p:spPr>
          <p:txBody>
            <a:bodyPr lIns="50800" tIns="50800" rIns="50800" bIns="50800" rtlCol="0" anchor="ctr"/>
            <a:lstStyle/>
            <a:p>
              <a:pPr algn="ctr">
                <a:lnSpc>
                  <a:spcPts val="2737"/>
                </a:lnSpc>
              </a:pPr>
              <a:endParaRPr/>
            </a:p>
          </p:txBody>
        </p:sp>
      </p:grpSp>
      <p:sp>
        <p:nvSpPr>
          <p:cNvPr id="5" name="Freeform 5"/>
          <p:cNvSpPr/>
          <p:nvPr/>
        </p:nvSpPr>
        <p:spPr>
          <a:xfrm rot="-481244">
            <a:off x="16694150" y="3401548"/>
            <a:ext cx="2442896" cy="3483903"/>
          </a:xfrm>
          <a:custGeom>
            <a:avLst/>
            <a:gdLst/>
            <a:ahLst/>
            <a:cxnLst/>
            <a:rect l="l" t="t" r="r" b="b"/>
            <a:pathLst>
              <a:path w="2442896" h="3483903">
                <a:moveTo>
                  <a:pt x="0" y="0"/>
                </a:moveTo>
                <a:lnTo>
                  <a:pt x="2442896" y="0"/>
                </a:lnTo>
                <a:lnTo>
                  <a:pt x="2442896" y="3483904"/>
                </a:lnTo>
                <a:lnTo>
                  <a:pt x="0" y="3483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807404">
            <a:off x="552458" y="7519927"/>
            <a:ext cx="1340817" cy="2207932"/>
          </a:xfrm>
          <a:custGeom>
            <a:avLst/>
            <a:gdLst/>
            <a:ahLst/>
            <a:cxnLst/>
            <a:rect l="l" t="t" r="r" b="b"/>
            <a:pathLst>
              <a:path w="1340817" h="2207932">
                <a:moveTo>
                  <a:pt x="0" y="0"/>
                </a:moveTo>
                <a:lnTo>
                  <a:pt x="1340817" y="0"/>
                </a:lnTo>
                <a:lnTo>
                  <a:pt x="1340817" y="2207932"/>
                </a:lnTo>
                <a:lnTo>
                  <a:pt x="0" y="2207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7798799" y="2813390"/>
            <a:ext cx="233597" cy="23359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0" name="Freeform 10"/>
          <p:cNvSpPr/>
          <p:nvPr/>
        </p:nvSpPr>
        <p:spPr>
          <a:xfrm rot="-1352685">
            <a:off x="-967775" y="1978461"/>
            <a:ext cx="2937529" cy="2137052"/>
          </a:xfrm>
          <a:custGeom>
            <a:avLst/>
            <a:gdLst/>
            <a:ahLst/>
            <a:cxnLst/>
            <a:rect l="l" t="t" r="r" b="b"/>
            <a:pathLst>
              <a:path w="2937529" h="2137052">
                <a:moveTo>
                  <a:pt x="0" y="0"/>
                </a:moveTo>
                <a:lnTo>
                  <a:pt x="2937529" y="0"/>
                </a:lnTo>
                <a:lnTo>
                  <a:pt x="2937529" y="2137053"/>
                </a:lnTo>
                <a:lnTo>
                  <a:pt x="0" y="2137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rot="5400000">
            <a:off x="16516154" y="1233788"/>
            <a:ext cx="2166982" cy="621182"/>
          </a:xfrm>
          <a:prstGeom prst="rect">
            <a:avLst/>
          </a:prstGeom>
        </p:spPr>
        <p:txBody>
          <a:bodyPr lIns="0" tIns="0" rIns="0" bIns="0" rtlCol="0" anchor="t">
            <a:spAutoFit/>
          </a:bodyPr>
          <a:lstStyle/>
          <a:p>
            <a:pPr algn="ctr">
              <a:lnSpc>
                <a:spcPts val="2511"/>
              </a:lnSpc>
              <a:spcBef>
                <a:spcPct val="0"/>
              </a:spcBef>
            </a:pPr>
            <a:r>
              <a:rPr lang="en-US" sz="1794" dirty="0">
                <a:solidFill>
                  <a:srgbClr val="000000"/>
                </a:solidFill>
                <a:latin typeface="Montserrat Classic Bold"/>
                <a:ea typeface="Montserrat Classic Bold"/>
                <a:cs typeface="Montserrat Classic Bold"/>
                <a:sym typeface="Montserrat Classic Bold"/>
              </a:rPr>
              <a:t>FATIMA CODY STANFORD</a:t>
            </a:r>
          </a:p>
        </p:txBody>
      </p:sp>
      <p:sp>
        <p:nvSpPr>
          <p:cNvPr id="16" name="TextBox 16"/>
          <p:cNvSpPr txBox="1"/>
          <p:nvPr/>
        </p:nvSpPr>
        <p:spPr>
          <a:xfrm rot="5400000">
            <a:off x="16935334" y="135388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graphicFrame>
        <p:nvGraphicFramePr>
          <p:cNvPr id="20" name="TextBox 11">
            <a:extLst>
              <a:ext uri="{FF2B5EF4-FFF2-40B4-BE49-F238E27FC236}">
                <a16:creationId xmlns:a16="http://schemas.microsoft.com/office/drawing/2014/main" id="{EDDF1AFE-CE5F-DF1D-FE66-A00408858128}"/>
              </a:ext>
            </a:extLst>
          </p:cNvPr>
          <p:cNvGraphicFramePr/>
          <p:nvPr>
            <p:extLst>
              <p:ext uri="{D42A27DB-BD31-4B8C-83A1-F6EECF244321}">
                <p14:modId xmlns:p14="http://schemas.microsoft.com/office/powerpoint/2010/main" val="518654887"/>
              </p:ext>
            </p:extLst>
          </p:nvPr>
        </p:nvGraphicFramePr>
        <p:xfrm>
          <a:off x="1550723" y="-190500"/>
          <a:ext cx="14921659" cy="107051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714271" cy="2428996"/>
            <a:chOff x="0" y="0"/>
            <a:chExt cx="451495" cy="639735"/>
          </a:xfrm>
        </p:grpSpPr>
        <p:sp>
          <p:nvSpPr>
            <p:cNvPr id="3" name="Freeform 3"/>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FFF0B3"/>
            </a:solidFill>
          </p:spPr>
          <p:txBody>
            <a:bodyPr/>
            <a:lstStyle/>
            <a:p>
              <a:endParaRPr lang="en-US"/>
            </a:p>
          </p:txBody>
        </p:sp>
        <p:sp>
          <p:nvSpPr>
            <p:cNvPr id="4" name="TextBox 4"/>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7798799" y="2813390"/>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8" name="Freeform 8"/>
          <p:cNvSpPr/>
          <p:nvPr/>
        </p:nvSpPr>
        <p:spPr>
          <a:xfrm>
            <a:off x="3631118" y="141724"/>
            <a:ext cx="11126874" cy="2905263"/>
          </a:xfrm>
          <a:custGeom>
            <a:avLst/>
            <a:gdLst/>
            <a:ahLst/>
            <a:cxnLst/>
            <a:rect l="l" t="t" r="r" b="b"/>
            <a:pathLst>
              <a:path w="11126874" h="3532783">
                <a:moveTo>
                  <a:pt x="0" y="0"/>
                </a:moveTo>
                <a:lnTo>
                  <a:pt x="11126874" y="0"/>
                </a:lnTo>
                <a:lnTo>
                  <a:pt x="11126874" y="3532783"/>
                </a:lnTo>
                <a:lnTo>
                  <a:pt x="0" y="3532783"/>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396599" y="8910346"/>
            <a:ext cx="245611" cy="2456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3" name="Group 13"/>
          <p:cNvGrpSpPr/>
          <p:nvPr/>
        </p:nvGrpSpPr>
        <p:grpSpPr>
          <a:xfrm>
            <a:off x="396599" y="8440576"/>
            <a:ext cx="245611" cy="24561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6" name="Freeform 16"/>
          <p:cNvSpPr/>
          <p:nvPr/>
        </p:nvSpPr>
        <p:spPr>
          <a:xfrm rot="-4788072">
            <a:off x="17118860" y="9255766"/>
            <a:ext cx="816624" cy="982808"/>
          </a:xfrm>
          <a:custGeom>
            <a:avLst/>
            <a:gdLst/>
            <a:ahLst/>
            <a:cxnLst/>
            <a:rect l="l" t="t" r="r" b="b"/>
            <a:pathLst>
              <a:path w="816624" h="982808">
                <a:moveTo>
                  <a:pt x="0" y="0"/>
                </a:moveTo>
                <a:lnTo>
                  <a:pt x="816623" y="0"/>
                </a:lnTo>
                <a:lnTo>
                  <a:pt x="816623"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rot="-4788072">
            <a:off x="1429548" y="864818"/>
            <a:ext cx="816624" cy="982808"/>
          </a:xfrm>
          <a:custGeom>
            <a:avLst/>
            <a:gdLst/>
            <a:ahLst/>
            <a:cxnLst/>
            <a:rect l="l" t="t" r="r" b="b"/>
            <a:pathLst>
              <a:path w="816624" h="982808">
                <a:moveTo>
                  <a:pt x="0" y="0"/>
                </a:moveTo>
                <a:lnTo>
                  <a:pt x="816624" y="0"/>
                </a:lnTo>
                <a:lnTo>
                  <a:pt x="816624"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rot="5400000">
            <a:off x="16501876"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CDOY SATNFORD</a:t>
            </a:r>
          </a:p>
        </p:txBody>
      </p:sp>
      <p:sp>
        <p:nvSpPr>
          <p:cNvPr id="19" name="TextBox 19"/>
          <p:cNvSpPr txBox="1"/>
          <p:nvPr/>
        </p:nvSpPr>
        <p:spPr>
          <a:xfrm rot="5400000">
            <a:off x="16904370"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sp>
        <p:nvSpPr>
          <p:cNvPr id="20" name="TextBox 19">
            <a:extLst>
              <a:ext uri="{FF2B5EF4-FFF2-40B4-BE49-F238E27FC236}">
                <a16:creationId xmlns:a16="http://schemas.microsoft.com/office/drawing/2014/main" id="{787040B9-B3E7-3A5E-A2D7-7149B02DFC8B}"/>
              </a:ext>
            </a:extLst>
          </p:cNvPr>
          <p:cNvSpPr txBox="1"/>
          <p:nvPr/>
        </p:nvSpPr>
        <p:spPr>
          <a:xfrm>
            <a:off x="1478025" y="3025087"/>
            <a:ext cx="15331949" cy="6986528"/>
          </a:xfrm>
          <a:prstGeom prst="rect">
            <a:avLst/>
          </a:prstGeom>
          <a:noFill/>
        </p:spPr>
        <p:txBody>
          <a:bodyPr wrap="square">
            <a:spAutoFit/>
          </a:bodyPr>
          <a:lstStyle/>
          <a:p>
            <a:pPr>
              <a:buNone/>
            </a:pPr>
            <a:r>
              <a:rPr lang="en-US" sz="2800" b="1" dirty="0"/>
              <a:t>Mechanisms of Action</a:t>
            </a:r>
          </a:p>
          <a:p>
            <a:pPr marL="457200" indent="-457200">
              <a:buFont typeface="Arial" panose="020B0604020202020204" pitchFamily="34" charset="0"/>
              <a:buChar char="•"/>
            </a:pPr>
            <a:r>
              <a:rPr lang="en-US" sz="2800" dirty="0"/>
              <a:t>GLP-1s impact energy intake and food preferences through gut, brain, and diet-microbiome interactions. Influence reward behavior via GLP-1 receptors in the mesolimbic system. </a:t>
            </a:r>
          </a:p>
          <a:p>
            <a:pPr marL="457200" indent="-457200">
              <a:buFont typeface="Arial" panose="020B0604020202020204" pitchFamily="34" charset="0"/>
              <a:buChar char="•"/>
            </a:pPr>
            <a:r>
              <a:rPr lang="en-US" sz="2800" dirty="0"/>
              <a:t>Brain imaging shows changes in appetite and reward-related regions (insula, amygdala, putamen, orbitofrontal cortex). </a:t>
            </a:r>
          </a:p>
          <a:p>
            <a:pPr>
              <a:buNone/>
            </a:pPr>
            <a:endParaRPr lang="en-US" sz="2800" dirty="0"/>
          </a:p>
          <a:p>
            <a:pPr>
              <a:buNone/>
            </a:pPr>
            <a:r>
              <a:rPr lang="en-US" sz="2800" b="1" dirty="0"/>
              <a:t>Effects on Energy Intake</a:t>
            </a:r>
          </a:p>
          <a:p>
            <a:pPr marL="457200" indent="-457200">
              <a:buFont typeface="Arial" panose="020B0604020202020204" pitchFamily="34" charset="0"/>
              <a:buChar char="•"/>
            </a:pPr>
            <a:r>
              <a:rPr lang="en-US" sz="2800" dirty="0"/>
              <a:t>Reduction in energy intake by 16-39% compared to placebo. </a:t>
            </a:r>
          </a:p>
          <a:p>
            <a:pPr marL="457200" indent="-457200">
              <a:buFont typeface="Arial" panose="020B0604020202020204" pitchFamily="34" charset="0"/>
              <a:buChar char="•"/>
            </a:pPr>
            <a:r>
              <a:rPr lang="en-US" sz="2800" dirty="0"/>
              <a:t>Decreased cravings, hunger, and increased fullness. </a:t>
            </a:r>
          </a:p>
          <a:p>
            <a:pPr marL="457200" indent="-457200">
              <a:buFont typeface="Arial" panose="020B0604020202020204" pitchFamily="34" charset="0"/>
              <a:buChar char="•"/>
            </a:pPr>
            <a:r>
              <a:rPr lang="en-US" sz="2800" dirty="0"/>
              <a:t>Benefits include reduced food preoccupation, emotional eating, external eating, and binge eating. </a:t>
            </a:r>
          </a:p>
          <a:p>
            <a:pPr>
              <a:buNone/>
            </a:pPr>
            <a:endParaRPr lang="en-US" sz="2800" dirty="0"/>
          </a:p>
          <a:p>
            <a:pPr>
              <a:buNone/>
            </a:pPr>
            <a:r>
              <a:rPr lang="en-US" sz="2800" b="1" dirty="0"/>
              <a:t>Food Preferences and Cravings</a:t>
            </a:r>
          </a:p>
          <a:p>
            <a:pPr marL="457200" indent="-457200">
              <a:buFont typeface="Arial" panose="020B0604020202020204" pitchFamily="34" charset="0"/>
              <a:buChar char="•"/>
            </a:pPr>
            <a:r>
              <a:rPr lang="en-US" sz="2800" dirty="0"/>
              <a:t>Shift away from sweet, savory, starchy, and high-fat foods. </a:t>
            </a:r>
          </a:p>
          <a:p>
            <a:pPr marL="457200" indent="-457200">
              <a:buFont typeface="Arial" panose="020B0604020202020204" pitchFamily="34" charset="0"/>
              <a:buChar char="•"/>
            </a:pPr>
            <a:r>
              <a:rPr lang="en-US" sz="2800" dirty="0"/>
              <a:t>Anecdotal reports suggest an increased preference for minimally processed, nutrient-dense foods.</a:t>
            </a:r>
          </a:p>
          <a:p>
            <a:pPr marL="457200" indent="-457200">
              <a:buFont typeface="Arial" panose="020B0604020202020204" pitchFamily="34" charset="0"/>
              <a:buChar char="•"/>
            </a:pPr>
            <a:r>
              <a:rPr lang="en-US" sz="2800" dirty="0"/>
              <a:t>Dietary counseling can enhance changes, e.g., reduction in added sugars and increase in dietary protein.</a:t>
            </a:r>
          </a:p>
        </p:txBody>
      </p:sp>
      <p:sp>
        <p:nvSpPr>
          <p:cNvPr id="22" name="TextBox 21">
            <a:extLst>
              <a:ext uri="{FF2B5EF4-FFF2-40B4-BE49-F238E27FC236}">
                <a16:creationId xmlns:a16="http://schemas.microsoft.com/office/drawing/2014/main" id="{7048A60B-BBC9-E942-C94A-278B7E00FF42}"/>
              </a:ext>
            </a:extLst>
          </p:cNvPr>
          <p:cNvSpPr txBox="1"/>
          <p:nvPr/>
        </p:nvSpPr>
        <p:spPr>
          <a:xfrm>
            <a:off x="4546890" y="1247726"/>
            <a:ext cx="9489688" cy="1446550"/>
          </a:xfrm>
          <a:prstGeom prst="rect">
            <a:avLst/>
          </a:prstGeom>
          <a:noFill/>
        </p:spPr>
        <p:txBody>
          <a:bodyPr wrap="square">
            <a:spAutoFit/>
          </a:bodyPr>
          <a:lstStyle/>
          <a:p>
            <a:pPr algn="ctr">
              <a:buNone/>
            </a:pPr>
            <a:r>
              <a:rPr lang="en-US" sz="4400" dirty="0"/>
              <a:t>Impact of GLP-1s on Dietary Preferences and Intakes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B6D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141724"/>
            <a:ext cx="1714271" cy="2428996"/>
            <a:chOff x="0" y="0"/>
            <a:chExt cx="451495" cy="639735"/>
          </a:xfrm>
        </p:grpSpPr>
        <p:sp>
          <p:nvSpPr>
            <p:cNvPr id="3" name="Freeform 3"/>
            <p:cNvSpPr/>
            <p:nvPr/>
          </p:nvSpPr>
          <p:spPr>
            <a:xfrm>
              <a:off x="0" y="0"/>
              <a:ext cx="451495" cy="639735"/>
            </a:xfrm>
            <a:custGeom>
              <a:avLst/>
              <a:gdLst/>
              <a:ahLst/>
              <a:cxnLst/>
              <a:rect l="l" t="t" r="r" b="b"/>
              <a:pathLst>
                <a:path w="451495" h="639735">
                  <a:moveTo>
                    <a:pt x="225748" y="0"/>
                  </a:moveTo>
                  <a:lnTo>
                    <a:pt x="225748" y="0"/>
                  </a:lnTo>
                  <a:cubicBezTo>
                    <a:pt x="350425" y="0"/>
                    <a:pt x="451495" y="101071"/>
                    <a:pt x="451495" y="225748"/>
                  </a:cubicBezTo>
                  <a:lnTo>
                    <a:pt x="451495" y="413988"/>
                  </a:lnTo>
                  <a:cubicBezTo>
                    <a:pt x="451495" y="538665"/>
                    <a:pt x="350425" y="639735"/>
                    <a:pt x="225748" y="639735"/>
                  </a:cubicBezTo>
                  <a:lnTo>
                    <a:pt x="225748" y="639735"/>
                  </a:lnTo>
                  <a:cubicBezTo>
                    <a:pt x="101071" y="639735"/>
                    <a:pt x="0" y="538665"/>
                    <a:pt x="0" y="413988"/>
                  </a:cubicBezTo>
                  <a:lnTo>
                    <a:pt x="0" y="225748"/>
                  </a:lnTo>
                  <a:cubicBezTo>
                    <a:pt x="0" y="101071"/>
                    <a:pt x="101071" y="0"/>
                    <a:pt x="225748" y="0"/>
                  </a:cubicBezTo>
                  <a:close/>
                </a:path>
              </a:pathLst>
            </a:custGeom>
            <a:solidFill>
              <a:srgbClr val="FFF0B3"/>
            </a:solidFill>
          </p:spPr>
          <p:txBody>
            <a:bodyPr/>
            <a:lstStyle/>
            <a:p>
              <a:endParaRPr lang="en-US"/>
            </a:p>
          </p:txBody>
        </p:sp>
        <p:sp>
          <p:nvSpPr>
            <p:cNvPr id="4" name="TextBox 4"/>
            <p:cNvSpPr txBox="1"/>
            <p:nvPr/>
          </p:nvSpPr>
          <p:spPr>
            <a:xfrm>
              <a:off x="0" y="-57150"/>
              <a:ext cx="451495" cy="696885"/>
            </a:xfrm>
            <a:prstGeom prst="rect">
              <a:avLst/>
            </a:prstGeom>
          </p:spPr>
          <p:txBody>
            <a:bodyPr lIns="50800" tIns="50800" rIns="50800" bIns="50800" rtlCol="0" anchor="ctr"/>
            <a:lstStyle/>
            <a:p>
              <a:pPr algn="ctr">
                <a:lnSpc>
                  <a:spcPts val="2737"/>
                </a:lnSpc>
              </a:pPr>
              <a:endParaRPr/>
            </a:p>
          </p:txBody>
        </p:sp>
      </p:grpSp>
      <p:grpSp>
        <p:nvGrpSpPr>
          <p:cNvPr id="5" name="Group 5"/>
          <p:cNvGrpSpPr/>
          <p:nvPr/>
        </p:nvGrpSpPr>
        <p:grpSpPr>
          <a:xfrm>
            <a:off x="17798799" y="2813390"/>
            <a:ext cx="233597" cy="2335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8" name="Freeform 8"/>
          <p:cNvSpPr/>
          <p:nvPr/>
        </p:nvSpPr>
        <p:spPr>
          <a:xfrm>
            <a:off x="4241106" y="199228"/>
            <a:ext cx="9387356" cy="2980486"/>
          </a:xfrm>
          <a:custGeom>
            <a:avLst/>
            <a:gdLst/>
            <a:ahLst/>
            <a:cxnLst/>
            <a:rect l="l" t="t" r="r" b="b"/>
            <a:pathLst>
              <a:path w="9387356" h="2980486">
                <a:moveTo>
                  <a:pt x="0" y="0"/>
                </a:moveTo>
                <a:lnTo>
                  <a:pt x="9387356" y="0"/>
                </a:lnTo>
                <a:lnTo>
                  <a:pt x="9387356" y="2980485"/>
                </a:lnTo>
                <a:lnTo>
                  <a:pt x="0" y="2980485"/>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396599" y="8910346"/>
            <a:ext cx="245611" cy="24561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grpSp>
        <p:nvGrpSpPr>
          <p:cNvPr id="12" name="Group 12"/>
          <p:cNvGrpSpPr/>
          <p:nvPr/>
        </p:nvGrpSpPr>
        <p:grpSpPr>
          <a:xfrm>
            <a:off x="396599" y="8440576"/>
            <a:ext cx="245611" cy="24561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B3"/>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737"/>
                </a:lnSpc>
              </a:pPr>
              <a:endParaRPr/>
            </a:p>
          </p:txBody>
        </p:sp>
      </p:grpSp>
      <p:sp>
        <p:nvSpPr>
          <p:cNvPr id="15" name="Freeform 15"/>
          <p:cNvSpPr/>
          <p:nvPr/>
        </p:nvSpPr>
        <p:spPr>
          <a:xfrm rot="-4788072">
            <a:off x="17118860" y="9255766"/>
            <a:ext cx="816624" cy="982808"/>
          </a:xfrm>
          <a:custGeom>
            <a:avLst/>
            <a:gdLst/>
            <a:ahLst/>
            <a:cxnLst/>
            <a:rect l="l" t="t" r="r" b="b"/>
            <a:pathLst>
              <a:path w="816624" h="982808">
                <a:moveTo>
                  <a:pt x="0" y="0"/>
                </a:moveTo>
                <a:lnTo>
                  <a:pt x="816623" y="0"/>
                </a:lnTo>
                <a:lnTo>
                  <a:pt x="816623"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4788072">
            <a:off x="1429548" y="864818"/>
            <a:ext cx="816624" cy="982808"/>
          </a:xfrm>
          <a:custGeom>
            <a:avLst/>
            <a:gdLst/>
            <a:ahLst/>
            <a:cxnLst/>
            <a:rect l="l" t="t" r="r" b="b"/>
            <a:pathLst>
              <a:path w="816624" h="982808">
                <a:moveTo>
                  <a:pt x="0" y="0"/>
                </a:moveTo>
                <a:lnTo>
                  <a:pt x="816624" y="0"/>
                </a:lnTo>
                <a:lnTo>
                  <a:pt x="816624" y="982808"/>
                </a:lnTo>
                <a:lnTo>
                  <a:pt x="0" y="982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rot="5400000">
            <a:off x="16501876" y="1233788"/>
            <a:ext cx="2166982" cy="621182"/>
          </a:xfrm>
          <a:prstGeom prst="rect">
            <a:avLst/>
          </a:prstGeom>
        </p:spPr>
        <p:txBody>
          <a:bodyPr lIns="0" tIns="0" rIns="0" bIns="0" rtlCol="0" anchor="t">
            <a:spAutoFit/>
          </a:bodyPr>
          <a:lstStyle/>
          <a:p>
            <a:pPr algn="ctr">
              <a:lnSpc>
                <a:spcPts val="2511"/>
              </a:lnSpc>
              <a:spcBef>
                <a:spcPct val="0"/>
              </a:spcBef>
            </a:pPr>
            <a:r>
              <a:rPr lang="en-US" sz="1794">
                <a:solidFill>
                  <a:srgbClr val="000000"/>
                </a:solidFill>
                <a:latin typeface="Montserrat Classic Bold"/>
                <a:ea typeface="Montserrat Classic Bold"/>
                <a:cs typeface="Montserrat Classic Bold"/>
                <a:sym typeface="Montserrat Classic Bold"/>
              </a:rPr>
              <a:t>FATIMA CDOY SATNFORD</a:t>
            </a:r>
          </a:p>
        </p:txBody>
      </p:sp>
      <p:sp>
        <p:nvSpPr>
          <p:cNvPr id="20" name="TextBox 20"/>
          <p:cNvSpPr txBox="1"/>
          <p:nvPr/>
        </p:nvSpPr>
        <p:spPr>
          <a:xfrm rot="5400000">
            <a:off x="16904370" y="1411032"/>
            <a:ext cx="2166982" cy="266693"/>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Montserrat Classic"/>
                <a:ea typeface="Montserrat Classic"/>
                <a:cs typeface="Montserrat Classic"/>
                <a:sym typeface="Montserrat Classic"/>
              </a:rPr>
              <a:t>PRESENTED BY</a:t>
            </a:r>
          </a:p>
        </p:txBody>
      </p:sp>
      <p:sp>
        <p:nvSpPr>
          <p:cNvPr id="18" name="TextBox 17">
            <a:extLst>
              <a:ext uri="{FF2B5EF4-FFF2-40B4-BE49-F238E27FC236}">
                <a16:creationId xmlns:a16="http://schemas.microsoft.com/office/drawing/2014/main" id="{571F4C7B-69C0-B642-E5F4-5F366153EA80}"/>
              </a:ext>
            </a:extLst>
          </p:cNvPr>
          <p:cNvSpPr txBox="1"/>
          <p:nvPr/>
        </p:nvSpPr>
        <p:spPr>
          <a:xfrm>
            <a:off x="1384245" y="3208521"/>
            <a:ext cx="15101077" cy="6724918"/>
          </a:xfrm>
          <a:prstGeom prst="rect">
            <a:avLst/>
          </a:prstGeom>
          <a:noFill/>
        </p:spPr>
        <p:txBody>
          <a:bodyPr wrap="square">
            <a:spAutoFit/>
          </a:bodyPr>
          <a:lstStyle/>
          <a:p>
            <a:pPr algn="l">
              <a:spcBef>
                <a:spcPts val="1125"/>
              </a:spcBef>
              <a:spcAft>
                <a:spcPts val="750"/>
              </a:spcAft>
              <a:buFont typeface="Arial" panose="020B0604020202020204" pitchFamily="34" charset="0"/>
              <a:buChar char="•"/>
            </a:pPr>
            <a:r>
              <a:rPr lang="en-US" sz="2800" b="1" i="0" dirty="0">
                <a:solidFill>
                  <a:srgbClr val="000000"/>
                </a:solidFill>
                <a:effectLst/>
              </a:rPr>
              <a:t>Clinical Observations</a:t>
            </a:r>
            <a:endParaRPr lang="en-US" sz="2800" b="0" i="0" dirty="0">
              <a:solidFill>
                <a:srgbClr val="000000"/>
              </a:solidFill>
              <a:effectLst/>
            </a:endParaRP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Reduced interest in food and cravings for high-fat, sugary foods, and alcohol.</a:t>
            </a: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Decrease in binge eating and food rumination.</a:t>
            </a: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Side effects like nausea may trigger cravings for comfort foods.</a:t>
            </a:r>
          </a:p>
          <a:p>
            <a:pPr algn="l">
              <a:spcBef>
                <a:spcPts val="1125"/>
              </a:spcBef>
              <a:spcAft>
                <a:spcPts val="750"/>
              </a:spcAft>
              <a:buFont typeface="Arial" panose="020B0604020202020204" pitchFamily="34" charset="0"/>
              <a:buChar char="•"/>
            </a:pPr>
            <a:r>
              <a:rPr lang="en-US" sz="2800" b="1" i="0" dirty="0">
                <a:solidFill>
                  <a:srgbClr val="000000"/>
                </a:solidFill>
                <a:effectLst/>
              </a:rPr>
              <a:t>Potential Challenges</a:t>
            </a:r>
            <a:endParaRPr lang="en-US" sz="2800" b="0" i="0" dirty="0">
              <a:solidFill>
                <a:srgbClr val="000000"/>
              </a:solidFill>
              <a:effectLst/>
            </a:endParaRP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Limited food interest may lead to inadequate nutrient intake or rebound cravings.</a:t>
            </a: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Reduced pleasure from food can affect the quality of life and cause affective changes.</a:t>
            </a: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Frustration may lead to medication discontinuation.</a:t>
            </a:r>
          </a:p>
          <a:p>
            <a:pPr algn="l">
              <a:spcBef>
                <a:spcPts val="1125"/>
              </a:spcBef>
              <a:spcAft>
                <a:spcPts val="750"/>
              </a:spcAft>
              <a:buFont typeface="Arial" panose="020B0604020202020204" pitchFamily="34" charset="0"/>
              <a:buChar char="•"/>
            </a:pPr>
            <a:r>
              <a:rPr lang="en-US" sz="2800" b="1" i="0" dirty="0">
                <a:solidFill>
                  <a:srgbClr val="000000"/>
                </a:solidFill>
                <a:effectLst/>
              </a:rPr>
              <a:t>Management Strategies</a:t>
            </a:r>
            <a:endParaRPr lang="en-US" sz="2800" b="0" i="0" dirty="0">
              <a:solidFill>
                <a:srgbClr val="000000"/>
              </a:solidFill>
              <a:effectLst/>
            </a:endParaRP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Discuss possible disordered thoughts about food and affective changes.</a:t>
            </a: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Consider referral to behavioral therapy for support.</a:t>
            </a:r>
          </a:p>
          <a:p>
            <a:pPr marL="742950" lvl="1" indent="-285750" algn="l">
              <a:spcBef>
                <a:spcPts val="375"/>
              </a:spcBef>
              <a:spcAft>
                <a:spcPts val="375"/>
              </a:spcAft>
              <a:buFont typeface="Arial" panose="020B0604020202020204" pitchFamily="34" charset="0"/>
              <a:buChar char="•"/>
            </a:pPr>
            <a:r>
              <a:rPr lang="en-US" sz="2800" b="0" i="0" dirty="0">
                <a:solidFill>
                  <a:srgbClr val="000000"/>
                </a:solidFill>
                <a:effectLst/>
              </a:rPr>
              <a:t>Adjust the dose, agent, or class of medication as needed to optimize outcomes.</a:t>
            </a:r>
          </a:p>
        </p:txBody>
      </p:sp>
      <p:sp>
        <p:nvSpPr>
          <p:cNvPr id="22" name="TextBox 21">
            <a:extLst>
              <a:ext uri="{FF2B5EF4-FFF2-40B4-BE49-F238E27FC236}">
                <a16:creationId xmlns:a16="http://schemas.microsoft.com/office/drawing/2014/main" id="{70515860-82C5-129B-2706-8FE901067D50}"/>
              </a:ext>
            </a:extLst>
          </p:cNvPr>
          <p:cNvSpPr txBox="1"/>
          <p:nvPr/>
        </p:nvSpPr>
        <p:spPr>
          <a:xfrm>
            <a:off x="4241106" y="1364876"/>
            <a:ext cx="9008824" cy="1077218"/>
          </a:xfrm>
          <a:prstGeom prst="rect">
            <a:avLst/>
          </a:prstGeom>
          <a:noFill/>
        </p:spPr>
        <p:txBody>
          <a:bodyPr wrap="square">
            <a:spAutoFit/>
          </a:bodyPr>
          <a:lstStyle/>
          <a:p>
            <a:pPr algn="ctr">
              <a:spcBef>
                <a:spcPts val="1125"/>
              </a:spcBef>
              <a:buNone/>
            </a:pPr>
            <a:r>
              <a:rPr lang="en-US" sz="3200" b="1" i="0" dirty="0">
                <a:solidFill>
                  <a:srgbClr val="000000"/>
                </a:solidFill>
                <a:effectLst/>
                <a:latin typeface="+mj-lt"/>
              </a:rPr>
              <a:t>Clinical Observations and Challenges in GLP-1 Therapy</a:t>
            </a:r>
            <a:endParaRPr lang="en-US" sz="3200" b="0" i="0" dirty="0">
              <a:solidFill>
                <a:srgbClr val="000000"/>
              </a:solidFill>
              <a:effectLst/>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32215" y="1166279"/>
            <a:ext cx="13142121" cy="7954442"/>
          </a:xfrm>
          <a:prstGeom prst="rect">
            <a:avLst/>
          </a:prstGeom>
          <a:noFill/>
          <a:ln w="9525">
            <a:noFill/>
            <a:miter lim="800000"/>
            <a:headEnd/>
            <a:tailEnd/>
          </a:ln>
          <a:effectLst/>
        </p:spPr>
      </p:pic>
      <p:sp>
        <p:nvSpPr>
          <p:cNvPr id="7" name="Rectangle 6"/>
          <p:cNvSpPr/>
          <p:nvPr/>
        </p:nvSpPr>
        <p:spPr>
          <a:xfrm>
            <a:off x="6743701" y="9731828"/>
            <a:ext cx="4354525" cy="369332"/>
          </a:xfrm>
          <a:prstGeom prst="rect">
            <a:avLst/>
          </a:prstGeom>
        </p:spPr>
        <p:txBody>
          <a:bodyPr wrap="none">
            <a:spAutoFit/>
          </a:bodyPr>
          <a:lstStyle/>
          <a:p>
            <a:r>
              <a:rPr lang="en-US" dirty="0">
                <a:hlinkClick r:id="rId4"/>
              </a:rPr>
              <a:t>http://www.cellbiol.net/ste/alpobesity2.php</a:t>
            </a:r>
            <a:endParaRPr lang="en-US" dirty="0"/>
          </a:p>
        </p:txBody>
      </p:sp>
      <p:sp>
        <p:nvSpPr>
          <p:cNvPr id="5" name="Title 1"/>
          <p:cNvSpPr txBox="1">
            <a:spLocks/>
          </p:cNvSpPr>
          <p:nvPr/>
        </p:nvSpPr>
        <p:spPr>
          <a:xfrm>
            <a:off x="1999544" y="330503"/>
            <a:ext cx="13142120" cy="1060446"/>
          </a:xfrm>
          <a:prstGeom prst="rect">
            <a:avLst/>
          </a:prstGeom>
        </p:spPr>
        <p:txBody>
          <a:bodyPr/>
          <a:lstStyle/>
          <a:p>
            <a:pPr algn="ctr" defTabSz="685800">
              <a:spcBef>
                <a:spcPct val="0"/>
              </a:spcBef>
              <a:defRPr/>
            </a:pPr>
            <a:r>
              <a:rPr lang="en-US" sz="5400" dirty="0">
                <a:latin typeface="+mj-lt"/>
                <a:ea typeface="+mj-ea"/>
                <a:cs typeface="+mj-cs"/>
              </a:rPr>
              <a:t>Regulation of Food Intake</a:t>
            </a:r>
          </a:p>
        </p:txBody>
      </p:sp>
    </p:spTree>
    <p:extLst>
      <p:ext uri="{BB962C8B-B14F-4D97-AF65-F5344CB8AC3E}">
        <p14:creationId xmlns:p14="http://schemas.microsoft.com/office/powerpoint/2010/main" val="184191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22" y="626364"/>
            <a:ext cx="16364460" cy="1874091"/>
          </a:xfrm>
        </p:spPr>
        <p:txBody>
          <a:bodyPr vert="horz" lIns="137160" tIns="68580" rIns="137160" bIns="68580" rtlCol="0" anchor="ctr">
            <a:normAutofit/>
          </a:bodyPr>
          <a:lstStyle/>
          <a:p>
            <a:pPr algn="ctr"/>
            <a:r>
              <a:rPr lang="en-US" sz="6600" dirty="0"/>
              <a:t>Regulation of Food Intake</a:t>
            </a:r>
          </a:p>
        </p:txBody>
      </p:sp>
      <p:sp>
        <p:nvSpPr>
          <p:cNvPr id="5" name="Rectangle 4"/>
          <p:cNvSpPr/>
          <p:nvPr/>
        </p:nvSpPr>
        <p:spPr>
          <a:xfrm>
            <a:off x="1088068" y="9305754"/>
            <a:ext cx="16364465" cy="1031109"/>
          </a:xfrm>
          <a:prstGeom prst="rect">
            <a:avLst/>
          </a:prstGeom>
        </p:spPr>
        <p:txBody>
          <a:bodyPr vert="horz" lIns="137160" tIns="68580" rIns="137160" bIns="68580" rtlCol="0" anchor="ctr">
            <a:normAutofit/>
          </a:bodyPr>
          <a:lstStyle/>
          <a:p>
            <a:pPr algn="ctr">
              <a:lnSpc>
                <a:spcPct val="90000"/>
              </a:lnSpc>
              <a:spcBef>
                <a:spcPts val="1500"/>
              </a:spcBef>
            </a:pPr>
            <a:r>
              <a:rPr lang="en-US" sz="3600" dirty="0">
                <a:hlinkClick r:id="rId3"/>
              </a:rPr>
              <a:t>http://www.cellbiol.net/ste/alpobesity4.php</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5601113"/>
              </p:ext>
            </p:extLst>
          </p:nvPr>
        </p:nvGraphicFramePr>
        <p:xfrm>
          <a:off x="441900" y="2324100"/>
          <a:ext cx="17397303" cy="6155999"/>
        </p:xfrm>
        <a:graphic>
          <a:graphicData uri="http://schemas.openxmlformats.org/drawingml/2006/table">
            <a:tbl>
              <a:tblPr firstRow="1" bandRow="1">
                <a:tableStyleId>{69C7853C-536D-4A76-A0AE-DD22124D55A5}</a:tableStyleId>
              </a:tblPr>
              <a:tblGrid>
                <a:gridCol w="5799101">
                  <a:extLst>
                    <a:ext uri="{9D8B030D-6E8A-4147-A177-3AD203B41FA5}">
                      <a16:colId xmlns:a16="http://schemas.microsoft.com/office/drawing/2014/main" val="20000"/>
                    </a:ext>
                  </a:extLst>
                </a:gridCol>
                <a:gridCol w="5799101">
                  <a:extLst>
                    <a:ext uri="{9D8B030D-6E8A-4147-A177-3AD203B41FA5}">
                      <a16:colId xmlns:a16="http://schemas.microsoft.com/office/drawing/2014/main" val="20001"/>
                    </a:ext>
                  </a:extLst>
                </a:gridCol>
                <a:gridCol w="5799101">
                  <a:extLst>
                    <a:ext uri="{9D8B030D-6E8A-4147-A177-3AD203B41FA5}">
                      <a16:colId xmlns:a16="http://schemas.microsoft.com/office/drawing/2014/main" val="20002"/>
                    </a:ext>
                  </a:extLst>
                </a:gridCol>
              </a:tblGrid>
              <a:tr h="731048">
                <a:tc>
                  <a:txBody>
                    <a:bodyPr/>
                    <a:lstStyle/>
                    <a:p>
                      <a:pPr algn="ctr"/>
                      <a:r>
                        <a:rPr lang="en-US" sz="1700"/>
                        <a:t>Substance </a:t>
                      </a:r>
                    </a:p>
                  </a:txBody>
                  <a:tcPr marL="126503" marR="126503" marT="47439" marB="47439"/>
                </a:tc>
                <a:tc>
                  <a:txBody>
                    <a:bodyPr/>
                    <a:lstStyle/>
                    <a:p>
                      <a:pPr algn="ctr"/>
                      <a:r>
                        <a:rPr lang="en-US" sz="1700"/>
                        <a:t>Production Site</a:t>
                      </a:r>
                    </a:p>
                  </a:txBody>
                  <a:tcPr marL="126503" marR="126503" marT="47439" marB="47439"/>
                </a:tc>
                <a:tc>
                  <a:txBody>
                    <a:bodyPr/>
                    <a:lstStyle/>
                    <a:p>
                      <a:pPr algn="ctr"/>
                      <a:r>
                        <a:rPr lang="en-US" sz="1700"/>
                        <a:t>Effect </a:t>
                      </a:r>
                    </a:p>
                    <a:p>
                      <a:pPr algn="ctr"/>
                      <a:r>
                        <a:rPr lang="en-US" sz="1700"/>
                        <a:t>(Relevant</a:t>
                      </a:r>
                      <a:r>
                        <a:rPr lang="en-US" sz="1700" baseline="0"/>
                        <a:t> for Feeding)</a:t>
                      </a:r>
                      <a:endParaRPr lang="en-US" sz="1700"/>
                    </a:p>
                  </a:txBody>
                  <a:tcPr marL="126503" marR="126503" marT="47439" marB="47439"/>
                </a:tc>
                <a:extLst>
                  <a:ext uri="{0D108BD9-81ED-4DB2-BD59-A6C34878D82A}">
                    <a16:rowId xmlns:a16="http://schemas.microsoft.com/office/drawing/2014/main" val="10000"/>
                  </a:ext>
                </a:extLst>
              </a:tr>
              <a:tr h="911999">
                <a:tc>
                  <a:txBody>
                    <a:bodyPr/>
                    <a:lstStyle/>
                    <a:p>
                      <a:pPr algn="ctr"/>
                      <a:r>
                        <a:rPr lang="en-US" sz="1500" dirty="0"/>
                        <a:t>Ghrelin (grow)</a:t>
                      </a:r>
                    </a:p>
                  </a:txBody>
                  <a:tcPr marL="126503" marR="126503" marT="47439" marB="47439"/>
                </a:tc>
                <a:tc>
                  <a:txBody>
                    <a:bodyPr/>
                    <a:lstStyle/>
                    <a:p>
                      <a:pPr algn="ctr">
                        <a:buFont typeface="Arial" pitchFamily="34" charset="0"/>
                        <a:buChar char="•"/>
                      </a:pPr>
                      <a:r>
                        <a:rPr kumimoji="0" lang="en-US" sz="1500" b="0" i="0" kern="1200" dirty="0">
                          <a:solidFill>
                            <a:schemeClr val="dk1"/>
                          </a:solidFill>
                          <a:latin typeface="+mn-lt"/>
                          <a:ea typeface="+mn-ea"/>
                          <a:cs typeface="+mn-cs"/>
                        </a:rPr>
                        <a:t>Stomach (fundus region,</a:t>
                      </a:r>
                      <a:br>
                        <a:rPr lang="en-US" sz="1500" dirty="0"/>
                      </a:br>
                      <a:r>
                        <a:rPr kumimoji="0" lang="en-US" sz="1500" b="0" i="0" kern="1200" dirty="0">
                          <a:solidFill>
                            <a:schemeClr val="dk1"/>
                          </a:solidFill>
                          <a:latin typeface="+mn-lt"/>
                          <a:ea typeface="+mn-ea"/>
                          <a:cs typeface="+mn-cs"/>
                        </a:rPr>
                        <a:t>entero-endocrine cells)</a:t>
                      </a:r>
                    </a:p>
                    <a:p>
                      <a:pPr algn="ctr">
                        <a:buFont typeface="Arial" pitchFamily="34" charset="0"/>
                        <a:buChar char="•"/>
                      </a:pPr>
                      <a:r>
                        <a:rPr kumimoji="0" lang="en-US" sz="1500" b="0" i="0" kern="1200" dirty="0">
                          <a:solidFill>
                            <a:schemeClr val="dk1"/>
                          </a:solidFill>
                          <a:latin typeface="+mn-lt"/>
                          <a:ea typeface="+mn-ea"/>
                          <a:cs typeface="+mn-cs"/>
                        </a:rPr>
                        <a:t>Neurons in the hypothalamus</a:t>
                      </a:r>
                      <a:endParaRPr lang="en-US" sz="1500" dirty="0"/>
                    </a:p>
                  </a:txBody>
                  <a:tcPr marL="126503" marR="126503" marT="47439" marB="47439"/>
                </a:tc>
                <a:tc>
                  <a:txBody>
                    <a:bodyPr/>
                    <a:lstStyle/>
                    <a:p>
                      <a:pPr algn="ctr"/>
                      <a:r>
                        <a:rPr kumimoji="0" lang="en-US" sz="1500" b="0" i="0" kern="1200">
                          <a:solidFill>
                            <a:schemeClr val="dk1"/>
                          </a:solidFill>
                          <a:latin typeface="+mn-lt"/>
                          <a:ea typeface="+mn-ea"/>
                          <a:cs typeface="+mn-cs"/>
                        </a:rPr>
                        <a:t>Appetite (orexigenic)</a:t>
                      </a:r>
                      <a:endParaRPr lang="en-US" sz="1500"/>
                    </a:p>
                  </a:txBody>
                  <a:tcPr marL="126503" marR="126503" marT="47439" marB="47439"/>
                </a:tc>
                <a:extLst>
                  <a:ext uri="{0D108BD9-81ED-4DB2-BD59-A6C34878D82A}">
                    <a16:rowId xmlns:a16="http://schemas.microsoft.com/office/drawing/2014/main" val="10001"/>
                  </a:ext>
                </a:extLst>
              </a:tr>
              <a:tr h="658667">
                <a:tc>
                  <a:txBody>
                    <a:bodyPr/>
                    <a:lstStyle/>
                    <a:p>
                      <a:pPr algn="ctr"/>
                      <a:r>
                        <a:rPr kumimoji="0" lang="en-US" sz="1500" b="0" i="0" kern="1200">
                          <a:solidFill>
                            <a:schemeClr val="dk1"/>
                          </a:solidFill>
                          <a:latin typeface="+mn-lt"/>
                          <a:ea typeface="+mn-ea"/>
                          <a:cs typeface="+mn-cs"/>
                        </a:rPr>
                        <a:t>Anandamide</a:t>
                      </a:r>
                      <a:br>
                        <a:rPr lang="en-US" sz="1500"/>
                      </a:br>
                      <a:r>
                        <a:rPr kumimoji="0" lang="en-US" sz="1500" b="0" i="0" kern="1200">
                          <a:solidFill>
                            <a:schemeClr val="dk1"/>
                          </a:solidFill>
                          <a:latin typeface="+mn-lt"/>
                          <a:ea typeface="+mn-ea"/>
                          <a:cs typeface="+mn-cs"/>
                        </a:rPr>
                        <a:t>(endocannabinoide,</a:t>
                      </a:r>
                      <a:r>
                        <a:rPr kumimoji="0" lang="en-US" sz="1500" b="0" i="0" kern="1200" baseline="0">
                          <a:solidFill>
                            <a:schemeClr val="dk1"/>
                          </a:solidFill>
                          <a:latin typeface="+mn-lt"/>
                          <a:ea typeface="+mn-ea"/>
                          <a:cs typeface="+mn-cs"/>
                        </a:rPr>
                        <a:t> </a:t>
                      </a:r>
                      <a:r>
                        <a:rPr kumimoji="0" lang="en-US" sz="1500" b="0" i="0" kern="1200">
                          <a:solidFill>
                            <a:schemeClr val="dk1"/>
                          </a:solidFill>
                          <a:latin typeface="+mn-lt"/>
                          <a:ea typeface="+mn-ea"/>
                          <a:cs typeface="+mn-cs"/>
                        </a:rPr>
                        <a:t>ananda; bliss, delight + amide )</a:t>
                      </a:r>
                      <a:endParaRPr lang="en-US" sz="1500"/>
                    </a:p>
                  </a:txBody>
                  <a:tcPr marL="126503" marR="126503" marT="47439" marB="47439"/>
                </a:tc>
                <a:tc>
                  <a:txBody>
                    <a:bodyPr/>
                    <a:lstStyle/>
                    <a:p>
                      <a:pPr algn="ctr"/>
                      <a:r>
                        <a:rPr lang="en-US" sz="1500"/>
                        <a:t>Small</a:t>
                      </a:r>
                      <a:r>
                        <a:rPr lang="en-US" sz="1500" baseline="0"/>
                        <a:t> intestine</a:t>
                      </a:r>
                      <a:endParaRPr lang="en-US" sz="1500"/>
                    </a:p>
                  </a:txBody>
                  <a:tcPr marL="126503" marR="126503" marT="47439" marB="47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i="0" kern="1200">
                          <a:solidFill>
                            <a:schemeClr val="dk1"/>
                          </a:solidFill>
                          <a:latin typeface="+mn-lt"/>
                          <a:ea typeface="+mn-ea"/>
                          <a:cs typeface="+mn-cs"/>
                        </a:rPr>
                        <a:t>Appetite (orexigenic)</a:t>
                      </a:r>
                      <a:endParaRPr lang="en-US" sz="1500"/>
                    </a:p>
                    <a:p>
                      <a:pPr algn="ctr"/>
                      <a:endParaRPr lang="en-US" sz="1500"/>
                    </a:p>
                  </a:txBody>
                  <a:tcPr marL="126503" marR="126503" marT="47439" marB="47439"/>
                </a:tc>
                <a:extLst>
                  <a:ext uri="{0D108BD9-81ED-4DB2-BD59-A6C34878D82A}">
                    <a16:rowId xmlns:a16="http://schemas.microsoft.com/office/drawing/2014/main" val="10002"/>
                  </a:ext>
                </a:extLst>
              </a:tr>
              <a:tr h="658667">
                <a:tc>
                  <a:txBody>
                    <a:bodyPr/>
                    <a:lstStyle/>
                    <a:p>
                      <a:pPr algn="ctr"/>
                      <a:r>
                        <a:rPr kumimoji="0" lang="en-US" sz="1500" b="0" i="0" kern="1200" dirty="0">
                          <a:solidFill>
                            <a:schemeClr val="dk1"/>
                          </a:solidFill>
                          <a:latin typeface="+mn-lt"/>
                          <a:ea typeface="+mn-ea"/>
                          <a:cs typeface="+mn-cs"/>
                        </a:rPr>
                        <a:t>Insulin</a:t>
                      </a:r>
                      <a:br>
                        <a:rPr lang="en-US" sz="1500" dirty="0"/>
                      </a:br>
                      <a:r>
                        <a:rPr kumimoji="0" lang="en-US" sz="1500" b="0" i="0" kern="1200" dirty="0">
                          <a:solidFill>
                            <a:schemeClr val="dk1"/>
                          </a:solidFill>
                          <a:latin typeface="+mn-lt"/>
                          <a:ea typeface="+mn-ea"/>
                          <a:cs typeface="+mn-cs"/>
                        </a:rPr>
                        <a:t>(insula; island or islet)</a:t>
                      </a:r>
                      <a:endParaRPr lang="en-US" sz="1500" dirty="0"/>
                    </a:p>
                  </a:txBody>
                  <a:tcPr marL="126503" marR="126503" marT="47439" marB="47439"/>
                </a:tc>
                <a:tc>
                  <a:txBody>
                    <a:bodyPr/>
                    <a:lstStyle/>
                    <a:p>
                      <a:pPr algn="ctr"/>
                      <a:r>
                        <a:rPr kumimoji="0" lang="en-US" sz="1500" b="0" i="0" kern="1200">
                          <a:solidFill>
                            <a:schemeClr val="dk1"/>
                          </a:solidFill>
                          <a:latin typeface="+mn-lt"/>
                          <a:ea typeface="+mn-ea"/>
                          <a:cs typeface="+mn-cs"/>
                        </a:rPr>
                        <a:t>Pancreas</a:t>
                      </a:r>
                      <a:br>
                        <a:rPr lang="en-US" sz="1500"/>
                      </a:br>
                      <a:r>
                        <a:rPr kumimoji="0" lang="en-US" sz="1500" b="0" i="0" kern="1200">
                          <a:solidFill>
                            <a:schemeClr val="dk1"/>
                          </a:solidFill>
                          <a:latin typeface="+mn-lt"/>
                          <a:ea typeface="+mn-ea"/>
                          <a:cs typeface="+mn-cs"/>
                        </a:rPr>
                        <a:t>(β-cells in islets of Langerhans)</a:t>
                      </a:r>
                      <a:endParaRPr lang="en-US" sz="1500"/>
                    </a:p>
                  </a:txBody>
                  <a:tcPr marL="126503" marR="126503" marT="47439" marB="47439"/>
                </a:tc>
                <a:tc>
                  <a:txBody>
                    <a:bodyPr/>
                    <a:lstStyle/>
                    <a:p>
                      <a:pPr algn="ctr">
                        <a:buFont typeface="Arial" pitchFamily="34" charset="0"/>
                        <a:buChar char="•"/>
                      </a:pPr>
                      <a:r>
                        <a:rPr kumimoji="0" lang="en-US" sz="1500" b="0" i="0" kern="1200">
                          <a:solidFill>
                            <a:schemeClr val="dk1"/>
                          </a:solidFill>
                          <a:latin typeface="+mn-lt"/>
                          <a:ea typeface="+mn-ea"/>
                          <a:cs typeface="+mn-cs"/>
                        </a:rPr>
                        <a:t>Satiety (anorexigenic)</a:t>
                      </a:r>
                    </a:p>
                    <a:p>
                      <a:pPr algn="ctr">
                        <a:buFont typeface="Arial" pitchFamily="34" charset="0"/>
                        <a:buChar char="•"/>
                      </a:pPr>
                      <a:r>
                        <a:rPr kumimoji="0" lang="en-US" sz="1500" b="0" i="0" kern="1200">
                          <a:solidFill>
                            <a:schemeClr val="dk1"/>
                          </a:solidFill>
                          <a:latin typeface="+mn-lt"/>
                          <a:ea typeface="+mn-ea"/>
                          <a:cs typeface="+mn-cs"/>
                        </a:rPr>
                        <a:t>glycogen and lipid storage</a:t>
                      </a:r>
                      <a:endParaRPr lang="en-US" sz="1500"/>
                    </a:p>
                  </a:txBody>
                  <a:tcPr marL="126503" marR="126503" marT="47439" marB="47439"/>
                </a:tc>
                <a:extLst>
                  <a:ext uri="{0D108BD9-81ED-4DB2-BD59-A6C34878D82A}">
                    <a16:rowId xmlns:a16="http://schemas.microsoft.com/office/drawing/2014/main" val="10003"/>
                  </a:ext>
                </a:extLst>
              </a:tr>
              <a:tr h="658667">
                <a:tc>
                  <a:txBody>
                    <a:bodyPr/>
                    <a:lstStyle/>
                    <a:p>
                      <a:pPr algn="ctr"/>
                      <a:r>
                        <a:rPr kumimoji="0" lang="en-US" sz="1500" b="0" i="0" kern="1200">
                          <a:solidFill>
                            <a:schemeClr val="dk1"/>
                          </a:solidFill>
                          <a:latin typeface="+mn-lt"/>
                          <a:ea typeface="+mn-ea"/>
                          <a:cs typeface="+mn-cs"/>
                        </a:rPr>
                        <a:t>Leptin</a:t>
                      </a:r>
                      <a:br>
                        <a:rPr lang="en-US" sz="1500"/>
                      </a:br>
                      <a:r>
                        <a:rPr kumimoji="0" lang="en-US" sz="1500" b="0" i="0" kern="1200">
                          <a:solidFill>
                            <a:schemeClr val="dk1"/>
                          </a:solidFill>
                          <a:latin typeface="+mn-lt"/>
                          <a:ea typeface="+mn-ea"/>
                          <a:cs typeface="+mn-cs"/>
                        </a:rPr>
                        <a:t>(leptos, thin)</a:t>
                      </a:r>
                      <a:endParaRPr lang="en-US" sz="1500"/>
                    </a:p>
                  </a:txBody>
                  <a:tcPr marL="126503" marR="126503" marT="47439" marB="47439"/>
                </a:tc>
                <a:tc>
                  <a:txBody>
                    <a:bodyPr/>
                    <a:lstStyle/>
                    <a:p>
                      <a:pPr algn="ctr">
                        <a:buFont typeface="Arial" pitchFamily="34" charset="0"/>
                        <a:buChar char="•"/>
                      </a:pPr>
                      <a:r>
                        <a:rPr kumimoji="0" lang="en-US" sz="1500" b="0" i="0" kern="1200">
                          <a:solidFill>
                            <a:schemeClr val="dk1"/>
                          </a:solidFill>
                          <a:latin typeface="+mn-lt"/>
                          <a:ea typeface="+mn-ea"/>
                          <a:cs typeface="+mn-cs"/>
                        </a:rPr>
                        <a:t>Adipocytes (long term)</a:t>
                      </a:r>
                    </a:p>
                    <a:p>
                      <a:pPr algn="ctr">
                        <a:buFont typeface="Arial" pitchFamily="34" charset="0"/>
                        <a:buChar char="•"/>
                      </a:pPr>
                      <a:r>
                        <a:rPr kumimoji="0" lang="en-US" sz="1500" b="0" i="0" kern="1200">
                          <a:solidFill>
                            <a:schemeClr val="dk1"/>
                          </a:solidFill>
                          <a:latin typeface="+mn-lt"/>
                          <a:ea typeface="+mn-ea"/>
                          <a:cs typeface="+mn-cs"/>
                        </a:rPr>
                        <a:t>Stomach (short term)</a:t>
                      </a:r>
                      <a:endParaRPr lang="en-US" sz="1500"/>
                    </a:p>
                  </a:txBody>
                  <a:tcPr marL="126503" marR="126503" marT="47439" marB="47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i="0" kern="1200" dirty="0">
                          <a:solidFill>
                            <a:schemeClr val="dk1"/>
                          </a:solidFill>
                          <a:latin typeface="+mn-lt"/>
                          <a:ea typeface="+mn-ea"/>
                          <a:cs typeface="+mn-cs"/>
                        </a:rPr>
                        <a:t>Satiety (anorexigenic)</a:t>
                      </a:r>
                    </a:p>
                    <a:p>
                      <a:pPr algn="ctr"/>
                      <a:endParaRPr lang="en-US" sz="1500" dirty="0"/>
                    </a:p>
                  </a:txBody>
                  <a:tcPr marL="126503" marR="126503" marT="47439" marB="47439"/>
                </a:tc>
                <a:extLst>
                  <a:ext uri="{0D108BD9-81ED-4DB2-BD59-A6C34878D82A}">
                    <a16:rowId xmlns:a16="http://schemas.microsoft.com/office/drawing/2014/main" val="10004"/>
                  </a:ext>
                </a:extLst>
              </a:tr>
              <a:tr h="1165332">
                <a:tc>
                  <a:txBody>
                    <a:bodyPr/>
                    <a:lstStyle/>
                    <a:p>
                      <a:pPr algn="ctr"/>
                      <a:r>
                        <a:rPr kumimoji="0" lang="en-US" sz="1500" b="0" i="0" kern="1200" dirty="0">
                          <a:solidFill>
                            <a:schemeClr val="dk1"/>
                          </a:solidFill>
                          <a:latin typeface="+mn-lt"/>
                          <a:ea typeface="+mn-ea"/>
                          <a:cs typeface="+mn-cs"/>
                        </a:rPr>
                        <a:t>CCK</a:t>
                      </a:r>
                      <a:br>
                        <a:rPr lang="en-US" sz="1500" dirty="0"/>
                      </a:br>
                      <a:r>
                        <a:rPr kumimoji="0" lang="en-US" sz="1500" b="0" i="0" kern="1200" dirty="0">
                          <a:solidFill>
                            <a:schemeClr val="dk1"/>
                          </a:solidFill>
                          <a:latin typeface="+mn-lt"/>
                          <a:ea typeface="+mn-ea"/>
                          <a:cs typeface="+mn-cs"/>
                        </a:rPr>
                        <a:t>(cholecystokinin,</a:t>
                      </a:r>
                      <a:br>
                        <a:rPr lang="en-US" sz="1500" dirty="0"/>
                      </a:br>
                      <a:r>
                        <a:rPr kumimoji="0" lang="en-US" sz="1500" b="0" i="0" kern="1200" dirty="0">
                          <a:solidFill>
                            <a:schemeClr val="dk1"/>
                          </a:solidFill>
                          <a:latin typeface="+mn-lt"/>
                          <a:ea typeface="+mn-ea"/>
                          <a:cs typeface="+mn-cs"/>
                        </a:rPr>
                        <a:t>“move the bile-sac”)</a:t>
                      </a:r>
                      <a:endParaRPr lang="en-US" sz="1500" dirty="0"/>
                    </a:p>
                  </a:txBody>
                  <a:tcPr marL="126503" marR="126503" marT="47439" marB="47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a:t>Small</a:t>
                      </a:r>
                      <a:r>
                        <a:rPr lang="en-US" sz="1500" baseline="0"/>
                        <a:t> intestine</a:t>
                      </a:r>
                      <a:endParaRPr lang="en-US" sz="1500"/>
                    </a:p>
                    <a:p>
                      <a:pPr algn="ctr"/>
                      <a:endParaRPr lang="en-US" sz="1500"/>
                    </a:p>
                  </a:txBody>
                  <a:tcPr marL="126503" marR="126503" marT="47439" marB="47439"/>
                </a:tc>
                <a:tc>
                  <a:txBody>
                    <a:bodyPr/>
                    <a:lstStyle/>
                    <a:p>
                      <a:pPr algn="ctr">
                        <a:buFont typeface="Arial" pitchFamily="34" charset="0"/>
                        <a:buChar char="•"/>
                      </a:pPr>
                      <a:r>
                        <a:rPr kumimoji="0" lang="en-US" sz="1500" b="0" i="0" kern="1200">
                          <a:solidFill>
                            <a:schemeClr val="dk1"/>
                          </a:solidFill>
                          <a:latin typeface="+mn-lt"/>
                          <a:ea typeface="+mn-ea"/>
                          <a:cs typeface="+mn-cs"/>
                        </a:rPr>
                        <a:t>Early satiety (anorexigenic)</a:t>
                      </a:r>
                    </a:p>
                    <a:p>
                      <a:pPr algn="ctr">
                        <a:buFont typeface="Arial" pitchFamily="34" charset="0"/>
                        <a:buChar char="•"/>
                      </a:pPr>
                      <a:r>
                        <a:rPr kumimoji="0" lang="en-US" sz="1500" b="0" i="0" kern="1200">
                          <a:solidFill>
                            <a:schemeClr val="dk1"/>
                          </a:solidFill>
                          <a:latin typeface="+mn-lt"/>
                          <a:ea typeface="+mn-ea"/>
                          <a:cs typeface="+mn-cs"/>
                        </a:rPr>
                        <a:t>release of digestive</a:t>
                      </a:r>
                      <a:r>
                        <a:rPr kumimoji="0" lang="en-US" sz="1500" b="0" i="0" kern="1200" baseline="0">
                          <a:solidFill>
                            <a:schemeClr val="dk1"/>
                          </a:solidFill>
                          <a:latin typeface="+mn-lt"/>
                          <a:ea typeface="+mn-ea"/>
                          <a:cs typeface="+mn-cs"/>
                        </a:rPr>
                        <a:t> </a:t>
                      </a:r>
                      <a:r>
                        <a:rPr kumimoji="0" lang="en-US" sz="1500" b="0" i="0" kern="1200">
                          <a:solidFill>
                            <a:schemeClr val="dk1"/>
                          </a:solidFill>
                          <a:latin typeface="+mn-lt"/>
                          <a:ea typeface="+mn-ea"/>
                          <a:cs typeface="+mn-cs"/>
                        </a:rPr>
                        <a:t>enzymes from exocrine</a:t>
                      </a:r>
                      <a:r>
                        <a:rPr kumimoji="0" lang="en-US" sz="1500" b="0" i="0" kern="1200" baseline="0">
                          <a:solidFill>
                            <a:schemeClr val="dk1"/>
                          </a:solidFill>
                          <a:latin typeface="+mn-lt"/>
                          <a:ea typeface="+mn-ea"/>
                          <a:cs typeface="+mn-cs"/>
                        </a:rPr>
                        <a:t> </a:t>
                      </a:r>
                      <a:r>
                        <a:rPr kumimoji="0" lang="en-US" sz="1500" b="0" i="0" kern="1200">
                          <a:solidFill>
                            <a:schemeClr val="dk1"/>
                          </a:solidFill>
                          <a:latin typeface="+mn-lt"/>
                          <a:ea typeface="+mn-ea"/>
                          <a:cs typeface="+mn-cs"/>
                        </a:rPr>
                        <a:t>pancreas, bile from</a:t>
                      </a:r>
                      <a:r>
                        <a:rPr kumimoji="0" lang="en-US" sz="1500" b="0" i="0" kern="1200" baseline="0">
                          <a:solidFill>
                            <a:schemeClr val="dk1"/>
                          </a:solidFill>
                          <a:latin typeface="+mn-lt"/>
                          <a:ea typeface="+mn-ea"/>
                          <a:cs typeface="+mn-cs"/>
                        </a:rPr>
                        <a:t> </a:t>
                      </a:r>
                      <a:r>
                        <a:rPr kumimoji="0" lang="en-US" sz="1500" b="0" i="0" kern="1200">
                          <a:solidFill>
                            <a:schemeClr val="dk1"/>
                          </a:solidFill>
                          <a:latin typeface="+mn-lt"/>
                          <a:ea typeface="+mn-ea"/>
                          <a:cs typeface="+mn-cs"/>
                        </a:rPr>
                        <a:t>the gallbladder and</a:t>
                      </a:r>
                      <a:br>
                        <a:rPr lang="en-US" sz="1500"/>
                      </a:br>
                      <a:r>
                        <a:rPr kumimoji="0" lang="en-US" sz="1500" b="0" i="0" kern="1200">
                          <a:solidFill>
                            <a:schemeClr val="dk1"/>
                          </a:solidFill>
                          <a:latin typeface="+mn-lt"/>
                          <a:ea typeface="+mn-ea"/>
                          <a:cs typeface="+mn-cs"/>
                        </a:rPr>
                        <a:t>H+ from parietal</a:t>
                      </a:r>
                      <a:r>
                        <a:rPr kumimoji="0" lang="en-US" sz="1500" b="0" i="0" kern="1200" baseline="0">
                          <a:solidFill>
                            <a:schemeClr val="dk1"/>
                          </a:solidFill>
                          <a:latin typeface="+mn-lt"/>
                          <a:ea typeface="+mn-ea"/>
                          <a:cs typeface="+mn-cs"/>
                        </a:rPr>
                        <a:t> </a:t>
                      </a:r>
                      <a:r>
                        <a:rPr kumimoji="0" lang="en-US" sz="1500" b="0" i="0" kern="1200">
                          <a:solidFill>
                            <a:schemeClr val="dk1"/>
                          </a:solidFill>
                          <a:latin typeface="+mn-lt"/>
                          <a:ea typeface="+mn-ea"/>
                          <a:cs typeface="+mn-cs"/>
                        </a:rPr>
                        <a:t>cells in stomach</a:t>
                      </a:r>
                      <a:endParaRPr lang="en-US" sz="1500"/>
                    </a:p>
                  </a:txBody>
                  <a:tcPr marL="126503" marR="126503" marT="47439" marB="47439"/>
                </a:tc>
                <a:extLst>
                  <a:ext uri="{0D108BD9-81ED-4DB2-BD59-A6C34878D82A}">
                    <a16:rowId xmlns:a16="http://schemas.microsoft.com/office/drawing/2014/main" val="10005"/>
                  </a:ext>
                </a:extLst>
              </a:tr>
              <a:tr h="712952">
                <a:tc>
                  <a:txBody>
                    <a:bodyPr/>
                    <a:lstStyle/>
                    <a:p>
                      <a:pPr marL="0" indent="0" algn="ctr">
                        <a:buFont typeface="Arial" panose="020B0604020202020204" pitchFamily="34" charset="0"/>
                        <a:buNone/>
                      </a:pPr>
                      <a:r>
                        <a:rPr lang="en-US" sz="1500" b="0" dirty="0">
                          <a:solidFill>
                            <a:schemeClr val="bg2">
                              <a:lumMod val="10000"/>
                            </a:schemeClr>
                          </a:solidFill>
                          <a:latin typeface="+mn-lt"/>
                          <a:cs typeface="Arial" panose="020B0604020202020204" pitchFamily="34" charset="0"/>
                        </a:rPr>
                        <a:t>Glucagon-like peptide 1 (GLP-1)</a:t>
                      </a:r>
                    </a:p>
                  </a:txBody>
                  <a:tcPr marL="189755" marR="189755" marT="71159" marB="71159" anchor="ctr"/>
                </a:tc>
                <a:tc>
                  <a:txBody>
                    <a:bodyPr/>
                    <a:lstStyle/>
                    <a:p>
                      <a:pPr marL="0" indent="0" algn="ctr">
                        <a:buFont typeface="Arial" panose="020B0604020202020204" pitchFamily="34" charset="0"/>
                        <a:buNone/>
                      </a:pPr>
                      <a:r>
                        <a:rPr lang="en-US" sz="1500" dirty="0">
                          <a:solidFill>
                            <a:schemeClr val="tx1"/>
                          </a:solidFill>
                          <a:latin typeface="+mn-lt"/>
                          <a:cs typeface="Arial" panose="020B0604020202020204" pitchFamily="34" charset="0"/>
                        </a:rPr>
                        <a:t>Ileum</a:t>
                      </a:r>
                    </a:p>
                    <a:p>
                      <a:pPr marL="0" indent="0" algn="ctr">
                        <a:buFont typeface="Arial" panose="020B0604020202020204" pitchFamily="34" charset="0"/>
                        <a:buNone/>
                      </a:pPr>
                      <a:r>
                        <a:rPr lang="en-US" sz="1500" dirty="0">
                          <a:solidFill>
                            <a:schemeClr val="tx1"/>
                          </a:solidFill>
                          <a:latin typeface="+mn-lt"/>
                          <a:cs typeface="Arial" panose="020B0604020202020204" pitchFamily="34" charset="0"/>
                        </a:rPr>
                        <a:t>Colon</a:t>
                      </a:r>
                    </a:p>
                  </a:txBody>
                  <a:tcPr marL="189755" marR="189755" marT="71159" marB="71159"/>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kern="1200" dirty="0">
                          <a:solidFill>
                            <a:schemeClr val="tx1"/>
                          </a:solidFill>
                          <a:latin typeface="+mn-lt"/>
                          <a:cs typeface="Arial" panose="020B0604020202020204" pitchFamily="34" charset="0"/>
                        </a:rPr>
                        <a:t>Satiety (anorexigenic)</a:t>
                      </a:r>
                      <a:endParaRPr kumimoji="0" lang="en-US" sz="1500" b="0" i="0" kern="1200" dirty="0">
                        <a:solidFill>
                          <a:schemeClr val="tx1"/>
                        </a:solidFill>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kern="1200" dirty="0">
                          <a:solidFill>
                            <a:schemeClr val="tx1"/>
                          </a:solidFill>
                          <a:latin typeface="+mn-lt"/>
                          <a:ea typeface="+mn-ea"/>
                          <a:cs typeface="Arial" panose="020B0604020202020204" pitchFamily="34" charset="0"/>
                        </a:rPr>
                        <a:t>Slowed gastric emptying</a:t>
                      </a:r>
                    </a:p>
                  </a:txBody>
                  <a:tcPr marL="189755" marR="189755" marT="71159" marB="71159"/>
                </a:tc>
                <a:extLst>
                  <a:ext uri="{0D108BD9-81ED-4DB2-BD59-A6C34878D82A}">
                    <a16:rowId xmlns:a16="http://schemas.microsoft.com/office/drawing/2014/main" val="3722529067"/>
                  </a:ext>
                </a:extLst>
              </a:tr>
              <a:tr h="658667">
                <a:tc>
                  <a:txBody>
                    <a:bodyPr/>
                    <a:lstStyle/>
                    <a:p>
                      <a:pPr algn="ctr"/>
                      <a:r>
                        <a:rPr kumimoji="0" lang="en-US" sz="1500" b="0" i="0" kern="1200" dirty="0">
                          <a:solidFill>
                            <a:schemeClr val="dk1"/>
                          </a:solidFill>
                          <a:latin typeface="+mn-lt"/>
                          <a:ea typeface="+mn-ea"/>
                          <a:cs typeface="+mn-cs"/>
                        </a:rPr>
                        <a:t>PYY</a:t>
                      </a:r>
                      <a:br>
                        <a:rPr lang="en-US" sz="1500" dirty="0"/>
                      </a:br>
                      <a:r>
                        <a:rPr kumimoji="0" lang="en-US" sz="1500" b="0" i="0" kern="1200" dirty="0">
                          <a:solidFill>
                            <a:schemeClr val="dk1"/>
                          </a:solidFill>
                          <a:latin typeface="+mn-lt"/>
                          <a:ea typeface="+mn-ea"/>
                          <a:cs typeface="+mn-cs"/>
                        </a:rPr>
                        <a:t>(peptide tyrosine tyrosine)</a:t>
                      </a:r>
                      <a:endParaRPr lang="en-US" sz="1500" dirty="0"/>
                    </a:p>
                  </a:txBody>
                  <a:tcPr marL="126503" marR="126503" marT="47439" marB="47439"/>
                </a:tc>
                <a:tc>
                  <a:txBody>
                    <a:bodyPr/>
                    <a:lstStyle/>
                    <a:p>
                      <a:pPr algn="ctr">
                        <a:buFont typeface="Arial" pitchFamily="34" charset="0"/>
                        <a:buChar char="•"/>
                      </a:pPr>
                      <a:r>
                        <a:rPr kumimoji="0" lang="en-US" sz="1500" b="0" i="0" kern="1200" dirty="0">
                          <a:solidFill>
                            <a:schemeClr val="dk1"/>
                          </a:solidFill>
                          <a:latin typeface="+mn-lt"/>
                          <a:ea typeface="+mn-ea"/>
                          <a:cs typeface="+mn-cs"/>
                        </a:rPr>
                        <a:t>Ileum</a:t>
                      </a:r>
                    </a:p>
                    <a:p>
                      <a:pPr algn="ctr">
                        <a:buFont typeface="Arial" pitchFamily="34" charset="0"/>
                        <a:buChar char="•"/>
                      </a:pPr>
                      <a:r>
                        <a:rPr kumimoji="0" lang="en-US" sz="1500" b="0" i="0" kern="1200" dirty="0">
                          <a:solidFill>
                            <a:schemeClr val="dk1"/>
                          </a:solidFill>
                          <a:latin typeface="+mn-lt"/>
                          <a:ea typeface="+mn-ea"/>
                          <a:cs typeface="+mn-cs"/>
                        </a:rPr>
                        <a:t>colon</a:t>
                      </a:r>
                      <a:endParaRPr lang="en-US" sz="1500" dirty="0"/>
                    </a:p>
                  </a:txBody>
                  <a:tcPr marL="126503" marR="126503" marT="47439" marB="47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i="0" kern="1200" dirty="0">
                          <a:solidFill>
                            <a:schemeClr val="dk1"/>
                          </a:solidFill>
                          <a:latin typeface="+mn-lt"/>
                          <a:ea typeface="+mn-ea"/>
                          <a:cs typeface="+mn-cs"/>
                        </a:rPr>
                        <a:t>Satiety (anorexigenic)</a:t>
                      </a:r>
                    </a:p>
                    <a:p>
                      <a:pPr algn="ctr"/>
                      <a:endParaRPr lang="en-US" sz="1500" dirty="0"/>
                    </a:p>
                  </a:txBody>
                  <a:tcPr marL="126503" marR="126503" marT="47439" marB="4743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121298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5784</TotalTime>
  <Words>7061</Words>
  <Application>Microsoft Office PowerPoint</Application>
  <PresentationFormat>Custom</PresentationFormat>
  <Paragraphs>644</Paragraphs>
  <Slides>39</Slides>
  <Notes>11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Kollektif Bold</vt:lpstr>
      <vt:lpstr>Symbol</vt:lpstr>
      <vt:lpstr>Kollektif</vt:lpstr>
      <vt:lpstr>Canva Sans Bold</vt:lpstr>
      <vt:lpstr>Arial</vt:lpstr>
      <vt:lpstr>Montserrat Classic Bold</vt:lpstr>
      <vt:lpstr>Calibri</vt:lpstr>
      <vt:lpstr>Bricolage Grotesque</vt:lpstr>
      <vt:lpstr>Montserrat Classic</vt:lpstr>
      <vt:lpstr>Aptos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Food Intake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NIDDK Center for Diabetes Translation Research (CDTR) Directors' Annual Meeting-Fatima Cody Stanford</dc:title>
  <dc:creator>Gwen Twillman</dc:creator>
  <cp:lastModifiedBy>Rental End User</cp:lastModifiedBy>
  <cp:revision>24</cp:revision>
  <dcterms:created xsi:type="dcterms:W3CDTF">2006-08-16T00:00:00Z</dcterms:created>
  <dcterms:modified xsi:type="dcterms:W3CDTF">2025-05-31T12:20:24Z</dcterms:modified>
  <dc:identifier>DAGO-CrjeOw</dc:identifier>
</cp:coreProperties>
</file>