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9"/>
  </p:notesMasterIdLst>
  <p:sldIdLst>
    <p:sldId id="260" r:id="rId2"/>
    <p:sldId id="266" r:id="rId3"/>
    <p:sldId id="562" r:id="rId4"/>
    <p:sldId id="269" r:id="rId5"/>
    <p:sldId id="261" r:id="rId6"/>
    <p:sldId id="262" r:id="rId7"/>
    <p:sldId id="350" r:id="rId8"/>
    <p:sldId id="564" r:id="rId9"/>
    <p:sldId id="570" r:id="rId10"/>
    <p:sldId id="571" r:id="rId11"/>
    <p:sldId id="349" r:id="rId12"/>
    <p:sldId id="344" r:id="rId13"/>
    <p:sldId id="566" r:id="rId14"/>
    <p:sldId id="347" r:id="rId15"/>
    <p:sldId id="567" r:id="rId16"/>
    <p:sldId id="568" r:id="rId17"/>
    <p:sldId id="569" r:id="rId18"/>
    <p:sldId id="342" r:id="rId19"/>
    <p:sldId id="355" r:id="rId20"/>
    <p:sldId id="271" r:id="rId21"/>
    <p:sldId id="537" r:id="rId22"/>
    <p:sldId id="538" r:id="rId23"/>
    <p:sldId id="539" r:id="rId24"/>
    <p:sldId id="540" r:id="rId25"/>
    <p:sldId id="541" r:id="rId26"/>
    <p:sldId id="542" r:id="rId27"/>
    <p:sldId id="543" r:id="rId28"/>
    <p:sldId id="544" r:id="rId29"/>
    <p:sldId id="545" r:id="rId30"/>
    <p:sldId id="546" r:id="rId31"/>
    <p:sldId id="547" r:id="rId32"/>
    <p:sldId id="548" r:id="rId33"/>
    <p:sldId id="549" r:id="rId34"/>
    <p:sldId id="550" r:id="rId35"/>
    <p:sldId id="551" r:id="rId36"/>
    <p:sldId id="552" r:id="rId37"/>
    <p:sldId id="553" r:id="rId38"/>
    <p:sldId id="554" r:id="rId39"/>
    <p:sldId id="555" r:id="rId40"/>
    <p:sldId id="556" r:id="rId41"/>
    <p:sldId id="561" r:id="rId42"/>
    <p:sldId id="558" r:id="rId43"/>
    <p:sldId id="559" r:id="rId44"/>
    <p:sldId id="560" r:id="rId45"/>
    <p:sldId id="572" r:id="rId46"/>
    <p:sldId id="573" r:id="rId47"/>
    <p:sldId id="575" r:id="rId48"/>
    <p:sldId id="576" r:id="rId49"/>
    <p:sldId id="577" r:id="rId50"/>
    <p:sldId id="578" r:id="rId51"/>
    <p:sldId id="579" r:id="rId52"/>
    <p:sldId id="580" r:id="rId53"/>
    <p:sldId id="581" r:id="rId54"/>
    <p:sldId id="582" r:id="rId55"/>
    <p:sldId id="583" r:id="rId56"/>
    <p:sldId id="584" r:id="rId57"/>
    <p:sldId id="585" r:id="rId58"/>
    <p:sldId id="586" r:id="rId59"/>
    <p:sldId id="587" r:id="rId60"/>
    <p:sldId id="588" r:id="rId61"/>
    <p:sldId id="589" r:id="rId62"/>
    <p:sldId id="590" r:id="rId63"/>
    <p:sldId id="263" r:id="rId64"/>
    <p:sldId id="384" r:id="rId65"/>
    <p:sldId id="265" r:id="rId66"/>
    <p:sldId id="264" r:id="rId67"/>
    <p:sldId id="268"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66"/>
    <p:restoredTop sz="73742"/>
  </p:normalViewPr>
  <p:slideViewPr>
    <p:cSldViewPr snapToGrid="0">
      <p:cViewPr varScale="1">
        <p:scale>
          <a:sx n="79" d="100"/>
          <a:sy n="79" d="100"/>
        </p:scale>
        <p:origin x="6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0F217-BD15-4C1F-B4AF-193E8C0CAA8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791720D-AF6C-4E10-8C0E-5CE1070B6B45}">
      <dgm:prSet phldrT="[Text]" custT="1"/>
      <dgm:spPr/>
      <dgm:t>
        <a:bodyPr/>
        <a:lstStyle/>
        <a:p>
          <a:r>
            <a:rPr lang="en-US" sz="1400" dirty="0">
              <a:latin typeface="Arial" panose="020B0604020202020204" pitchFamily="34" charset="0"/>
              <a:cs typeface="Arial" panose="020B0604020202020204" pitchFamily="34" charset="0"/>
            </a:rPr>
            <a:t>Identify energy levels</a:t>
          </a:r>
        </a:p>
      </dgm:t>
    </dgm:pt>
    <dgm:pt modelId="{02CBFC4B-AF33-43B0-8144-82087C800D34}" type="parTrans" cxnId="{8E3EF0DE-F333-444C-A177-C6E92DA616C9}">
      <dgm:prSet/>
      <dgm:spPr/>
      <dgm:t>
        <a:bodyPr/>
        <a:lstStyle/>
        <a:p>
          <a:endParaRPr lang="en-US"/>
        </a:p>
      </dgm:t>
    </dgm:pt>
    <dgm:pt modelId="{C07DC562-6042-40DD-AB67-8456C045A64C}" type="sibTrans" cxnId="{8E3EF0DE-F333-444C-A177-C6E92DA616C9}">
      <dgm:prSet/>
      <dgm:spPr/>
      <dgm:t>
        <a:bodyPr/>
        <a:lstStyle/>
        <a:p>
          <a:endParaRPr lang="en-US"/>
        </a:p>
      </dgm:t>
    </dgm:pt>
    <dgm:pt modelId="{E04C1779-EA93-4FC3-85D6-48381DCAD449}">
      <dgm:prSet phldrT="[Text]" custT="1"/>
      <dgm:spPr/>
      <dgm:t>
        <a:bodyPr/>
        <a:lstStyle/>
        <a:p>
          <a:r>
            <a:rPr lang="en-US" sz="1400" dirty="0">
              <a:latin typeface="Arial" panose="020B0604020202020204" pitchFamily="34" charset="0"/>
              <a:cs typeface="Arial" panose="020B0604020202020204" pitchFamily="34" charset="0"/>
            </a:rPr>
            <a:t>1000 kcals</a:t>
          </a:r>
        </a:p>
      </dgm:t>
    </dgm:pt>
    <dgm:pt modelId="{263D22D5-19E3-4135-9D84-A1120CC9FD64}" type="parTrans" cxnId="{6EE213FE-9385-4210-94C7-C63A83533E95}">
      <dgm:prSet/>
      <dgm:spPr/>
      <dgm:t>
        <a:bodyPr/>
        <a:lstStyle/>
        <a:p>
          <a:endParaRPr lang="en-US"/>
        </a:p>
      </dgm:t>
    </dgm:pt>
    <dgm:pt modelId="{72D5E28D-A86D-416B-8817-9A91214A3D7D}" type="sibTrans" cxnId="{6EE213FE-9385-4210-94C7-C63A83533E95}">
      <dgm:prSet/>
      <dgm:spPr/>
      <dgm:t>
        <a:bodyPr/>
        <a:lstStyle/>
        <a:p>
          <a:endParaRPr lang="en-US"/>
        </a:p>
      </dgm:t>
    </dgm:pt>
    <dgm:pt modelId="{4F288351-27E6-4E5F-8CD3-DCDCB2BB1BFC}">
      <dgm:prSet phldrT="[Text]" custT="1"/>
      <dgm:spPr/>
      <dgm:t>
        <a:bodyPr/>
        <a:lstStyle/>
        <a:p>
          <a:r>
            <a:rPr lang="en-US" sz="1400" dirty="0">
              <a:latin typeface="Arial" panose="020B0604020202020204" pitchFamily="34" charset="0"/>
              <a:cs typeface="Arial" panose="020B0604020202020204" pitchFamily="34" charset="0"/>
            </a:rPr>
            <a:t>3200 kcals</a:t>
          </a:r>
        </a:p>
      </dgm:t>
    </dgm:pt>
    <dgm:pt modelId="{CD0DEB40-EC5F-4C30-967F-48C550AEF83C}" type="parTrans" cxnId="{5961AF7F-0857-4A81-950F-3CCEC8E94909}">
      <dgm:prSet/>
      <dgm:spPr/>
      <dgm:t>
        <a:bodyPr/>
        <a:lstStyle/>
        <a:p>
          <a:endParaRPr lang="en-US"/>
        </a:p>
      </dgm:t>
    </dgm:pt>
    <dgm:pt modelId="{9459083D-369C-44F8-9E3D-A8DD8EC7F21B}" type="sibTrans" cxnId="{5961AF7F-0857-4A81-950F-3CCEC8E94909}">
      <dgm:prSet/>
      <dgm:spPr/>
      <dgm:t>
        <a:bodyPr/>
        <a:lstStyle/>
        <a:p>
          <a:endParaRPr lang="en-US"/>
        </a:p>
      </dgm:t>
    </dgm:pt>
    <dgm:pt modelId="{5C51E2E0-AACC-4BB8-B262-7B1BE4FE637B}">
      <dgm:prSet phldrT="[Text]" custT="1"/>
      <dgm:spPr/>
      <dgm:t>
        <a:bodyPr/>
        <a:lstStyle/>
        <a:p>
          <a:r>
            <a:rPr lang="en-US" sz="1400" dirty="0">
              <a:latin typeface="Arial" panose="020B0604020202020204" pitchFamily="34" charset="0"/>
              <a:cs typeface="Arial" panose="020B0604020202020204" pitchFamily="34" charset="0"/>
            </a:rPr>
            <a:t>Nutritional goals for each level</a:t>
          </a:r>
        </a:p>
      </dgm:t>
    </dgm:pt>
    <dgm:pt modelId="{301F4631-B9C3-464B-8BC2-DD1345873EE2}" type="parTrans" cxnId="{378D359F-23BB-4382-AFB8-F10B86A4D409}">
      <dgm:prSet/>
      <dgm:spPr/>
      <dgm:t>
        <a:bodyPr/>
        <a:lstStyle/>
        <a:p>
          <a:endParaRPr lang="en-US"/>
        </a:p>
      </dgm:t>
    </dgm:pt>
    <dgm:pt modelId="{029F9E32-C5ED-4B0B-9415-0D1FB3A58456}" type="sibTrans" cxnId="{378D359F-23BB-4382-AFB8-F10B86A4D409}">
      <dgm:prSet/>
      <dgm:spPr/>
      <dgm:t>
        <a:bodyPr/>
        <a:lstStyle/>
        <a:p>
          <a:endParaRPr lang="en-US"/>
        </a:p>
      </dgm:t>
    </dgm:pt>
    <dgm:pt modelId="{AE068D0A-4618-4832-9C70-2E84F7B6ED28}">
      <dgm:prSet phldrT="[Text]" custT="1"/>
      <dgm:spPr/>
      <dgm:t>
        <a:bodyPr/>
        <a:lstStyle/>
        <a:p>
          <a:r>
            <a:rPr lang="en-US" sz="1400" dirty="0">
              <a:latin typeface="Arial" panose="020B0604020202020204" pitchFamily="34" charset="0"/>
              <a:cs typeface="Arial" panose="020B0604020202020204" pitchFamily="34" charset="0"/>
            </a:rPr>
            <a:t>For each calorie level determine the nutrient goals (macros, minerals, vitamins, etc.) </a:t>
          </a:r>
        </a:p>
      </dgm:t>
    </dgm:pt>
    <dgm:pt modelId="{EA225827-6329-401B-A8F0-E7FA24D9D8D2}" type="parTrans" cxnId="{2B623194-C01F-4346-B65E-1C3E7C24AF5D}">
      <dgm:prSet/>
      <dgm:spPr/>
      <dgm:t>
        <a:bodyPr/>
        <a:lstStyle/>
        <a:p>
          <a:endParaRPr lang="en-US"/>
        </a:p>
      </dgm:t>
    </dgm:pt>
    <dgm:pt modelId="{48972D35-E07A-4E22-BEDE-6C812089D636}" type="sibTrans" cxnId="{2B623194-C01F-4346-B65E-1C3E7C24AF5D}">
      <dgm:prSet/>
      <dgm:spPr/>
      <dgm:t>
        <a:bodyPr/>
        <a:lstStyle/>
        <a:p>
          <a:endParaRPr lang="en-US"/>
        </a:p>
      </dgm:t>
    </dgm:pt>
    <dgm:pt modelId="{3E1A4C71-9D7E-452C-B31E-713C6580029D}">
      <dgm:prSet phldrT="[Text]" custT="1"/>
      <dgm:spPr/>
      <dgm:t>
        <a:bodyPr/>
        <a:lstStyle/>
        <a:p>
          <a:r>
            <a:rPr lang="en-US" sz="1400" dirty="0">
              <a:latin typeface="Arial" panose="020B0604020202020204" pitchFamily="34" charset="0"/>
              <a:cs typeface="Arial" panose="020B0604020202020204" pitchFamily="34" charset="0"/>
            </a:rPr>
            <a:t>Food groupings</a:t>
          </a:r>
        </a:p>
      </dgm:t>
    </dgm:pt>
    <dgm:pt modelId="{5A2E5C47-2398-4B2E-9F45-CD1A4675871E}" type="parTrans" cxnId="{B8876FE1-91F1-47E0-BD5D-7E7DF88BA630}">
      <dgm:prSet/>
      <dgm:spPr/>
      <dgm:t>
        <a:bodyPr/>
        <a:lstStyle/>
        <a:p>
          <a:endParaRPr lang="en-US"/>
        </a:p>
      </dgm:t>
    </dgm:pt>
    <dgm:pt modelId="{69D944BF-294F-4237-99D3-D0951FB9B44F}" type="sibTrans" cxnId="{B8876FE1-91F1-47E0-BD5D-7E7DF88BA630}">
      <dgm:prSet/>
      <dgm:spPr/>
      <dgm:t>
        <a:bodyPr/>
        <a:lstStyle/>
        <a:p>
          <a:endParaRPr lang="en-US"/>
        </a:p>
      </dgm:t>
    </dgm:pt>
    <dgm:pt modelId="{D9DB885F-DDB4-40D0-9827-E2D95B87F694}">
      <dgm:prSet phldrT="[Text]" custT="1"/>
      <dgm:spPr/>
      <dgm:t>
        <a:bodyPr/>
        <a:lstStyle/>
        <a:p>
          <a:r>
            <a:rPr lang="en-US" sz="1400" dirty="0">
              <a:latin typeface="Arial" panose="020B0604020202020204" pitchFamily="34" charset="0"/>
              <a:cs typeface="Arial" panose="020B0604020202020204" pitchFamily="34" charset="0"/>
            </a:rPr>
            <a:t>Fruit</a:t>
          </a:r>
        </a:p>
      </dgm:t>
    </dgm:pt>
    <dgm:pt modelId="{65E684B8-CC24-4BE1-AEC1-F2EBFAF275CF}" type="parTrans" cxnId="{2717906D-703B-450C-A967-7C2E8CF5D941}">
      <dgm:prSet/>
      <dgm:spPr/>
      <dgm:t>
        <a:bodyPr/>
        <a:lstStyle/>
        <a:p>
          <a:endParaRPr lang="en-US"/>
        </a:p>
      </dgm:t>
    </dgm:pt>
    <dgm:pt modelId="{8E7B451B-3F3D-470F-9A8C-01AFD7B3194B}" type="sibTrans" cxnId="{2717906D-703B-450C-A967-7C2E8CF5D941}">
      <dgm:prSet/>
      <dgm:spPr/>
      <dgm:t>
        <a:bodyPr/>
        <a:lstStyle/>
        <a:p>
          <a:endParaRPr lang="en-US"/>
        </a:p>
      </dgm:t>
    </dgm:pt>
    <dgm:pt modelId="{CB020AF3-22CF-421F-8E76-BCE0691B1886}">
      <dgm:prSet phldrT="[Text]" custT="1"/>
      <dgm:spPr/>
      <dgm:t>
        <a:bodyPr/>
        <a:lstStyle/>
        <a:p>
          <a:r>
            <a:rPr lang="en-US" sz="1400" dirty="0">
              <a:latin typeface="Arial" panose="020B0604020202020204" pitchFamily="34" charset="0"/>
              <a:cs typeface="Arial" panose="020B0604020202020204" pitchFamily="34" charset="0"/>
            </a:rPr>
            <a:t>Vegetables</a:t>
          </a:r>
        </a:p>
      </dgm:t>
    </dgm:pt>
    <dgm:pt modelId="{E3B1DD79-0498-4AB0-A3D6-928A4B883B70}" type="parTrans" cxnId="{5100CB18-A7F0-44F0-941B-BC0998BC6C6C}">
      <dgm:prSet/>
      <dgm:spPr/>
      <dgm:t>
        <a:bodyPr/>
        <a:lstStyle/>
        <a:p>
          <a:endParaRPr lang="en-US"/>
        </a:p>
      </dgm:t>
    </dgm:pt>
    <dgm:pt modelId="{8B88F749-6310-44BD-84ED-73E224777256}" type="sibTrans" cxnId="{5100CB18-A7F0-44F0-941B-BC0998BC6C6C}">
      <dgm:prSet/>
      <dgm:spPr/>
      <dgm:t>
        <a:bodyPr/>
        <a:lstStyle/>
        <a:p>
          <a:endParaRPr lang="en-US"/>
        </a:p>
      </dgm:t>
    </dgm:pt>
    <dgm:pt modelId="{5819AACB-F10D-44B1-85C4-9BCEAB328CA9}">
      <dgm:prSet phldrT="[Text]" custT="1"/>
      <dgm:spPr/>
      <dgm:t>
        <a:bodyPr/>
        <a:lstStyle/>
        <a:p>
          <a:r>
            <a:rPr lang="en-US" sz="1400" dirty="0">
              <a:latin typeface="Arial" panose="020B0604020202020204" pitchFamily="34" charset="0"/>
              <a:cs typeface="Arial" panose="020B0604020202020204" pitchFamily="34" charset="0"/>
            </a:rPr>
            <a:t>Etc</a:t>
          </a:r>
        </a:p>
      </dgm:t>
    </dgm:pt>
    <dgm:pt modelId="{2E074B75-1FA5-473C-8BC5-69F367C3ADCC}" type="parTrans" cxnId="{396EC0F5-39EF-4002-B007-AE2CD06FB0BC}">
      <dgm:prSet/>
      <dgm:spPr/>
      <dgm:t>
        <a:bodyPr/>
        <a:lstStyle/>
        <a:p>
          <a:endParaRPr lang="en-US"/>
        </a:p>
      </dgm:t>
    </dgm:pt>
    <dgm:pt modelId="{31713F5C-41B9-4FB5-B1F6-AE6A2A8455E0}" type="sibTrans" cxnId="{396EC0F5-39EF-4002-B007-AE2CD06FB0BC}">
      <dgm:prSet/>
      <dgm:spPr/>
      <dgm:t>
        <a:bodyPr/>
        <a:lstStyle/>
        <a:p>
          <a:endParaRPr lang="en-US"/>
        </a:p>
      </dgm:t>
    </dgm:pt>
    <dgm:pt modelId="{72D1A21F-8A5E-4AEE-AD0A-D8A1FD88477F}">
      <dgm:prSet phldrT="[Text]" custT="1"/>
      <dgm:spPr/>
      <dgm:t>
        <a:bodyPr/>
        <a:lstStyle/>
        <a:p>
          <a:r>
            <a:rPr lang="en-US" sz="1400" dirty="0">
              <a:latin typeface="Arial" panose="020B0604020202020204" pitchFamily="34" charset="0"/>
              <a:cs typeface="Arial" panose="020B0604020202020204" pitchFamily="34" charset="0"/>
            </a:rPr>
            <a:t>Nutrients &amp; food components obtained</a:t>
          </a:r>
        </a:p>
      </dgm:t>
    </dgm:pt>
    <dgm:pt modelId="{149E558B-1E23-40D6-9E11-27E8A9CCB2F6}" type="parTrans" cxnId="{FC55B8F1-2C8A-47FD-ACE2-1F2F38F6D68E}">
      <dgm:prSet/>
      <dgm:spPr/>
      <dgm:t>
        <a:bodyPr/>
        <a:lstStyle/>
        <a:p>
          <a:endParaRPr lang="en-US"/>
        </a:p>
      </dgm:t>
    </dgm:pt>
    <dgm:pt modelId="{3A320191-E049-4336-950A-24BB6F4F5239}" type="sibTrans" cxnId="{FC55B8F1-2C8A-47FD-ACE2-1F2F38F6D68E}">
      <dgm:prSet/>
      <dgm:spPr/>
      <dgm:t>
        <a:bodyPr/>
        <a:lstStyle/>
        <a:p>
          <a:endParaRPr lang="en-US"/>
        </a:p>
      </dgm:t>
    </dgm:pt>
    <dgm:pt modelId="{A5303DD9-C8E4-4746-A63B-287AF778B43C}">
      <dgm:prSet phldrT="[Text]" custT="1"/>
      <dgm:spPr/>
      <dgm:t>
        <a:bodyPr/>
        <a:lstStyle/>
        <a:p>
          <a:r>
            <a:rPr lang="en-US" sz="1400" dirty="0">
              <a:latin typeface="Arial" panose="020B0604020202020204" pitchFamily="34" charset="0"/>
              <a:cs typeface="Arial" panose="020B0604020202020204" pitchFamily="34" charset="0"/>
            </a:rPr>
            <a:t>Calculate nutrients &amp; food components obtained from each food group (kcals, macros, minerals, vitamins, etc.)</a:t>
          </a:r>
        </a:p>
      </dgm:t>
    </dgm:pt>
    <dgm:pt modelId="{3685D97C-A60C-4632-A345-D0E245A0E7AB}" type="parTrans" cxnId="{AF03636E-3E27-4D13-A02D-BD062EE27101}">
      <dgm:prSet/>
      <dgm:spPr/>
      <dgm:t>
        <a:bodyPr/>
        <a:lstStyle/>
        <a:p>
          <a:endParaRPr lang="en-US"/>
        </a:p>
      </dgm:t>
    </dgm:pt>
    <dgm:pt modelId="{EF12C8C5-F1B1-4743-8AAD-BBF1EE0252BB}" type="sibTrans" cxnId="{AF03636E-3E27-4D13-A02D-BD062EE27101}">
      <dgm:prSet/>
      <dgm:spPr/>
      <dgm:t>
        <a:bodyPr/>
        <a:lstStyle/>
        <a:p>
          <a:endParaRPr lang="en-US"/>
        </a:p>
      </dgm:t>
    </dgm:pt>
    <dgm:pt modelId="{E9FCA5E1-BCE8-4829-BC40-00CE2C69BDD0}">
      <dgm:prSet phldrT="[Text]" custT="1"/>
      <dgm:spPr/>
      <dgm:t>
        <a:bodyPr/>
        <a:lstStyle/>
        <a:p>
          <a:r>
            <a:rPr lang="en-US" sz="1400" dirty="0">
              <a:latin typeface="Arial" panose="020B0604020202020204" pitchFamily="34" charset="0"/>
              <a:cs typeface="Arial" panose="020B0604020202020204" pitchFamily="34" charset="0"/>
            </a:rPr>
            <a:t>Nutrient levels vs goals</a:t>
          </a:r>
        </a:p>
      </dgm:t>
    </dgm:pt>
    <dgm:pt modelId="{870B052D-5DBE-40B7-837C-12CB3921822B}" type="parTrans" cxnId="{6B4A5A0C-2A98-44B8-870F-788FA5CDF64A}">
      <dgm:prSet/>
      <dgm:spPr/>
      <dgm:t>
        <a:bodyPr/>
        <a:lstStyle/>
        <a:p>
          <a:endParaRPr lang="en-US"/>
        </a:p>
      </dgm:t>
    </dgm:pt>
    <dgm:pt modelId="{9D4BA3E9-114A-4218-AE1E-98E9FE384B56}" type="sibTrans" cxnId="{6B4A5A0C-2A98-44B8-870F-788FA5CDF64A}">
      <dgm:prSet/>
      <dgm:spPr/>
      <dgm:t>
        <a:bodyPr/>
        <a:lstStyle/>
        <a:p>
          <a:endParaRPr lang="en-US"/>
        </a:p>
      </dgm:t>
    </dgm:pt>
    <dgm:pt modelId="{9B3D36CF-7E0C-4552-8DA1-3DEB15B6E9BA}">
      <dgm:prSet phldrT="[Text]" custT="1"/>
      <dgm:spPr/>
      <dgm:t>
        <a:bodyPr/>
        <a:lstStyle/>
        <a:p>
          <a:r>
            <a:rPr lang="en-US" sz="1400" dirty="0">
              <a:latin typeface="Arial" panose="020B0604020202020204" pitchFamily="34" charset="0"/>
              <a:cs typeface="Arial" panose="020B0604020202020204" pitchFamily="34" charset="0"/>
            </a:rPr>
            <a:t>Compare nutrient levels in each pattern to established nutrient goals </a:t>
          </a:r>
        </a:p>
      </dgm:t>
    </dgm:pt>
    <dgm:pt modelId="{7BF2F2D6-9268-4A87-B93C-68B4A334F018}" type="parTrans" cxnId="{46CC56C9-98A1-4747-A800-2C227601D4B7}">
      <dgm:prSet/>
      <dgm:spPr/>
      <dgm:t>
        <a:bodyPr/>
        <a:lstStyle/>
        <a:p>
          <a:endParaRPr lang="en-US"/>
        </a:p>
      </dgm:t>
    </dgm:pt>
    <dgm:pt modelId="{36E8F776-1764-4232-BF43-E462E38CFFD2}" type="sibTrans" cxnId="{46CC56C9-98A1-4747-A800-2C227601D4B7}">
      <dgm:prSet/>
      <dgm:spPr/>
      <dgm:t>
        <a:bodyPr/>
        <a:lstStyle/>
        <a:p>
          <a:endParaRPr lang="en-US"/>
        </a:p>
      </dgm:t>
    </dgm:pt>
    <dgm:pt modelId="{BEE605B4-1F8C-4647-A91F-98DAFD42171D}" type="pres">
      <dgm:prSet presAssocID="{2B90F217-BD15-4C1F-B4AF-193E8C0CAA82}" presName="Name0" presStyleCnt="0">
        <dgm:presLayoutVars>
          <dgm:chPref val="3"/>
          <dgm:dir/>
          <dgm:animLvl val="lvl"/>
          <dgm:resizeHandles/>
        </dgm:presLayoutVars>
      </dgm:prSet>
      <dgm:spPr/>
    </dgm:pt>
    <dgm:pt modelId="{48B79244-92D7-4878-8DC8-2552F16AE06E}" type="pres">
      <dgm:prSet presAssocID="{A791720D-AF6C-4E10-8C0E-5CE1070B6B45}" presName="horFlow" presStyleCnt="0"/>
      <dgm:spPr/>
    </dgm:pt>
    <dgm:pt modelId="{78692FBD-E813-493D-AA99-C93E2081F633}" type="pres">
      <dgm:prSet presAssocID="{A791720D-AF6C-4E10-8C0E-5CE1070B6B45}" presName="bigChev" presStyleLbl="node1" presStyleIdx="0" presStyleCnt="5"/>
      <dgm:spPr/>
    </dgm:pt>
    <dgm:pt modelId="{C735B595-6607-4858-8E41-EA9470792B7F}" type="pres">
      <dgm:prSet presAssocID="{263D22D5-19E3-4135-9D84-A1120CC9FD64}" presName="parTrans" presStyleCnt="0"/>
      <dgm:spPr/>
    </dgm:pt>
    <dgm:pt modelId="{0FBAB74D-B517-4F47-8203-6004037F5C00}" type="pres">
      <dgm:prSet presAssocID="{E04C1779-EA93-4FC3-85D6-48381DCAD449}" presName="node" presStyleLbl="alignAccFollowNode1" presStyleIdx="0" presStyleCnt="8">
        <dgm:presLayoutVars>
          <dgm:bulletEnabled val="1"/>
        </dgm:presLayoutVars>
      </dgm:prSet>
      <dgm:spPr/>
    </dgm:pt>
    <dgm:pt modelId="{1C66A5A2-D780-4BA0-8FD6-74D01F2018A8}" type="pres">
      <dgm:prSet presAssocID="{72D5E28D-A86D-416B-8817-9A91214A3D7D}" presName="sibTrans" presStyleCnt="0"/>
      <dgm:spPr/>
    </dgm:pt>
    <dgm:pt modelId="{9A148A75-6C6F-4A15-9297-CBFE3034964C}" type="pres">
      <dgm:prSet presAssocID="{4F288351-27E6-4E5F-8CD3-DCDCB2BB1BFC}" presName="node" presStyleLbl="alignAccFollowNode1" presStyleIdx="1" presStyleCnt="8">
        <dgm:presLayoutVars>
          <dgm:bulletEnabled val="1"/>
        </dgm:presLayoutVars>
      </dgm:prSet>
      <dgm:spPr/>
    </dgm:pt>
    <dgm:pt modelId="{1CBA8DC2-F7EF-4497-88B9-1218EA7FE359}" type="pres">
      <dgm:prSet presAssocID="{A791720D-AF6C-4E10-8C0E-5CE1070B6B45}" presName="vSp" presStyleCnt="0"/>
      <dgm:spPr/>
    </dgm:pt>
    <dgm:pt modelId="{980F7A4D-6F1F-424E-BC39-6E377DB5FFFC}" type="pres">
      <dgm:prSet presAssocID="{5C51E2E0-AACC-4BB8-B262-7B1BE4FE637B}" presName="horFlow" presStyleCnt="0"/>
      <dgm:spPr/>
    </dgm:pt>
    <dgm:pt modelId="{E9B74DAD-21A2-46E2-8813-CD0501593A8D}" type="pres">
      <dgm:prSet presAssocID="{5C51E2E0-AACC-4BB8-B262-7B1BE4FE637B}" presName="bigChev" presStyleLbl="node1" presStyleIdx="1" presStyleCnt="5"/>
      <dgm:spPr/>
    </dgm:pt>
    <dgm:pt modelId="{2EC2F392-A83C-4B6A-9439-D0EC729D48BE}" type="pres">
      <dgm:prSet presAssocID="{EA225827-6329-401B-A8F0-E7FA24D9D8D2}" presName="parTrans" presStyleCnt="0"/>
      <dgm:spPr/>
    </dgm:pt>
    <dgm:pt modelId="{0F33EB86-57ED-4296-9ACC-1A3C3EE24618}" type="pres">
      <dgm:prSet presAssocID="{AE068D0A-4618-4832-9C70-2E84F7B6ED28}" presName="node" presStyleLbl="alignAccFollowNode1" presStyleIdx="2" presStyleCnt="8" custScaleX="229150">
        <dgm:presLayoutVars>
          <dgm:bulletEnabled val="1"/>
        </dgm:presLayoutVars>
      </dgm:prSet>
      <dgm:spPr/>
    </dgm:pt>
    <dgm:pt modelId="{B24255A8-D4C1-4E28-BB36-38A5062AE4F2}" type="pres">
      <dgm:prSet presAssocID="{5C51E2E0-AACC-4BB8-B262-7B1BE4FE637B}" presName="vSp" presStyleCnt="0"/>
      <dgm:spPr/>
    </dgm:pt>
    <dgm:pt modelId="{5B40E094-7163-47CF-B892-1BF169DE6FBF}" type="pres">
      <dgm:prSet presAssocID="{3E1A4C71-9D7E-452C-B31E-713C6580029D}" presName="horFlow" presStyleCnt="0"/>
      <dgm:spPr/>
    </dgm:pt>
    <dgm:pt modelId="{E1B1E792-A4AE-46EB-BB58-F90FDB2286E2}" type="pres">
      <dgm:prSet presAssocID="{3E1A4C71-9D7E-452C-B31E-713C6580029D}" presName="bigChev" presStyleLbl="node1" presStyleIdx="2" presStyleCnt="5"/>
      <dgm:spPr/>
    </dgm:pt>
    <dgm:pt modelId="{B04C6772-1A87-4121-974B-F85F419E9CA0}" type="pres">
      <dgm:prSet presAssocID="{65E684B8-CC24-4BE1-AEC1-F2EBFAF275CF}" presName="parTrans" presStyleCnt="0"/>
      <dgm:spPr/>
    </dgm:pt>
    <dgm:pt modelId="{79FE68DE-2010-4C60-A50F-4BBDE5AAD5AA}" type="pres">
      <dgm:prSet presAssocID="{D9DB885F-DDB4-40D0-9827-E2D95B87F694}" presName="node" presStyleLbl="alignAccFollowNode1" presStyleIdx="3" presStyleCnt="8">
        <dgm:presLayoutVars>
          <dgm:bulletEnabled val="1"/>
        </dgm:presLayoutVars>
      </dgm:prSet>
      <dgm:spPr/>
    </dgm:pt>
    <dgm:pt modelId="{6F9CEE30-F339-4677-AFB6-BE6A40F205D4}" type="pres">
      <dgm:prSet presAssocID="{8E7B451B-3F3D-470F-9A8C-01AFD7B3194B}" presName="sibTrans" presStyleCnt="0"/>
      <dgm:spPr/>
    </dgm:pt>
    <dgm:pt modelId="{DBF03E1A-BFCF-42C1-8623-D6F5AC308C80}" type="pres">
      <dgm:prSet presAssocID="{CB020AF3-22CF-421F-8E76-BCE0691B1886}" presName="node" presStyleLbl="alignAccFollowNode1" presStyleIdx="4" presStyleCnt="8">
        <dgm:presLayoutVars>
          <dgm:bulletEnabled val="1"/>
        </dgm:presLayoutVars>
      </dgm:prSet>
      <dgm:spPr/>
    </dgm:pt>
    <dgm:pt modelId="{2E2861E1-6070-4772-962F-FB40A70BE80B}" type="pres">
      <dgm:prSet presAssocID="{8B88F749-6310-44BD-84ED-73E224777256}" presName="sibTrans" presStyleCnt="0"/>
      <dgm:spPr/>
    </dgm:pt>
    <dgm:pt modelId="{A3DBC25A-0A8B-4920-9271-088D62FAA6C2}" type="pres">
      <dgm:prSet presAssocID="{5819AACB-F10D-44B1-85C4-9BCEAB328CA9}" presName="node" presStyleLbl="alignAccFollowNode1" presStyleIdx="5" presStyleCnt="8">
        <dgm:presLayoutVars>
          <dgm:bulletEnabled val="1"/>
        </dgm:presLayoutVars>
      </dgm:prSet>
      <dgm:spPr/>
    </dgm:pt>
    <dgm:pt modelId="{19444CFF-B71F-48A8-99EC-41E973C8AF75}" type="pres">
      <dgm:prSet presAssocID="{3E1A4C71-9D7E-452C-B31E-713C6580029D}" presName="vSp" presStyleCnt="0"/>
      <dgm:spPr/>
    </dgm:pt>
    <dgm:pt modelId="{29557156-FC37-4C35-BD33-9169B7D0FACB}" type="pres">
      <dgm:prSet presAssocID="{72D1A21F-8A5E-4AEE-AD0A-D8A1FD88477F}" presName="horFlow" presStyleCnt="0"/>
      <dgm:spPr/>
    </dgm:pt>
    <dgm:pt modelId="{20505540-66E1-4DFB-98C2-C454E82D2498}" type="pres">
      <dgm:prSet presAssocID="{72D1A21F-8A5E-4AEE-AD0A-D8A1FD88477F}" presName="bigChev" presStyleLbl="node1" presStyleIdx="3" presStyleCnt="5"/>
      <dgm:spPr/>
    </dgm:pt>
    <dgm:pt modelId="{675DB1E5-C0DA-462F-B1AF-AAA535913B12}" type="pres">
      <dgm:prSet presAssocID="{3685D97C-A60C-4632-A345-D0E245A0E7AB}" presName="parTrans" presStyleCnt="0"/>
      <dgm:spPr/>
    </dgm:pt>
    <dgm:pt modelId="{EE4F08A3-A7DA-4925-80E9-AEEB43A92394}" type="pres">
      <dgm:prSet presAssocID="{A5303DD9-C8E4-4746-A63B-287AF778B43C}" presName="node" presStyleLbl="alignAccFollowNode1" presStyleIdx="6" presStyleCnt="8" custScaleX="275245">
        <dgm:presLayoutVars>
          <dgm:bulletEnabled val="1"/>
        </dgm:presLayoutVars>
      </dgm:prSet>
      <dgm:spPr/>
    </dgm:pt>
    <dgm:pt modelId="{5887C9F3-25AE-4F9A-9D55-45535C0933CE}" type="pres">
      <dgm:prSet presAssocID="{72D1A21F-8A5E-4AEE-AD0A-D8A1FD88477F}" presName="vSp" presStyleCnt="0"/>
      <dgm:spPr/>
    </dgm:pt>
    <dgm:pt modelId="{85E000E5-72A4-4BFE-87DD-6D399822927B}" type="pres">
      <dgm:prSet presAssocID="{E9FCA5E1-BCE8-4829-BC40-00CE2C69BDD0}" presName="horFlow" presStyleCnt="0"/>
      <dgm:spPr/>
    </dgm:pt>
    <dgm:pt modelId="{7960E713-D62A-4410-85FA-3C04115F0AC2}" type="pres">
      <dgm:prSet presAssocID="{E9FCA5E1-BCE8-4829-BC40-00CE2C69BDD0}" presName="bigChev" presStyleLbl="node1" presStyleIdx="4" presStyleCnt="5"/>
      <dgm:spPr/>
    </dgm:pt>
    <dgm:pt modelId="{CA6A7AE6-FD66-4A41-9DF3-47689B0277C8}" type="pres">
      <dgm:prSet presAssocID="{7BF2F2D6-9268-4A87-B93C-68B4A334F018}" presName="parTrans" presStyleCnt="0"/>
      <dgm:spPr/>
    </dgm:pt>
    <dgm:pt modelId="{E3D8DD5C-ED17-4BF6-8313-62E2CA198791}" type="pres">
      <dgm:prSet presAssocID="{9B3D36CF-7E0C-4552-8DA1-3DEB15B6E9BA}" presName="node" presStyleLbl="alignAccFollowNode1" presStyleIdx="7" presStyleCnt="8" custScaleX="234683">
        <dgm:presLayoutVars>
          <dgm:bulletEnabled val="1"/>
        </dgm:presLayoutVars>
      </dgm:prSet>
      <dgm:spPr/>
    </dgm:pt>
  </dgm:ptLst>
  <dgm:cxnLst>
    <dgm:cxn modelId="{6B4A5A0C-2A98-44B8-870F-788FA5CDF64A}" srcId="{2B90F217-BD15-4C1F-B4AF-193E8C0CAA82}" destId="{E9FCA5E1-BCE8-4829-BC40-00CE2C69BDD0}" srcOrd="4" destOrd="0" parTransId="{870B052D-5DBE-40B7-837C-12CB3921822B}" sibTransId="{9D4BA3E9-114A-4218-AE1E-98E9FE384B56}"/>
    <dgm:cxn modelId="{C2625410-0B42-459A-BC57-FC49806550E4}" type="presOf" srcId="{A5303DD9-C8E4-4746-A63B-287AF778B43C}" destId="{EE4F08A3-A7DA-4925-80E9-AEEB43A92394}" srcOrd="0" destOrd="0" presId="urn:microsoft.com/office/officeart/2005/8/layout/lProcess3"/>
    <dgm:cxn modelId="{5100CB18-A7F0-44F0-941B-BC0998BC6C6C}" srcId="{3E1A4C71-9D7E-452C-B31E-713C6580029D}" destId="{CB020AF3-22CF-421F-8E76-BCE0691B1886}" srcOrd="1" destOrd="0" parTransId="{E3B1DD79-0498-4AB0-A3D6-928A4B883B70}" sibTransId="{8B88F749-6310-44BD-84ED-73E224777256}"/>
    <dgm:cxn modelId="{EE7DE11D-40C7-4A02-8726-54F41B04B7EE}" type="presOf" srcId="{A791720D-AF6C-4E10-8C0E-5CE1070B6B45}" destId="{78692FBD-E813-493D-AA99-C93E2081F633}" srcOrd="0" destOrd="0" presId="urn:microsoft.com/office/officeart/2005/8/layout/lProcess3"/>
    <dgm:cxn modelId="{2A72092C-87F7-4160-88F1-C73F87090FF4}" type="presOf" srcId="{E04C1779-EA93-4FC3-85D6-48381DCAD449}" destId="{0FBAB74D-B517-4F47-8203-6004037F5C00}" srcOrd="0" destOrd="0" presId="urn:microsoft.com/office/officeart/2005/8/layout/lProcess3"/>
    <dgm:cxn modelId="{5E1E9F61-DC90-4429-9370-045D050C86B2}" type="presOf" srcId="{D9DB885F-DDB4-40D0-9827-E2D95B87F694}" destId="{79FE68DE-2010-4C60-A50F-4BBDE5AAD5AA}" srcOrd="0" destOrd="0" presId="urn:microsoft.com/office/officeart/2005/8/layout/lProcess3"/>
    <dgm:cxn modelId="{2717906D-703B-450C-A967-7C2E8CF5D941}" srcId="{3E1A4C71-9D7E-452C-B31E-713C6580029D}" destId="{D9DB885F-DDB4-40D0-9827-E2D95B87F694}" srcOrd="0" destOrd="0" parTransId="{65E684B8-CC24-4BE1-AEC1-F2EBFAF275CF}" sibTransId="{8E7B451B-3F3D-470F-9A8C-01AFD7B3194B}"/>
    <dgm:cxn modelId="{AF03636E-3E27-4D13-A02D-BD062EE27101}" srcId="{72D1A21F-8A5E-4AEE-AD0A-D8A1FD88477F}" destId="{A5303DD9-C8E4-4746-A63B-287AF778B43C}" srcOrd="0" destOrd="0" parTransId="{3685D97C-A60C-4632-A345-D0E245A0E7AB}" sibTransId="{EF12C8C5-F1B1-4743-8AAD-BBF1EE0252BB}"/>
    <dgm:cxn modelId="{B8415272-2969-40D3-A482-65C8CCC60FC1}" type="presOf" srcId="{9B3D36CF-7E0C-4552-8DA1-3DEB15B6E9BA}" destId="{E3D8DD5C-ED17-4BF6-8313-62E2CA198791}" srcOrd="0" destOrd="0" presId="urn:microsoft.com/office/officeart/2005/8/layout/lProcess3"/>
    <dgm:cxn modelId="{2C5A0355-0B1E-47C3-A27E-665714246A8A}" type="presOf" srcId="{72D1A21F-8A5E-4AEE-AD0A-D8A1FD88477F}" destId="{20505540-66E1-4DFB-98C2-C454E82D2498}" srcOrd="0" destOrd="0" presId="urn:microsoft.com/office/officeart/2005/8/layout/lProcess3"/>
    <dgm:cxn modelId="{5961AF7F-0857-4A81-950F-3CCEC8E94909}" srcId="{A791720D-AF6C-4E10-8C0E-5CE1070B6B45}" destId="{4F288351-27E6-4E5F-8CD3-DCDCB2BB1BFC}" srcOrd="1" destOrd="0" parTransId="{CD0DEB40-EC5F-4C30-967F-48C550AEF83C}" sibTransId="{9459083D-369C-44F8-9E3D-A8DD8EC7F21B}"/>
    <dgm:cxn modelId="{2B623194-C01F-4346-B65E-1C3E7C24AF5D}" srcId="{5C51E2E0-AACC-4BB8-B262-7B1BE4FE637B}" destId="{AE068D0A-4618-4832-9C70-2E84F7B6ED28}" srcOrd="0" destOrd="0" parTransId="{EA225827-6329-401B-A8F0-E7FA24D9D8D2}" sibTransId="{48972D35-E07A-4E22-BEDE-6C812089D636}"/>
    <dgm:cxn modelId="{378D359F-23BB-4382-AFB8-F10B86A4D409}" srcId="{2B90F217-BD15-4C1F-B4AF-193E8C0CAA82}" destId="{5C51E2E0-AACC-4BB8-B262-7B1BE4FE637B}" srcOrd="1" destOrd="0" parTransId="{301F4631-B9C3-464B-8BC2-DD1345873EE2}" sibTransId="{029F9E32-C5ED-4B0B-9415-0D1FB3A58456}"/>
    <dgm:cxn modelId="{BDD1F3B3-0813-444A-8171-F2F461BE79BC}" type="presOf" srcId="{CB020AF3-22CF-421F-8E76-BCE0691B1886}" destId="{DBF03E1A-BFCF-42C1-8623-D6F5AC308C80}" srcOrd="0" destOrd="0" presId="urn:microsoft.com/office/officeart/2005/8/layout/lProcess3"/>
    <dgm:cxn modelId="{46CC56C9-98A1-4747-A800-2C227601D4B7}" srcId="{E9FCA5E1-BCE8-4829-BC40-00CE2C69BDD0}" destId="{9B3D36CF-7E0C-4552-8DA1-3DEB15B6E9BA}" srcOrd="0" destOrd="0" parTransId="{7BF2F2D6-9268-4A87-B93C-68B4A334F018}" sibTransId="{36E8F776-1764-4232-BF43-E462E38CFFD2}"/>
    <dgm:cxn modelId="{E9BCE1CC-ED69-4EDF-8597-71B837B0E417}" type="presOf" srcId="{5819AACB-F10D-44B1-85C4-9BCEAB328CA9}" destId="{A3DBC25A-0A8B-4920-9271-088D62FAA6C2}" srcOrd="0" destOrd="0" presId="urn:microsoft.com/office/officeart/2005/8/layout/lProcess3"/>
    <dgm:cxn modelId="{8E3EF0DE-F333-444C-A177-C6E92DA616C9}" srcId="{2B90F217-BD15-4C1F-B4AF-193E8C0CAA82}" destId="{A791720D-AF6C-4E10-8C0E-5CE1070B6B45}" srcOrd="0" destOrd="0" parTransId="{02CBFC4B-AF33-43B0-8144-82087C800D34}" sibTransId="{C07DC562-6042-40DD-AB67-8456C045A64C}"/>
    <dgm:cxn modelId="{B8876FE1-91F1-47E0-BD5D-7E7DF88BA630}" srcId="{2B90F217-BD15-4C1F-B4AF-193E8C0CAA82}" destId="{3E1A4C71-9D7E-452C-B31E-713C6580029D}" srcOrd="2" destOrd="0" parTransId="{5A2E5C47-2398-4B2E-9F45-CD1A4675871E}" sibTransId="{69D944BF-294F-4237-99D3-D0951FB9B44F}"/>
    <dgm:cxn modelId="{5EBB6CE7-2E61-408B-99DA-306C39B8B4CA}" type="presOf" srcId="{5C51E2E0-AACC-4BB8-B262-7B1BE4FE637B}" destId="{E9B74DAD-21A2-46E2-8813-CD0501593A8D}" srcOrd="0" destOrd="0" presId="urn:microsoft.com/office/officeart/2005/8/layout/lProcess3"/>
    <dgm:cxn modelId="{4D1DA1EC-AC36-4148-BFA8-E59D6F8E0CA5}" type="presOf" srcId="{2B90F217-BD15-4C1F-B4AF-193E8C0CAA82}" destId="{BEE605B4-1F8C-4647-A91F-98DAFD42171D}" srcOrd="0" destOrd="0" presId="urn:microsoft.com/office/officeart/2005/8/layout/lProcess3"/>
    <dgm:cxn modelId="{8D8847EF-98D2-4D46-B703-9CA874D18FEE}" type="presOf" srcId="{E9FCA5E1-BCE8-4829-BC40-00CE2C69BDD0}" destId="{7960E713-D62A-4410-85FA-3C04115F0AC2}" srcOrd="0" destOrd="0" presId="urn:microsoft.com/office/officeart/2005/8/layout/lProcess3"/>
    <dgm:cxn modelId="{617D89F0-790E-45B8-9F4E-22B3588C2F1B}" type="presOf" srcId="{3E1A4C71-9D7E-452C-B31E-713C6580029D}" destId="{E1B1E792-A4AE-46EB-BB58-F90FDB2286E2}" srcOrd="0" destOrd="0" presId="urn:microsoft.com/office/officeart/2005/8/layout/lProcess3"/>
    <dgm:cxn modelId="{FC55B8F1-2C8A-47FD-ACE2-1F2F38F6D68E}" srcId="{2B90F217-BD15-4C1F-B4AF-193E8C0CAA82}" destId="{72D1A21F-8A5E-4AEE-AD0A-D8A1FD88477F}" srcOrd="3" destOrd="0" parTransId="{149E558B-1E23-40D6-9E11-27E8A9CCB2F6}" sibTransId="{3A320191-E049-4336-950A-24BB6F4F5239}"/>
    <dgm:cxn modelId="{D8C530F2-08DC-4904-8E70-23FCCE6054FB}" type="presOf" srcId="{4F288351-27E6-4E5F-8CD3-DCDCB2BB1BFC}" destId="{9A148A75-6C6F-4A15-9297-CBFE3034964C}" srcOrd="0" destOrd="0" presId="urn:microsoft.com/office/officeart/2005/8/layout/lProcess3"/>
    <dgm:cxn modelId="{5FB695F3-8134-44BC-B2C9-1CA4674106A4}" type="presOf" srcId="{AE068D0A-4618-4832-9C70-2E84F7B6ED28}" destId="{0F33EB86-57ED-4296-9ACC-1A3C3EE24618}" srcOrd="0" destOrd="0" presId="urn:microsoft.com/office/officeart/2005/8/layout/lProcess3"/>
    <dgm:cxn modelId="{396EC0F5-39EF-4002-B007-AE2CD06FB0BC}" srcId="{3E1A4C71-9D7E-452C-B31E-713C6580029D}" destId="{5819AACB-F10D-44B1-85C4-9BCEAB328CA9}" srcOrd="2" destOrd="0" parTransId="{2E074B75-1FA5-473C-8BC5-69F367C3ADCC}" sibTransId="{31713F5C-41B9-4FB5-B1F6-AE6A2A8455E0}"/>
    <dgm:cxn modelId="{6EE213FE-9385-4210-94C7-C63A83533E95}" srcId="{A791720D-AF6C-4E10-8C0E-5CE1070B6B45}" destId="{E04C1779-EA93-4FC3-85D6-48381DCAD449}" srcOrd="0" destOrd="0" parTransId="{263D22D5-19E3-4135-9D84-A1120CC9FD64}" sibTransId="{72D5E28D-A86D-416B-8817-9A91214A3D7D}"/>
    <dgm:cxn modelId="{A3507BAA-B354-405C-9AF9-CF8DA51339CC}" type="presParOf" srcId="{BEE605B4-1F8C-4647-A91F-98DAFD42171D}" destId="{48B79244-92D7-4878-8DC8-2552F16AE06E}" srcOrd="0" destOrd="0" presId="urn:microsoft.com/office/officeart/2005/8/layout/lProcess3"/>
    <dgm:cxn modelId="{17BC9603-FCBC-496E-88B6-CDA739A36C90}" type="presParOf" srcId="{48B79244-92D7-4878-8DC8-2552F16AE06E}" destId="{78692FBD-E813-493D-AA99-C93E2081F633}" srcOrd="0" destOrd="0" presId="urn:microsoft.com/office/officeart/2005/8/layout/lProcess3"/>
    <dgm:cxn modelId="{8009402B-CAE2-4888-9BE9-4D5439689C80}" type="presParOf" srcId="{48B79244-92D7-4878-8DC8-2552F16AE06E}" destId="{C735B595-6607-4858-8E41-EA9470792B7F}" srcOrd="1" destOrd="0" presId="urn:microsoft.com/office/officeart/2005/8/layout/lProcess3"/>
    <dgm:cxn modelId="{0AA56BEA-71F7-4A8F-AC4D-D8C2700589F0}" type="presParOf" srcId="{48B79244-92D7-4878-8DC8-2552F16AE06E}" destId="{0FBAB74D-B517-4F47-8203-6004037F5C00}" srcOrd="2" destOrd="0" presId="urn:microsoft.com/office/officeart/2005/8/layout/lProcess3"/>
    <dgm:cxn modelId="{8A01D348-A9A6-4BCB-A15B-02760AAE6AA3}" type="presParOf" srcId="{48B79244-92D7-4878-8DC8-2552F16AE06E}" destId="{1C66A5A2-D780-4BA0-8FD6-74D01F2018A8}" srcOrd="3" destOrd="0" presId="urn:microsoft.com/office/officeart/2005/8/layout/lProcess3"/>
    <dgm:cxn modelId="{75A88A3B-9FF0-4D4D-921D-D0D44E4F866C}" type="presParOf" srcId="{48B79244-92D7-4878-8DC8-2552F16AE06E}" destId="{9A148A75-6C6F-4A15-9297-CBFE3034964C}" srcOrd="4" destOrd="0" presId="urn:microsoft.com/office/officeart/2005/8/layout/lProcess3"/>
    <dgm:cxn modelId="{D75F9641-0B97-4F6F-B0AF-A7694F7750B5}" type="presParOf" srcId="{BEE605B4-1F8C-4647-A91F-98DAFD42171D}" destId="{1CBA8DC2-F7EF-4497-88B9-1218EA7FE359}" srcOrd="1" destOrd="0" presId="urn:microsoft.com/office/officeart/2005/8/layout/lProcess3"/>
    <dgm:cxn modelId="{903ADD76-7483-41E0-B089-CA79944755DC}" type="presParOf" srcId="{BEE605B4-1F8C-4647-A91F-98DAFD42171D}" destId="{980F7A4D-6F1F-424E-BC39-6E377DB5FFFC}" srcOrd="2" destOrd="0" presId="urn:microsoft.com/office/officeart/2005/8/layout/lProcess3"/>
    <dgm:cxn modelId="{120F8932-B8D5-44AD-A7A2-7D395A6C14D8}" type="presParOf" srcId="{980F7A4D-6F1F-424E-BC39-6E377DB5FFFC}" destId="{E9B74DAD-21A2-46E2-8813-CD0501593A8D}" srcOrd="0" destOrd="0" presId="urn:microsoft.com/office/officeart/2005/8/layout/lProcess3"/>
    <dgm:cxn modelId="{A7CA7B14-8735-485B-A395-45D082980922}" type="presParOf" srcId="{980F7A4D-6F1F-424E-BC39-6E377DB5FFFC}" destId="{2EC2F392-A83C-4B6A-9439-D0EC729D48BE}" srcOrd="1" destOrd="0" presId="urn:microsoft.com/office/officeart/2005/8/layout/lProcess3"/>
    <dgm:cxn modelId="{28CFF637-DC0E-4552-B7FA-8C9A77A1AEC6}" type="presParOf" srcId="{980F7A4D-6F1F-424E-BC39-6E377DB5FFFC}" destId="{0F33EB86-57ED-4296-9ACC-1A3C3EE24618}" srcOrd="2" destOrd="0" presId="urn:microsoft.com/office/officeart/2005/8/layout/lProcess3"/>
    <dgm:cxn modelId="{327D8837-3AF3-4435-95BB-3A6BFF1D2E0D}" type="presParOf" srcId="{BEE605B4-1F8C-4647-A91F-98DAFD42171D}" destId="{B24255A8-D4C1-4E28-BB36-38A5062AE4F2}" srcOrd="3" destOrd="0" presId="urn:microsoft.com/office/officeart/2005/8/layout/lProcess3"/>
    <dgm:cxn modelId="{9B4482FD-4288-48BB-8E71-218CA7ADD85F}" type="presParOf" srcId="{BEE605B4-1F8C-4647-A91F-98DAFD42171D}" destId="{5B40E094-7163-47CF-B892-1BF169DE6FBF}" srcOrd="4" destOrd="0" presId="urn:microsoft.com/office/officeart/2005/8/layout/lProcess3"/>
    <dgm:cxn modelId="{D7EC2846-F45E-4A54-8A26-9151B1A1C9D8}" type="presParOf" srcId="{5B40E094-7163-47CF-B892-1BF169DE6FBF}" destId="{E1B1E792-A4AE-46EB-BB58-F90FDB2286E2}" srcOrd="0" destOrd="0" presId="urn:microsoft.com/office/officeart/2005/8/layout/lProcess3"/>
    <dgm:cxn modelId="{15F670AC-A9BA-4BE1-AF2F-9AB1FA04985A}" type="presParOf" srcId="{5B40E094-7163-47CF-B892-1BF169DE6FBF}" destId="{B04C6772-1A87-4121-974B-F85F419E9CA0}" srcOrd="1" destOrd="0" presId="urn:microsoft.com/office/officeart/2005/8/layout/lProcess3"/>
    <dgm:cxn modelId="{81C54648-7613-4CF9-98CF-EBE6F74C946B}" type="presParOf" srcId="{5B40E094-7163-47CF-B892-1BF169DE6FBF}" destId="{79FE68DE-2010-4C60-A50F-4BBDE5AAD5AA}" srcOrd="2" destOrd="0" presId="urn:microsoft.com/office/officeart/2005/8/layout/lProcess3"/>
    <dgm:cxn modelId="{B73570B4-72B9-4E26-8B25-57B8EFD1E6D8}" type="presParOf" srcId="{5B40E094-7163-47CF-B892-1BF169DE6FBF}" destId="{6F9CEE30-F339-4677-AFB6-BE6A40F205D4}" srcOrd="3" destOrd="0" presId="urn:microsoft.com/office/officeart/2005/8/layout/lProcess3"/>
    <dgm:cxn modelId="{DB683174-5A74-47B4-BA0E-AF923986B6A7}" type="presParOf" srcId="{5B40E094-7163-47CF-B892-1BF169DE6FBF}" destId="{DBF03E1A-BFCF-42C1-8623-D6F5AC308C80}" srcOrd="4" destOrd="0" presId="urn:microsoft.com/office/officeart/2005/8/layout/lProcess3"/>
    <dgm:cxn modelId="{D6E2195E-A5B9-4B20-9F6C-E623DB4D6681}" type="presParOf" srcId="{5B40E094-7163-47CF-B892-1BF169DE6FBF}" destId="{2E2861E1-6070-4772-962F-FB40A70BE80B}" srcOrd="5" destOrd="0" presId="urn:microsoft.com/office/officeart/2005/8/layout/lProcess3"/>
    <dgm:cxn modelId="{D33B59E5-35C8-4D3E-806C-A446D863C638}" type="presParOf" srcId="{5B40E094-7163-47CF-B892-1BF169DE6FBF}" destId="{A3DBC25A-0A8B-4920-9271-088D62FAA6C2}" srcOrd="6" destOrd="0" presId="urn:microsoft.com/office/officeart/2005/8/layout/lProcess3"/>
    <dgm:cxn modelId="{27045B1E-DFAD-44D6-90C9-074E236E8E72}" type="presParOf" srcId="{BEE605B4-1F8C-4647-A91F-98DAFD42171D}" destId="{19444CFF-B71F-48A8-99EC-41E973C8AF75}" srcOrd="5" destOrd="0" presId="urn:microsoft.com/office/officeart/2005/8/layout/lProcess3"/>
    <dgm:cxn modelId="{C0E4BAAF-BFDD-4FE9-BF27-9080C609ADB8}" type="presParOf" srcId="{BEE605B4-1F8C-4647-A91F-98DAFD42171D}" destId="{29557156-FC37-4C35-BD33-9169B7D0FACB}" srcOrd="6" destOrd="0" presId="urn:microsoft.com/office/officeart/2005/8/layout/lProcess3"/>
    <dgm:cxn modelId="{C4BFB399-93B6-43B2-ABF0-E015E63029E2}" type="presParOf" srcId="{29557156-FC37-4C35-BD33-9169B7D0FACB}" destId="{20505540-66E1-4DFB-98C2-C454E82D2498}" srcOrd="0" destOrd="0" presId="urn:microsoft.com/office/officeart/2005/8/layout/lProcess3"/>
    <dgm:cxn modelId="{EC46F66C-F52C-4A89-B6D3-4053204FF3CE}" type="presParOf" srcId="{29557156-FC37-4C35-BD33-9169B7D0FACB}" destId="{675DB1E5-C0DA-462F-B1AF-AAA535913B12}" srcOrd="1" destOrd="0" presId="urn:microsoft.com/office/officeart/2005/8/layout/lProcess3"/>
    <dgm:cxn modelId="{51B66DB2-7720-42F0-87BE-FAD29B36A1AB}" type="presParOf" srcId="{29557156-FC37-4C35-BD33-9169B7D0FACB}" destId="{EE4F08A3-A7DA-4925-80E9-AEEB43A92394}" srcOrd="2" destOrd="0" presId="urn:microsoft.com/office/officeart/2005/8/layout/lProcess3"/>
    <dgm:cxn modelId="{1E0F8ACD-AC39-48B0-8851-0D639C93FB0F}" type="presParOf" srcId="{BEE605B4-1F8C-4647-A91F-98DAFD42171D}" destId="{5887C9F3-25AE-4F9A-9D55-45535C0933CE}" srcOrd="7" destOrd="0" presId="urn:microsoft.com/office/officeart/2005/8/layout/lProcess3"/>
    <dgm:cxn modelId="{3DB2A3A8-72D4-4052-A7FC-531B7B30AF2E}" type="presParOf" srcId="{BEE605B4-1F8C-4647-A91F-98DAFD42171D}" destId="{85E000E5-72A4-4BFE-87DD-6D399822927B}" srcOrd="8" destOrd="0" presId="urn:microsoft.com/office/officeart/2005/8/layout/lProcess3"/>
    <dgm:cxn modelId="{24C5C4FA-56CC-4B70-B8FE-28B4052270BB}" type="presParOf" srcId="{85E000E5-72A4-4BFE-87DD-6D399822927B}" destId="{7960E713-D62A-4410-85FA-3C04115F0AC2}" srcOrd="0" destOrd="0" presId="urn:microsoft.com/office/officeart/2005/8/layout/lProcess3"/>
    <dgm:cxn modelId="{F0492462-436C-465E-A107-839A60434A8B}" type="presParOf" srcId="{85E000E5-72A4-4BFE-87DD-6D399822927B}" destId="{CA6A7AE6-FD66-4A41-9DF3-47689B0277C8}" srcOrd="1" destOrd="0" presId="urn:microsoft.com/office/officeart/2005/8/layout/lProcess3"/>
    <dgm:cxn modelId="{2BA0F069-2A6E-4A6A-AB13-4128E91A42EC}" type="presParOf" srcId="{85E000E5-72A4-4BFE-87DD-6D399822927B}" destId="{E3D8DD5C-ED17-4BF6-8313-62E2CA198791}"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E5784DD-D4AE-472D-A8ED-9D0E55DC5571}"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D65A9F3E-AF6E-490D-9784-2EFF4E356A8F}">
      <dgm:prSet phldrT="[Text]" custT="1"/>
      <dgm:spPr>
        <a:solidFill>
          <a:schemeClr val="accent1">
            <a:lumMod val="75000"/>
          </a:schemeClr>
        </a:solidFill>
      </dgm:spPr>
      <dgm:t>
        <a:bodyPr/>
        <a:lstStyle/>
        <a:p>
          <a:pPr algn="ctr"/>
          <a:r>
            <a:rPr lang="en-US" sz="1800" dirty="0">
              <a:latin typeface="Arial" panose="020B0604020202020204" pitchFamily="34" charset="0"/>
              <a:cs typeface="Arial" panose="020B0604020202020204" pitchFamily="34" charset="0"/>
            </a:rPr>
            <a:t>Food Group Amounts</a:t>
          </a:r>
        </a:p>
      </dgm:t>
    </dgm:pt>
    <dgm:pt modelId="{9848E8FD-3719-4BDA-A48E-17415F13D640}" type="parTrans" cxnId="{E97A21D2-AA48-4A18-9E3B-56322D5B3803}">
      <dgm:prSet/>
      <dgm:spPr/>
      <dgm:t>
        <a:bodyPr/>
        <a:lstStyle/>
        <a:p>
          <a:endParaRPr lang="en-US"/>
        </a:p>
      </dgm:t>
    </dgm:pt>
    <dgm:pt modelId="{D00AF8FD-8A94-4FC7-AF1E-F73F42A7411E}" type="sibTrans" cxnId="{E97A21D2-AA48-4A18-9E3B-56322D5B3803}">
      <dgm:prSet/>
      <dgm:spPr/>
      <dgm:t>
        <a:bodyPr/>
        <a:lstStyle/>
        <a:p>
          <a:endParaRPr lang="en-US"/>
        </a:p>
      </dgm:t>
    </dgm:pt>
    <dgm:pt modelId="{7406FE54-4B5D-4A77-9B4E-2173EF6622C1}">
      <dgm:prSet phldrT="[Text]" custT="1"/>
      <dgm:spPr>
        <a:solidFill>
          <a:schemeClr val="accent1">
            <a:lumMod val="75000"/>
          </a:schemeClr>
        </a:solidFill>
      </dgm:spPr>
      <dgm:t>
        <a:bodyPr/>
        <a:lstStyle/>
        <a:p>
          <a:pPr algn="ctr"/>
          <a:r>
            <a:rPr lang="en-US" sz="1800" dirty="0">
              <a:latin typeface="Arial" panose="020B0604020202020204" pitchFamily="34" charset="0"/>
              <a:cs typeface="Arial" panose="020B0604020202020204" pitchFamily="34" charset="0"/>
            </a:rPr>
            <a:t>Inclusion or Exclusion of Certain Foods</a:t>
          </a:r>
        </a:p>
      </dgm:t>
    </dgm:pt>
    <dgm:pt modelId="{113B9629-F882-45CF-8C56-8A32169B8CD1}" type="parTrans" cxnId="{6AD88A6C-5F00-45A1-8724-8DCD93145381}">
      <dgm:prSet/>
      <dgm:spPr/>
      <dgm:t>
        <a:bodyPr/>
        <a:lstStyle/>
        <a:p>
          <a:endParaRPr lang="en-US"/>
        </a:p>
      </dgm:t>
    </dgm:pt>
    <dgm:pt modelId="{4F5163DC-F89A-4C62-8662-A65C892699AE}" type="sibTrans" cxnId="{6AD88A6C-5F00-45A1-8724-8DCD93145381}">
      <dgm:prSet/>
      <dgm:spPr/>
      <dgm:t>
        <a:bodyPr/>
        <a:lstStyle/>
        <a:p>
          <a:endParaRPr lang="en-US"/>
        </a:p>
      </dgm:t>
    </dgm:pt>
    <dgm:pt modelId="{57679BA3-C8D1-4581-991A-B68672E89789}">
      <dgm:prSet phldrT="[Text]" custT="1"/>
      <dgm:spPr>
        <a:solidFill>
          <a:schemeClr val="accent1">
            <a:lumMod val="75000"/>
          </a:schemeClr>
        </a:solidFill>
      </dgm:spPr>
      <dgm:t>
        <a:bodyPr/>
        <a:lstStyle/>
        <a:p>
          <a:pPr algn="ctr"/>
          <a:r>
            <a:rPr lang="en-US" sz="1800" dirty="0">
              <a:latin typeface="Arial" panose="020B0604020202020204" pitchFamily="34" charset="0"/>
              <a:cs typeface="Arial" panose="020B0604020202020204" pitchFamily="34" charset="0"/>
            </a:rPr>
            <a:t>Goals and Constraints</a:t>
          </a:r>
        </a:p>
      </dgm:t>
    </dgm:pt>
    <dgm:pt modelId="{350A75C2-CF0C-46CE-9239-8E88092A62D0}" type="parTrans" cxnId="{B1036B3A-9085-4452-B568-5994D57FAAF8}">
      <dgm:prSet/>
      <dgm:spPr/>
      <dgm:t>
        <a:bodyPr/>
        <a:lstStyle/>
        <a:p>
          <a:endParaRPr lang="en-US"/>
        </a:p>
      </dgm:t>
    </dgm:pt>
    <dgm:pt modelId="{9BB921EC-28EF-464A-94E3-4909D05EB5EF}" type="sibTrans" cxnId="{B1036B3A-9085-4452-B568-5994D57FAAF8}">
      <dgm:prSet/>
      <dgm:spPr/>
      <dgm:t>
        <a:bodyPr/>
        <a:lstStyle/>
        <a:p>
          <a:endParaRPr lang="en-US"/>
        </a:p>
      </dgm:t>
    </dgm:pt>
    <dgm:pt modelId="{94BFBB5E-0217-499E-AA84-917667588528}">
      <dgm:prSet phldrT="[Text]" custT="1"/>
      <dgm:spPr>
        <a:solidFill>
          <a:schemeClr val="accent1">
            <a:lumMod val="75000"/>
          </a:schemeClr>
        </a:solidFill>
      </dgm:spPr>
      <dgm:t>
        <a:bodyPr/>
        <a:lstStyle/>
        <a:p>
          <a:pPr algn="ctr"/>
          <a:r>
            <a:rPr lang="en-US" sz="1800" dirty="0">
              <a:latin typeface="Arial" panose="020B0604020202020204" pitchFamily="34" charset="0"/>
              <a:cs typeface="Arial" panose="020B0604020202020204" pitchFamily="34" charset="0"/>
            </a:rPr>
            <a:t>Food Group Nutrient Profiles</a:t>
          </a:r>
        </a:p>
      </dgm:t>
    </dgm:pt>
    <dgm:pt modelId="{A6ABCA39-E959-4B79-8B43-BA7241419905}" type="parTrans" cxnId="{E399DD66-3F9F-43DB-953E-C31801568557}">
      <dgm:prSet/>
      <dgm:spPr/>
      <dgm:t>
        <a:bodyPr/>
        <a:lstStyle/>
        <a:p>
          <a:endParaRPr lang="en-US"/>
        </a:p>
      </dgm:t>
    </dgm:pt>
    <dgm:pt modelId="{6C28C1AB-76C6-4B95-8B35-EC57639041B9}" type="sibTrans" cxnId="{E399DD66-3F9F-43DB-953E-C31801568557}">
      <dgm:prSet/>
      <dgm:spPr/>
      <dgm:t>
        <a:bodyPr/>
        <a:lstStyle/>
        <a:p>
          <a:endParaRPr lang="en-US"/>
        </a:p>
      </dgm:t>
    </dgm:pt>
    <dgm:pt modelId="{266F03C4-7C3B-401C-BCC7-B5A1A9F22738}" type="pres">
      <dgm:prSet presAssocID="{0E5784DD-D4AE-472D-A8ED-9D0E55DC5571}" presName="matrix" presStyleCnt="0">
        <dgm:presLayoutVars>
          <dgm:chMax val="1"/>
          <dgm:dir/>
          <dgm:resizeHandles val="exact"/>
        </dgm:presLayoutVars>
      </dgm:prSet>
      <dgm:spPr/>
    </dgm:pt>
    <dgm:pt modelId="{943DE21B-F9EF-47E0-AF11-A9D5096EE2AD}" type="pres">
      <dgm:prSet presAssocID="{0E5784DD-D4AE-472D-A8ED-9D0E55DC5571}" presName="diamond" presStyleLbl="bgShp" presStyleIdx="0" presStyleCnt="1"/>
      <dgm:spPr>
        <a:solidFill>
          <a:schemeClr val="accent1">
            <a:alpha val="50000"/>
          </a:schemeClr>
        </a:solidFill>
      </dgm:spPr>
    </dgm:pt>
    <dgm:pt modelId="{10DE67CC-3DE1-47CC-BA91-7D36FD02305D}" type="pres">
      <dgm:prSet presAssocID="{0E5784DD-D4AE-472D-A8ED-9D0E55DC5571}" presName="quad1" presStyleLbl="node1" presStyleIdx="0" presStyleCnt="4">
        <dgm:presLayoutVars>
          <dgm:chMax val="0"/>
          <dgm:chPref val="0"/>
          <dgm:bulletEnabled val="1"/>
        </dgm:presLayoutVars>
      </dgm:prSet>
      <dgm:spPr/>
    </dgm:pt>
    <dgm:pt modelId="{0673BEBE-C645-4C87-AE4C-CF3F75418A64}" type="pres">
      <dgm:prSet presAssocID="{0E5784DD-D4AE-472D-A8ED-9D0E55DC5571}" presName="quad2" presStyleLbl="node1" presStyleIdx="1" presStyleCnt="4">
        <dgm:presLayoutVars>
          <dgm:chMax val="0"/>
          <dgm:chPref val="0"/>
          <dgm:bulletEnabled val="1"/>
        </dgm:presLayoutVars>
      </dgm:prSet>
      <dgm:spPr/>
    </dgm:pt>
    <dgm:pt modelId="{B40AAC8C-0976-4381-BD32-E4428C737C16}" type="pres">
      <dgm:prSet presAssocID="{0E5784DD-D4AE-472D-A8ED-9D0E55DC5571}" presName="quad3" presStyleLbl="node1" presStyleIdx="2" presStyleCnt="4">
        <dgm:presLayoutVars>
          <dgm:chMax val="0"/>
          <dgm:chPref val="0"/>
          <dgm:bulletEnabled val="1"/>
        </dgm:presLayoutVars>
      </dgm:prSet>
      <dgm:spPr/>
    </dgm:pt>
    <dgm:pt modelId="{F67885C4-B223-4343-BDDE-01FEBCF10A82}" type="pres">
      <dgm:prSet presAssocID="{0E5784DD-D4AE-472D-A8ED-9D0E55DC5571}" presName="quad4" presStyleLbl="node1" presStyleIdx="3" presStyleCnt="4">
        <dgm:presLayoutVars>
          <dgm:chMax val="0"/>
          <dgm:chPref val="0"/>
          <dgm:bulletEnabled val="1"/>
        </dgm:presLayoutVars>
      </dgm:prSet>
      <dgm:spPr/>
    </dgm:pt>
  </dgm:ptLst>
  <dgm:cxnLst>
    <dgm:cxn modelId="{CEE3F511-244A-4FD9-A1E6-BA3DF4E22EDA}" type="presOf" srcId="{7406FE54-4B5D-4A77-9B4E-2173EF6622C1}" destId="{0673BEBE-C645-4C87-AE4C-CF3F75418A64}" srcOrd="0" destOrd="0" presId="urn:microsoft.com/office/officeart/2005/8/layout/matrix3"/>
    <dgm:cxn modelId="{B1036B3A-9085-4452-B568-5994D57FAAF8}" srcId="{0E5784DD-D4AE-472D-A8ED-9D0E55DC5571}" destId="{57679BA3-C8D1-4581-991A-B68672E89789}" srcOrd="2" destOrd="0" parTransId="{350A75C2-CF0C-46CE-9239-8E88092A62D0}" sibTransId="{9BB921EC-28EF-464A-94E3-4909D05EB5EF}"/>
    <dgm:cxn modelId="{E399DD66-3F9F-43DB-953E-C31801568557}" srcId="{0E5784DD-D4AE-472D-A8ED-9D0E55DC5571}" destId="{94BFBB5E-0217-499E-AA84-917667588528}" srcOrd="3" destOrd="0" parTransId="{A6ABCA39-E959-4B79-8B43-BA7241419905}" sibTransId="{6C28C1AB-76C6-4B95-8B35-EC57639041B9}"/>
    <dgm:cxn modelId="{6AD88A6C-5F00-45A1-8724-8DCD93145381}" srcId="{0E5784DD-D4AE-472D-A8ED-9D0E55DC5571}" destId="{7406FE54-4B5D-4A77-9B4E-2173EF6622C1}" srcOrd="1" destOrd="0" parTransId="{113B9629-F882-45CF-8C56-8A32169B8CD1}" sibTransId="{4F5163DC-F89A-4C62-8662-A65C892699AE}"/>
    <dgm:cxn modelId="{7B34C0A0-6B7D-4B29-8741-0CC1EA3F91A3}" type="presOf" srcId="{D65A9F3E-AF6E-490D-9784-2EFF4E356A8F}" destId="{10DE67CC-3DE1-47CC-BA91-7D36FD02305D}" srcOrd="0" destOrd="0" presId="urn:microsoft.com/office/officeart/2005/8/layout/matrix3"/>
    <dgm:cxn modelId="{E97A21D2-AA48-4A18-9E3B-56322D5B3803}" srcId="{0E5784DD-D4AE-472D-A8ED-9D0E55DC5571}" destId="{D65A9F3E-AF6E-490D-9784-2EFF4E356A8F}" srcOrd="0" destOrd="0" parTransId="{9848E8FD-3719-4BDA-A48E-17415F13D640}" sibTransId="{D00AF8FD-8A94-4FC7-AF1E-F73F42A7411E}"/>
    <dgm:cxn modelId="{55F30BD8-BABF-46FB-9A6A-D49E5678EF66}" type="presOf" srcId="{57679BA3-C8D1-4581-991A-B68672E89789}" destId="{B40AAC8C-0976-4381-BD32-E4428C737C16}" srcOrd="0" destOrd="0" presId="urn:microsoft.com/office/officeart/2005/8/layout/matrix3"/>
    <dgm:cxn modelId="{828A84DE-6B78-4BB8-8ABB-28DAA9A4E82F}" type="presOf" srcId="{0E5784DD-D4AE-472D-A8ED-9D0E55DC5571}" destId="{266F03C4-7C3B-401C-BCC7-B5A1A9F22738}" srcOrd="0" destOrd="0" presId="urn:microsoft.com/office/officeart/2005/8/layout/matrix3"/>
    <dgm:cxn modelId="{2282E5FC-61C7-4B0B-BCF5-55A25C13B6FD}" type="presOf" srcId="{94BFBB5E-0217-499E-AA84-917667588528}" destId="{F67885C4-B223-4343-BDDE-01FEBCF10A82}" srcOrd="0" destOrd="0" presId="urn:microsoft.com/office/officeart/2005/8/layout/matrix3"/>
    <dgm:cxn modelId="{4ED26174-30EE-4306-BFFE-D54F710BA556}" type="presParOf" srcId="{266F03C4-7C3B-401C-BCC7-B5A1A9F22738}" destId="{943DE21B-F9EF-47E0-AF11-A9D5096EE2AD}" srcOrd="0" destOrd="0" presId="urn:microsoft.com/office/officeart/2005/8/layout/matrix3"/>
    <dgm:cxn modelId="{1211C0A7-18BA-4824-A6EC-B81FAAA7A97F}" type="presParOf" srcId="{266F03C4-7C3B-401C-BCC7-B5A1A9F22738}" destId="{10DE67CC-3DE1-47CC-BA91-7D36FD02305D}" srcOrd="1" destOrd="0" presId="urn:microsoft.com/office/officeart/2005/8/layout/matrix3"/>
    <dgm:cxn modelId="{CF9B6E66-72F7-42F7-A400-D50179EB0BAF}" type="presParOf" srcId="{266F03C4-7C3B-401C-BCC7-B5A1A9F22738}" destId="{0673BEBE-C645-4C87-AE4C-CF3F75418A64}" srcOrd="2" destOrd="0" presId="urn:microsoft.com/office/officeart/2005/8/layout/matrix3"/>
    <dgm:cxn modelId="{0ACBC4A2-E600-47F2-A233-F6DE5F9860C8}" type="presParOf" srcId="{266F03C4-7C3B-401C-BCC7-B5A1A9F22738}" destId="{B40AAC8C-0976-4381-BD32-E4428C737C16}" srcOrd="3" destOrd="0" presId="urn:microsoft.com/office/officeart/2005/8/layout/matrix3"/>
    <dgm:cxn modelId="{F0A85690-58D3-4FB7-BA07-21E32DE7C417}" type="presParOf" srcId="{266F03C4-7C3B-401C-BCC7-B5A1A9F22738}" destId="{F67885C4-B223-4343-BDDE-01FEBCF10A8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92FBD-E813-493D-AA99-C93E2081F633}">
      <dsp:nvSpPr>
        <dsp:cNvPr id="0" name=""/>
        <dsp:cNvSpPr/>
      </dsp:nvSpPr>
      <dsp:spPr>
        <a:xfrm>
          <a:off x="1083" y="67919"/>
          <a:ext cx="1987534" cy="7950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Identify energy levels</a:t>
          </a:r>
        </a:p>
      </dsp:txBody>
      <dsp:txXfrm>
        <a:off x="398590" y="67919"/>
        <a:ext cx="1192521" cy="795013"/>
      </dsp:txXfrm>
    </dsp:sp>
    <dsp:sp modelId="{0FBAB74D-B517-4F47-8203-6004037F5C00}">
      <dsp:nvSpPr>
        <dsp:cNvPr id="0" name=""/>
        <dsp:cNvSpPr/>
      </dsp:nvSpPr>
      <dsp:spPr>
        <a:xfrm>
          <a:off x="1730238" y="135495"/>
          <a:ext cx="1649653"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1000 kcals</a:t>
          </a:r>
        </a:p>
      </dsp:txBody>
      <dsp:txXfrm>
        <a:off x="2060169" y="135495"/>
        <a:ext cx="989792" cy="659861"/>
      </dsp:txXfrm>
    </dsp:sp>
    <dsp:sp modelId="{9A148A75-6C6F-4A15-9297-CBFE3034964C}">
      <dsp:nvSpPr>
        <dsp:cNvPr id="0" name=""/>
        <dsp:cNvSpPr/>
      </dsp:nvSpPr>
      <dsp:spPr>
        <a:xfrm>
          <a:off x="3148941" y="135495"/>
          <a:ext cx="1649653"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3200 kcals</a:t>
          </a:r>
        </a:p>
      </dsp:txBody>
      <dsp:txXfrm>
        <a:off x="3478872" y="135495"/>
        <a:ext cx="989792" cy="659861"/>
      </dsp:txXfrm>
    </dsp:sp>
    <dsp:sp modelId="{E9B74DAD-21A2-46E2-8813-CD0501593A8D}">
      <dsp:nvSpPr>
        <dsp:cNvPr id="0" name=""/>
        <dsp:cNvSpPr/>
      </dsp:nvSpPr>
      <dsp:spPr>
        <a:xfrm>
          <a:off x="1083" y="974235"/>
          <a:ext cx="1987534" cy="7950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Nutritional goals for each level</a:t>
          </a:r>
        </a:p>
      </dsp:txBody>
      <dsp:txXfrm>
        <a:off x="398590" y="974235"/>
        <a:ext cx="1192521" cy="795013"/>
      </dsp:txXfrm>
    </dsp:sp>
    <dsp:sp modelId="{0F33EB86-57ED-4296-9ACC-1A3C3EE24618}">
      <dsp:nvSpPr>
        <dsp:cNvPr id="0" name=""/>
        <dsp:cNvSpPr/>
      </dsp:nvSpPr>
      <dsp:spPr>
        <a:xfrm>
          <a:off x="1730238" y="1041811"/>
          <a:ext cx="3780181"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For each calorie level determine the nutrient goals (macros, minerals, vitamins, etc.) </a:t>
          </a:r>
        </a:p>
      </dsp:txBody>
      <dsp:txXfrm>
        <a:off x="2060169" y="1041811"/>
        <a:ext cx="3120320" cy="659861"/>
      </dsp:txXfrm>
    </dsp:sp>
    <dsp:sp modelId="{E1B1E792-A4AE-46EB-BB58-F90FDB2286E2}">
      <dsp:nvSpPr>
        <dsp:cNvPr id="0" name=""/>
        <dsp:cNvSpPr/>
      </dsp:nvSpPr>
      <dsp:spPr>
        <a:xfrm>
          <a:off x="1083" y="1880551"/>
          <a:ext cx="1987534" cy="7950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Food groupings</a:t>
          </a:r>
        </a:p>
      </dsp:txBody>
      <dsp:txXfrm>
        <a:off x="398590" y="1880551"/>
        <a:ext cx="1192521" cy="795013"/>
      </dsp:txXfrm>
    </dsp:sp>
    <dsp:sp modelId="{79FE68DE-2010-4C60-A50F-4BBDE5AAD5AA}">
      <dsp:nvSpPr>
        <dsp:cNvPr id="0" name=""/>
        <dsp:cNvSpPr/>
      </dsp:nvSpPr>
      <dsp:spPr>
        <a:xfrm>
          <a:off x="1730238" y="1948127"/>
          <a:ext cx="1649653"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Fruit</a:t>
          </a:r>
        </a:p>
      </dsp:txBody>
      <dsp:txXfrm>
        <a:off x="2060169" y="1948127"/>
        <a:ext cx="989792" cy="659861"/>
      </dsp:txXfrm>
    </dsp:sp>
    <dsp:sp modelId="{DBF03E1A-BFCF-42C1-8623-D6F5AC308C80}">
      <dsp:nvSpPr>
        <dsp:cNvPr id="0" name=""/>
        <dsp:cNvSpPr/>
      </dsp:nvSpPr>
      <dsp:spPr>
        <a:xfrm>
          <a:off x="3148941" y="1948127"/>
          <a:ext cx="1649653"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Vegetables</a:t>
          </a:r>
        </a:p>
      </dsp:txBody>
      <dsp:txXfrm>
        <a:off x="3478872" y="1948127"/>
        <a:ext cx="989792" cy="659861"/>
      </dsp:txXfrm>
    </dsp:sp>
    <dsp:sp modelId="{A3DBC25A-0A8B-4920-9271-088D62FAA6C2}">
      <dsp:nvSpPr>
        <dsp:cNvPr id="0" name=""/>
        <dsp:cNvSpPr/>
      </dsp:nvSpPr>
      <dsp:spPr>
        <a:xfrm>
          <a:off x="4567643" y="1948127"/>
          <a:ext cx="1649653"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Etc</a:t>
          </a:r>
        </a:p>
      </dsp:txBody>
      <dsp:txXfrm>
        <a:off x="4897574" y="1948127"/>
        <a:ext cx="989792" cy="659861"/>
      </dsp:txXfrm>
    </dsp:sp>
    <dsp:sp modelId="{20505540-66E1-4DFB-98C2-C454E82D2498}">
      <dsp:nvSpPr>
        <dsp:cNvPr id="0" name=""/>
        <dsp:cNvSpPr/>
      </dsp:nvSpPr>
      <dsp:spPr>
        <a:xfrm>
          <a:off x="1083" y="2786866"/>
          <a:ext cx="1987534" cy="7950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Nutrients &amp; food components obtained</a:t>
          </a:r>
        </a:p>
      </dsp:txBody>
      <dsp:txXfrm>
        <a:off x="398590" y="2786866"/>
        <a:ext cx="1192521" cy="795013"/>
      </dsp:txXfrm>
    </dsp:sp>
    <dsp:sp modelId="{EE4F08A3-A7DA-4925-80E9-AEEB43A92394}">
      <dsp:nvSpPr>
        <dsp:cNvPr id="0" name=""/>
        <dsp:cNvSpPr/>
      </dsp:nvSpPr>
      <dsp:spPr>
        <a:xfrm>
          <a:off x="1730238" y="2854443"/>
          <a:ext cx="4540589"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Calculate nutrients &amp; food components obtained from each food group (kcals, macros, minerals, vitamins, etc.)</a:t>
          </a:r>
        </a:p>
      </dsp:txBody>
      <dsp:txXfrm>
        <a:off x="2060169" y="2854443"/>
        <a:ext cx="3880728" cy="659861"/>
      </dsp:txXfrm>
    </dsp:sp>
    <dsp:sp modelId="{7960E713-D62A-4410-85FA-3C04115F0AC2}">
      <dsp:nvSpPr>
        <dsp:cNvPr id="0" name=""/>
        <dsp:cNvSpPr/>
      </dsp:nvSpPr>
      <dsp:spPr>
        <a:xfrm>
          <a:off x="1083" y="3693182"/>
          <a:ext cx="1987534" cy="7950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Nutrient levels vs goals</a:t>
          </a:r>
        </a:p>
      </dsp:txBody>
      <dsp:txXfrm>
        <a:off x="398590" y="3693182"/>
        <a:ext cx="1192521" cy="795013"/>
      </dsp:txXfrm>
    </dsp:sp>
    <dsp:sp modelId="{E3D8DD5C-ED17-4BF6-8313-62E2CA198791}">
      <dsp:nvSpPr>
        <dsp:cNvPr id="0" name=""/>
        <dsp:cNvSpPr/>
      </dsp:nvSpPr>
      <dsp:spPr>
        <a:xfrm>
          <a:off x="1730238" y="3760758"/>
          <a:ext cx="3871456" cy="6598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Compare nutrient levels in each pattern to established nutrient goals </a:t>
          </a:r>
        </a:p>
      </dsp:txBody>
      <dsp:txXfrm>
        <a:off x="2060169" y="3760758"/>
        <a:ext cx="3211595" cy="659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DE21B-F9EF-47E0-AF11-A9D5096EE2AD}">
      <dsp:nvSpPr>
        <dsp:cNvPr id="0" name=""/>
        <dsp:cNvSpPr/>
      </dsp:nvSpPr>
      <dsp:spPr>
        <a:xfrm>
          <a:off x="1767680" y="0"/>
          <a:ext cx="4351338" cy="4351338"/>
        </a:xfrm>
        <a:prstGeom prst="diamond">
          <a:avLst/>
        </a:prstGeom>
        <a:solidFill>
          <a:schemeClr val="accent1">
            <a:alpha val="50000"/>
          </a:schemeClr>
        </a:solidFill>
        <a:ln>
          <a:noFill/>
        </a:ln>
        <a:effectLst/>
      </dsp:spPr>
      <dsp:style>
        <a:lnRef idx="0">
          <a:scrgbClr r="0" g="0" b="0"/>
        </a:lnRef>
        <a:fillRef idx="1">
          <a:scrgbClr r="0" g="0" b="0"/>
        </a:fillRef>
        <a:effectRef idx="0">
          <a:scrgbClr r="0" g="0" b="0"/>
        </a:effectRef>
        <a:fontRef idx="minor"/>
      </dsp:style>
    </dsp:sp>
    <dsp:sp modelId="{10DE67CC-3DE1-47CC-BA91-7D36FD02305D}">
      <dsp:nvSpPr>
        <dsp:cNvPr id="0" name=""/>
        <dsp:cNvSpPr/>
      </dsp:nvSpPr>
      <dsp:spPr>
        <a:xfrm>
          <a:off x="2181058" y="413377"/>
          <a:ext cx="1697021" cy="169702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Food Group Amounts</a:t>
          </a:r>
        </a:p>
      </dsp:txBody>
      <dsp:txXfrm>
        <a:off x="2263900" y="496219"/>
        <a:ext cx="1531337" cy="1531337"/>
      </dsp:txXfrm>
    </dsp:sp>
    <dsp:sp modelId="{0673BEBE-C645-4C87-AE4C-CF3F75418A64}">
      <dsp:nvSpPr>
        <dsp:cNvPr id="0" name=""/>
        <dsp:cNvSpPr/>
      </dsp:nvSpPr>
      <dsp:spPr>
        <a:xfrm>
          <a:off x="4008620" y="413377"/>
          <a:ext cx="1697021" cy="169702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Inclusion or Exclusion of Certain Foods</a:t>
          </a:r>
        </a:p>
      </dsp:txBody>
      <dsp:txXfrm>
        <a:off x="4091462" y="496219"/>
        <a:ext cx="1531337" cy="1531337"/>
      </dsp:txXfrm>
    </dsp:sp>
    <dsp:sp modelId="{B40AAC8C-0976-4381-BD32-E4428C737C16}">
      <dsp:nvSpPr>
        <dsp:cNvPr id="0" name=""/>
        <dsp:cNvSpPr/>
      </dsp:nvSpPr>
      <dsp:spPr>
        <a:xfrm>
          <a:off x="2181058" y="2240939"/>
          <a:ext cx="1697021" cy="169702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Goals and Constraints</a:t>
          </a:r>
        </a:p>
      </dsp:txBody>
      <dsp:txXfrm>
        <a:off x="2263900" y="2323781"/>
        <a:ext cx="1531337" cy="1531337"/>
      </dsp:txXfrm>
    </dsp:sp>
    <dsp:sp modelId="{F67885C4-B223-4343-BDDE-01FEBCF10A82}">
      <dsp:nvSpPr>
        <dsp:cNvPr id="0" name=""/>
        <dsp:cNvSpPr/>
      </dsp:nvSpPr>
      <dsp:spPr>
        <a:xfrm>
          <a:off x="4008620" y="2240939"/>
          <a:ext cx="1697021" cy="169702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Food Group Nutrient Profiles</a:t>
          </a:r>
        </a:p>
      </dsp:txBody>
      <dsp:txXfrm>
        <a:off x="4091462" y="2323781"/>
        <a:ext cx="1531337" cy="153133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1E8E5-13F1-B540-8F29-102CCA0FAC88}"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171FF-2822-6344-967F-DA63D93A7F61}" type="slidenum">
              <a:rPr lang="en-US" smtClean="0"/>
              <a:t>‹#›</a:t>
            </a:fld>
            <a:endParaRPr lang="en-US"/>
          </a:p>
        </p:txBody>
      </p:sp>
    </p:spTree>
    <p:extLst>
      <p:ext uri="{BB962C8B-B14F-4D97-AF65-F5344CB8AC3E}">
        <p14:creationId xmlns:p14="http://schemas.microsoft.com/office/powerpoint/2010/main" val="4225300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to this three-part webinar series brought to you by the American Society of Nutrition Foundation on the new Dietary Guidelines. Today’s presentations will focus on the process behind the development of the 2020-2025 Dietary Guidelines for Americans. On Feb 10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the second session will address how gaps in knowledge revealed during development of the 2020-2025 Guidelines can be used to inform future research priorities. The final webinar will be held March 10th and will consider how to design, implement and present research for the next DGA review in 2025.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may know, the Dietary Guidelines are updated every 5 years. The latest edition was just released December 29th, 2020. They are used to inform nutrition education materials and programs throughout USDA and HHS agencies such as FNS, CDC, NIH and FDA. For example, they provide guidance for:</a:t>
            </a:r>
          </a:p>
          <a:p>
            <a:r>
              <a:rPr lang="en-US" sz="1200" kern="1200" dirty="0">
                <a:solidFill>
                  <a:schemeClr val="tx1"/>
                </a:solidFill>
                <a:effectLst/>
                <a:latin typeface="+mn-lt"/>
                <a:ea typeface="+mn-ea"/>
                <a:cs typeface="+mn-cs"/>
              </a:rPr>
              <a:t>-School nutrition programs at FNS;</a:t>
            </a:r>
          </a:p>
          <a:p>
            <a:r>
              <a:rPr lang="en-US" sz="1200" kern="1200" dirty="0">
                <a:solidFill>
                  <a:schemeClr val="tx1"/>
                </a:solidFill>
                <a:effectLst/>
                <a:latin typeface="+mn-lt"/>
                <a:ea typeface="+mn-ea"/>
                <a:cs typeface="+mn-cs"/>
              </a:rPr>
              <a:t>-Nutrition programs at FDA, such as the Nutrition Facts Panel;</a:t>
            </a:r>
          </a:p>
          <a:p>
            <a:r>
              <a:rPr lang="en-US" sz="1200" kern="1200" dirty="0">
                <a:solidFill>
                  <a:schemeClr val="tx1"/>
                </a:solidFill>
                <a:effectLst/>
                <a:latin typeface="+mn-lt"/>
                <a:ea typeface="+mn-ea"/>
                <a:cs typeface="+mn-cs"/>
              </a:rPr>
              <a:t>-Nutrition research at NIH and USDA;</a:t>
            </a:r>
          </a:p>
          <a:p>
            <a:r>
              <a:rPr lang="en-US" sz="1200" kern="1200" dirty="0">
                <a:solidFill>
                  <a:schemeClr val="tx1"/>
                </a:solidFill>
                <a:effectLst/>
                <a:latin typeface="+mn-lt"/>
                <a:ea typeface="+mn-ea"/>
                <a:cs typeface="+mn-cs"/>
              </a:rPr>
              <a:t>-Public health programs at CDC; as well as </a:t>
            </a:r>
          </a:p>
          <a:p>
            <a:r>
              <a:rPr lang="en-US" sz="1200" kern="1200" dirty="0">
                <a:solidFill>
                  <a:schemeClr val="tx1"/>
                </a:solidFill>
                <a:effectLst/>
                <a:latin typeface="+mn-lt"/>
                <a:ea typeface="+mn-ea"/>
                <a:cs typeface="+mn-cs"/>
              </a:rPr>
              <a:t>-Federal Foodservice guidelines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primary goals of this webinar series are to provide more transparency about the process used to develop the guidelines and to identify ways you can impact future recommendations. </a:t>
            </a:r>
          </a:p>
          <a:p>
            <a:endParaRPr lang="en-US" dirty="0"/>
          </a:p>
        </p:txBody>
      </p:sp>
      <p:sp>
        <p:nvSpPr>
          <p:cNvPr id="4" name="Slide Number Placeholder 3"/>
          <p:cNvSpPr>
            <a:spLocks noGrp="1"/>
          </p:cNvSpPr>
          <p:nvPr>
            <p:ph type="sldNum" sz="quarter" idx="5"/>
          </p:nvPr>
        </p:nvSpPr>
        <p:spPr/>
        <p:txBody>
          <a:bodyPr/>
          <a:lstStyle/>
          <a:p>
            <a:fld id="{9A7171FF-2822-6344-967F-DA63D93A7F61}" type="slidenum">
              <a:rPr lang="en-US" smtClean="0"/>
              <a:t>1</a:t>
            </a:fld>
            <a:endParaRPr lang="en-US"/>
          </a:p>
        </p:txBody>
      </p:sp>
    </p:spTree>
    <p:extLst>
      <p:ext uri="{BB962C8B-B14F-4D97-AF65-F5344CB8AC3E}">
        <p14:creationId xmlns:p14="http://schemas.microsoft.com/office/powerpoint/2010/main" val="2872839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15</a:t>
            </a:fld>
            <a:endParaRPr lang="en-US"/>
          </a:p>
        </p:txBody>
      </p:sp>
    </p:spTree>
    <p:extLst>
      <p:ext uri="{BB962C8B-B14F-4D97-AF65-F5344CB8AC3E}">
        <p14:creationId xmlns:p14="http://schemas.microsoft.com/office/powerpoint/2010/main" val="397240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462"/>
            <a:endParaRPr lang="en-US" sz="160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17</a:t>
            </a:fld>
            <a:endParaRPr lang="en-US" dirty="0">
              <a:solidFill>
                <a:prstClr val="black"/>
              </a:solidFill>
            </a:endParaRPr>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2424235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18</a:t>
            </a:fld>
            <a:endParaRPr lang="en-US"/>
          </a:p>
        </p:txBody>
      </p:sp>
    </p:spTree>
    <p:extLst>
      <p:ext uri="{BB962C8B-B14F-4D97-AF65-F5344CB8AC3E}">
        <p14:creationId xmlns:p14="http://schemas.microsoft.com/office/powerpoint/2010/main" val="2221313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577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5772" rtl="0" eaLnBrk="1" fontAlgn="auto" latinLnBrk="0" hangingPunct="1">
              <a:lnSpc>
                <a:spcPct val="100000"/>
              </a:lnSpc>
              <a:spcBef>
                <a:spcPts val="0"/>
              </a:spcBef>
              <a:spcAft>
                <a:spcPts val="0"/>
              </a:spcAft>
              <a:buClrTx/>
              <a:buSzTx/>
              <a:buFontTx/>
              <a:buNone/>
              <a:tabLst/>
              <a:defRPr/>
            </a:pPr>
            <a:endParaRPr lang="en-US" dirty="0"/>
          </a:p>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23</a:t>
            </a:fld>
            <a:endParaRPr lang="en-US" dirty="0"/>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3233036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24</a:t>
            </a:fld>
            <a:endParaRPr lang="en-US"/>
          </a:p>
        </p:txBody>
      </p:sp>
      <p:sp>
        <p:nvSpPr>
          <p:cNvPr id="5" name="Date Placeholder 4"/>
          <p:cNvSpPr>
            <a:spLocks noGrp="1"/>
          </p:cNvSpPr>
          <p:nvPr>
            <p:ph type="dt" idx="11"/>
          </p:nvPr>
        </p:nvSpPr>
        <p:spPr/>
        <p:txBody>
          <a:bodyPr/>
          <a:lstStyle/>
          <a:p>
            <a:r>
              <a:rPr lang="en-US"/>
              <a:t>June 17, 2020 </a:t>
            </a:r>
          </a:p>
        </p:txBody>
      </p:sp>
      <p:sp>
        <p:nvSpPr>
          <p:cNvPr id="6" name="Footer Placeholder 5"/>
          <p:cNvSpPr>
            <a:spLocks noGrp="1"/>
          </p:cNvSpPr>
          <p:nvPr>
            <p:ph type="ftr" sz="quarter" idx="12"/>
          </p:nvPr>
        </p:nvSpPr>
        <p:spPr/>
        <p:txBody>
          <a:bodyPr/>
          <a:lstStyle/>
          <a:p>
            <a:r>
              <a:rPr lang="en-US"/>
              <a:t>Meeting on Draft Report</a:t>
            </a:r>
            <a:endParaRPr lang="en-US" dirty="0"/>
          </a:p>
        </p:txBody>
      </p:sp>
      <p:sp>
        <p:nvSpPr>
          <p:cNvPr id="7" name="Header Placeholder 6"/>
          <p:cNvSpPr>
            <a:spLocks noGrp="1"/>
          </p:cNvSpPr>
          <p:nvPr>
            <p:ph type="hdr" sz="quarter" idx="13"/>
          </p:nvPr>
        </p:nvSpPr>
        <p:spPr/>
        <p:txBody>
          <a:bodyPr/>
          <a:lstStyle/>
          <a:p>
            <a:r>
              <a:rPr lang="en-US"/>
              <a:t>2020 Dietary Guidelines Advisory Committee</a:t>
            </a:r>
          </a:p>
        </p:txBody>
      </p:sp>
    </p:spTree>
    <p:extLst>
      <p:ext uri="{BB962C8B-B14F-4D97-AF65-F5344CB8AC3E}">
        <p14:creationId xmlns:p14="http://schemas.microsoft.com/office/powerpoint/2010/main" val="3761768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5772" rtl="0" eaLnBrk="1" fontAlgn="auto" latinLnBrk="0" hangingPunct="1">
              <a:lnSpc>
                <a:spcPct val="100000"/>
              </a:lnSpc>
              <a:spcBef>
                <a:spcPts val="0"/>
              </a:spcBef>
              <a:spcAft>
                <a:spcPts val="0"/>
              </a:spcAft>
              <a:buClrTx/>
              <a:buSzTx/>
              <a:buFontTx/>
              <a:buNone/>
              <a:tabLst/>
              <a:defRPr/>
            </a:pPr>
            <a:endParaRPr lang="en-US" sz="1200" b="1" dirty="0"/>
          </a:p>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25</a:t>
            </a:fld>
            <a:endParaRPr lang="en-US" dirty="0"/>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3907791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C3EB1D-B9FB-4D9A-83D6-61363CB86B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0963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62">
              <a:buFont typeface="Arial" panose="020B0604020202020204" pitchFamily="34" charset="0"/>
              <a:buNone/>
            </a:pP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940864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C3EB1D-B9FB-4D9A-83D6-61363CB86B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8709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C3EB1D-B9FB-4D9A-83D6-61363CB86B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4104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three outstanding presenters today.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Barbara </a:t>
            </a:r>
            <a:r>
              <a:rPr lang="en-US" sz="1200" b="1" kern="1200" dirty="0" err="1">
                <a:solidFill>
                  <a:schemeClr val="tx1"/>
                </a:solidFill>
                <a:effectLst/>
                <a:latin typeface="+mn-lt"/>
                <a:ea typeface="+mn-ea"/>
                <a:cs typeface="+mn-cs"/>
              </a:rPr>
              <a:t>Schneeman</a:t>
            </a:r>
            <a:r>
              <a:rPr lang="en-US" sz="1200" kern="1200" dirty="0">
                <a:solidFill>
                  <a:schemeClr val="tx1"/>
                </a:solidFill>
                <a:effectLst/>
                <a:latin typeface="+mn-lt"/>
                <a:ea typeface="+mn-ea"/>
                <a:cs typeface="+mn-cs"/>
              </a:rPr>
              <a:t> served as a Chair of the 2020 DGAC. She is a Professor Emerita at the University of California, Davis.</a:t>
            </a:r>
          </a:p>
          <a:p>
            <a:r>
              <a:rPr lang="en-US" sz="1200" b="1" kern="1200" dirty="0">
                <a:solidFill>
                  <a:schemeClr val="tx1"/>
                </a:solidFill>
                <a:effectLst/>
                <a:latin typeface="+mn-lt"/>
                <a:ea typeface="+mn-ea"/>
                <a:cs typeface="+mn-cs"/>
              </a:rPr>
              <a:t>Eve </a:t>
            </a:r>
            <a:r>
              <a:rPr lang="en-US" sz="1200" b="1" kern="1200" dirty="0" err="1">
                <a:solidFill>
                  <a:schemeClr val="tx1"/>
                </a:solidFill>
                <a:effectLst/>
                <a:latin typeface="+mn-lt"/>
                <a:ea typeface="+mn-ea"/>
                <a:cs typeface="+mn-cs"/>
              </a:rPr>
              <a:t>Essery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Stoody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was the designated Federal Officer and Co-Executive Secretary for the 2020 DGAC. She is the Director of the Office of Nutrition Guidance &amp; Analysis at the Center for Nutrition Policy and Promotion in the USDA Food and Nutrition Service</a:t>
            </a:r>
          </a:p>
          <a:p>
            <a:r>
              <a:rPr lang="en-US" sz="1200" kern="1200" dirty="0">
                <a:solidFill>
                  <a:schemeClr val="tx1"/>
                </a:solidFill>
                <a:effectLst/>
                <a:latin typeface="+mn-lt"/>
                <a:ea typeface="+mn-ea"/>
                <a:cs typeface="+mn-cs"/>
              </a:rPr>
              <a:t>and</a:t>
            </a:r>
          </a:p>
          <a:p>
            <a:r>
              <a:rPr lang="en-US" sz="1200" b="1" kern="1200" dirty="0">
                <a:solidFill>
                  <a:schemeClr val="tx1"/>
                </a:solidFill>
                <a:effectLst/>
                <a:latin typeface="+mn-lt"/>
                <a:ea typeface="+mn-ea"/>
                <a:cs typeface="+mn-cs"/>
              </a:rPr>
              <a:t>Janet M. de Jesus, </a:t>
            </a:r>
            <a:r>
              <a:rPr lang="en-US" sz="1200" kern="1200" dirty="0">
                <a:solidFill>
                  <a:schemeClr val="tx1"/>
                </a:solidFill>
                <a:effectLst/>
                <a:latin typeface="+mn-lt"/>
                <a:ea typeface="+mn-ea"/>
                <a:cs typeface="+mn-cs"/>
              </a:rPr>
              <a:t>was the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HHS Administrative Lead for the 2020 DGAC. She is a Nutrition Advisor in the Division of Prevention Science, in the Office of Disease Prevention and Health Promotion and Office of the Assistant Secretary for Health.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am Rick Mattes. I was a member of the 2020 DGAC, am past president of ASN and a Professor at Purdue University. It will be my please to moderate this session.</a:t>
            </a:r>
          </a:p>
          <a:p>
            <a:endParaRPr lang="en-US" dirty="0"/>
          </a:p>
        </p:txBody>
      </p:sp>
      <p:sp>
        <p:nvSpPr>
          <p:cNvPr id="4" name="Slide Number Placeholder 3"/>
          <p:cNvSpPr>
            <a:spLocks noGrp="1"/>
          </p:cNvSpPr>
          <p:nvPr>
            <p:ph type="sldNum" sz="quarter" idx="5"/>
          </p:nvPr>
        </p:nvSpPr>
        <p:spPr/>
        <p:txBody>
          <a:bodyPr/>
          <a:lstStyle/>
          <a:p>
            <a:fld id="{9A7171FF-2822-6344-967F-DA63D93A7F61}" type="slidenum">
              <a:rPr lang="en-US" smtClean="0"/>
              <a:t>2</a:t>
            </a:fld>
            <a:endParaRPr lang="en-US"/>
          </a:p>
        </p:txBody>
      </p:sp>
    </p:spTree>
    <p:extLst>
      <p:ext uri="{BB962C8B-B14F-4D97-AF65-F5344CB8AC3E}">
        <p14:creationId xmlns:p14="http://schemas.microsoft.com/office/powerpoint/2010/main" val="2021777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62">
              <a:buFont typeface="Arial" panose="020B0604020202020204" pitchFamily="34" charset="0"/>
              <a:buNone/>
            </a:pPr>
            <a:endParaRPr lang="en-US" sz="900" baseline="0" dirty="0"/>
          </a:p>
          <a:p>
            <a:pPr marL="0" indent="0" defTabSz="933062">
              <a:buFont typeface="Arial" panose="020B0604020202020204" pitchFamily="34" charset="0"/>
              <a:buNone/>
            </a:pP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409424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51EA0F-5DF0-43BA-8D61-B322E084989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2874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51EA0F-5DF0-43BA-8D61-B322E084989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999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62">
              <a:buFont typeface="Arial" panose="020B0604020202020204" pitchFamily="34" charset="0"/>
              <a:buNone/>
            </a:pP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1914598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06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latin typeface="+mn-lt"/>
                <a:ea typeface="+mn-ea"/>
                <a:cs typeface="+mn-cs"/>
              </a:rPr>
              <a:t> </a:t>
            </a: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6375444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62">
              <a:buFont typeface="Arial" panose="020B0604020202020204" pitchFamily="34" charset="0"/>
              <a:buNone/>
            </a:pP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3241664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41</a:t>
            </a:fld>
            <a:endParaRPr lang="en-US"/>
          </a:p>
        </p:txBody>
      </p:sp>
      <p:sp>
        <p:nvSpPr>
          <p:cNvPr id="5" name="Date Placeholder 4"/>
          <p:cNvSpPr>
            <a:spLocks noGrp="1"/>
          </p:cNvSpPr>
          <p:nvPr>
            <p:ph type="dt" idx="11"/>
          </p:nvPr>
        </p:nvSpPr>
        <p:spPr/>
        <p:txBody>
          <a:bodyPr/>
          <a:lstStyle/>
          <a:p>
            <a:r>
              <a:rPr lang="en-US"/>
              <a:t>June 17, 2020 </a:t>
            </a:r>
          </a:p>
        </p:txBody>
      </p:sp>
      <p:sp>
        <p:nvSpPr>
          <p:cNvPr id="6" name="Footer Placeholder 5"/>
          <p:cNvSpPr>
            <a:spLocks noGrp="1"/>
          </p:cNvSpPr>
          <p:nvPr>
            <p:ph type="ftr" sz="quarter" idx="12"/>
          </p:nvPr>
        </p:nvSpPr>
        <p:spPr/>
        <p:txBody>
          <a:bodyPr/>
          <a:lstStyle/>
          <a:p>
            <a:r>
              <a:rPr lang="en-US"/>
              <a:t>Meeting on Draft Report</a:t>
            </a:r>
            <a:endParaRPr lang="en-US" dirty="0"/>
          </a:p>
        </p:txBody>
      </p:sp>
      <p:sp>
        <p:nvSpPr>
          <p:cNvPr id="7" name="Header Placeholder 6"/>
          <p:cNvSpPr>
            <a:spLocks noGrp="1"/>
          </p:cNvSpPr>
          <p:nvPr>
            <p:ph type="hdr" sz="quarter" idx="13"/>
          </p:nvPr>
        </p:nvSpPr>
        <p:spPr/>
        <p:txBody>
          <a:bodyPr/>
          <a:lstStyle/>
          <a:p>
            <a:r>
              <a:rPr lang="en-US"/>
              <a:t>2020 Dietary Guidelines Advisory Committee</a:t>
            </a:r>
          </a:p>
        </p:txBody>
      </p:sp>
    </p:spTree>
    <p:extLst>
      <p:ext uri="{BB962C8B-B14F-4D97-AF65-F5344CB8AC3E}">
        <p14:creationId xmlns:p14="http://schemas.microsoft.com/office/powerpoint/2010/main" val="3694000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i="0" dirty="0"/>
          </a:p>
        </p:txBody>
      </p:sp>
      <p:sp>
        <p:nvSpPr>
          <p:cNvPr id="4" name="Slide Number Placeholder 3"/>
          <p:cNvSpPr>
            <a:spLocks noGrp="1"/>
          </p:cNvSpPr>
          <p:nvPr>
            <p:ph type="sldNum" sz="quarter" idx="10"/>
          </p:nvPr>
        </p:nvSpPr>
        <p:spPr/>
        <p:txBody>
          <a:bodyPr/>
          <a:lstStyle/>
          <a:p>
            <a:fld id="{8FC3EB1D-B9FB-4D9A-83D6-61363CB86BE3}" type="slidenum">
              <a:rPr lang="en-US" smtClean="0"/>
              <a:t>42</a:t>
            </a:fld>
            <a:endParaRPr lang="en-US" dirty="0"/>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2413894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62">
              <a:buFont typeface="Arial" panose="020B0604020202020204" pitchFamily="34" charset="0"/>
              <a:buNone/>
            </a:pPr>
            <a:endParaRPr lang="en-US" sz="900" baseline="0" dirty="0"/>
          </a:p>
        </p:txBody>
      </p:sp>
      <p:sp>
        <p:nvSpPr>
          <p:cNvPr id="4" name="Slide Number Placeholder 3"/>
          <p:cNvSpPr>
            <a:spLocks noGrp="1"/>
          </p:cNvSpPr>
          <p:nvPr>
            <p:ph type="sldNum" sz="quarter" idx="10"/>
          </p:nvPr>
        </p:nvSpPr>
        <p:spPr/>
        <p:txBody>
          <a:bodyPr/>
          <a:lstStyle/>
          <a:p>
            <a:fld id="{D9D43DCA-BC8F-424A-822E-5BF2B789B4CA}"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0084095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47</a:t>
            </a:fld>
            <a:endParaRPr lang="en-US"/>
          </a:p>
        </p:txBody>
      </p:sp>
    </p:spTree>
    <p:extLst>
      <p:ext uri="{BB962C8B-B14F-4D97-AF65-F5344CB8AC3E}">
        <p14:creationId xmlns:p14="http://schemas.microsoft.com/office/powerpoint/2010/main" val="156441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Learning Objectives for today are to provide you with insights that will allow you to:</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Discuss the procedures for establishing the Dietary Guidelines Advisory Committee (DGAC) and the charter governing the Committee’s work</a:t>
            </a:r>
          </a:p>
          <a:p>
            <a:pPr lvl="0"/>
            <a:r>
              <a:rPr lang="en-US" sz="1200" kern="1200" dirty="0">
                <a:solidFill>
                  <a:schemeClr val="tx1"/>
                </a:solidFill>
                <a:effectLst/>
                <a:latin typeface="+mn-lt"/>
                <a:ea typeface="+mn-ea"/>
                <a:cs typeface="+mn-cs"/>
              </a:rPr>
              <a:t>Describe the three methods used by the DGAC to evaluate the scientific evidence and</a:t>
            </a:r>
          </a:p>
          <a:p>
            <a:pPr lvl="0"/>
            <a:r>
              <a:rPr lang="en-US" sz="1200" kern="1200" dirty="0">
                <a:solidFill>
                  <a:schemeClr val="tx1"/>
                </a:solidFill>
                <a:effectLst/>
                <a:latin typeface="+mn-lt"/>
                <a:ea typeface="+mn-ea"/>
                <a:cs typeface="+mn-cs"/>
              </a:rPr>
              <a:t>Summarize the process for developing, reviewing, and translating the </a:t>
            </a:r>
            <a:r>
              <a:rPr lang="en-US" sz="1200" i="1" kern="1200" dirty="0">
                <a:solidFill>
                  <a:schemeClr val="tx1"/>
                </a:solidFill>
                <a:effectLst/>
                <a:latin typeface="+mn-lt"/>
                <a:ea typeface="+mn-ea"/>
                <a:cs typeface="+mn-cs"/>
              </a:rPr>
              <a:t>Dietary Guidelines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A7171FF-2822-6344-967F-DA63D93A7F61}" type="slidenum">
              <a:rPr lang="en-US" smtClean="0"/>
              <a:t>4</a:t>
            </a:fld>
            <a:endParaRPr lang="en-US"/>
          </a:p>
        </p:txBody>
      </p:sp>
    </p:spTree>
    <p:extLst>
      <p:ext uri="{BB962C8B-B14F-4D97-AF65-F5344CB8AC3E}">
        <p14:creationId xmlns:p14="http://schemas.microsoft.com/office/powerpoint/2010/main" val="22821990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Inputs</a:t>
            </a:r>
            <a:r>
              <a:rPr lang="en-US" baseline="0" dirty="0"/>
              <a:t> into the process</a:t>
            </a:r>
          </a:p>
          <a:p>
            <a:endParaRPr lang="en-US" baseline="0" dirty="0">
              <a:sym typeface="Wingdings" panose="05000000000000000000" pitchFamily="2" charset="2"/>
            </a:endParaRPr>
          </a:p>
          <a:p>
            <a:r>
              <a:rPr lang="en-US" dirty="0"/>
              <a:t>https://www.gsa.gov/policy-regulations/policy/federal-advisory-committee-management/finding-information-on-faca-committees/faca-101</a:t>
            </a:r>
          </a:p>
        </p:txBody>
      </p:sp>
      <p:sp>
        <p:nvSpPr>
          <p:cNvPr id="4" name="Slide Number Placeholder 3"/>
          <p:cNvSpPr>
            <a:spLocks noGrp="1"/>
          </p:cNvSpPr>
          <p:nvPr>
            <p:ph type="sldNum" sz="quarter" idx="10"/>
          </p:nvPr>
        </p:nvSpPr>
        <p:spPr/>
        <p:txBody>
          <a:bodyPr/>
          <a:lstStyle/>
          <a:p>
            <a:fld id="{9A7171FF-2822-6344-967F-DA63D93A7F61}" type="slidenum">
              <a:rPr lang="en-US" smtClean="0"/>
              <a:t>48</a:t>
            </a:fld>
            <a:endParaRPr lang="en-US"/>
          </a:p>
        </p:txBody>
      </p:sp>
    </p:spTree>
    <p:extLst>
      <p:ext uri="{BB962C8B-B14F-4D97-AF65-F5344CB8AC3E}">
        <p14:creationId xmlns:p14="http://schemas.microsoft.com/office/powerpoint/2010/main" val="13264504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writing team includes Federal nutrition scientists with expertise in the </a:t>
            </a:r>
            <a:r>
              <a:rPr lang="en-US" i="1" dirty="0"/>
              <a:t>Dietary Guidelines </a:t>
            </a:r>
            <a:r>
              <a:rPr lang="en-US" dirty="0"/>
              <a:t>and related research and programs as well as specialists with expertise in communicating nutrition information. </a:t>
            </a:r>
          </a:p>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49</a:t>
            </a:fld>
            <a:endParaRPr lang="en-US"/>
          </a:p>
        </p:txBody>
      </p:sp>
    </p:spTree>
    <p:extLst>
      <p:ext uri="{BB962C8B-B14F-4D97-AF65-F5344CB8AC3E}">
        <p14:creationId xmlns:p14="http://schemas.microsoft.com/office/powerpoint/2010/main" val="3699657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tenets of writing the </a:t>
            </a:r>
            <a:r>
              <a:rPr lang="en-US" i="1" dirty="0"/>
              <a:t>Dietary Guidelines</a:t>
            </a:r>
            <a:r>
              <a:rPr lang="en-US" dirty="0"/>
              <a:t> are that it must: </a:t>
            </a:r>
          </a:p>
          <a:p>
            <a:r>
              <a:rPr lang="en-US" dirty="0"/>
              <a:t>Represent the totality of the evidence examined</a:t>
            </a:r>
          </a:p>
          <a:p>
            <a:r>
              <a:rPr lang="en-US" dirty="0"/>
              <a:t>Address the needs of Federal programs</a:t>
            </a:r>
          </a:p>
          <a:p>
            <a:r>
              <a:rPr lang="en-US" dirty="0"/>
              <a:t>Reduce unintended consequences </a:t>
            </a:r>
          </a:p>
          <a:p>
            <a:r>
              <a:rPr lang="en-US" dirty="0"/>
              <a:t>Follow best practices for developing guidelines</a:t>
            </a:r>
          </a:p>
          <a:p>
            <a:r>
              <a:rPr lang="en-US" dirty="0"/>
              <a:t>Use plain language</a:t>
            </a:r>
          </a:p>
        </p:txBody>
      </p:sp>
      <p:sp>
        <p:nvSpPr>
          <p:cNvPr id="4" name="Slide Number Placeholder 3"/>
          <p:cNvSpPr>
            <a:spLocks noGrp="1"/>
          </p:cNvSpPr>
          <p:nvPr>
            <p:ph type="sldNum" sz="quarter" idx="10"/>
          </p:nvPr>
        </p:nvSpPr>
        <p:spPr/>
        <p:txBody>
          <a:bodyPr/>
          <a:lstStyle/>
          <a:p>
            <a:fld id="{9A7171FF-2822-6344-967F-DA63D93A7F61}" type="slidenum">
              <a:rPr lang="en-US" smtClean="0"/>
              <a:t>50</a:t>
            </a:fld>
            <a:endParaRPr lang="en-US"/>
          </a:p>
        </p:txBody>
      </p:sp>
    </p:spTree>
    <p:extLst>
      <p:ext uri="{BB962C8B-B14F-4D97-AF65-F5344CB8AC3E}">
        <p14:creationId xmlns:p14="http://schemas.microsoft.com/office/powerpoint/2010/main" val="287151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51</a:t>
            </a:fld>
            <a:endParaRPr lang="en-US"/>
          </a:p>
        </p:txBody>
      </p:sp>
    </p:spTree>
    <p:extLst>
      <p:ext uri="{BB962C8B-B14F-4D97-AF65-F5344CB8AC3E}">
        <p14:creationId xmlns:p14="http://schemas.microsoft.com/office/powerpoint/2010/main" val="3178910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themes are represented in the first guideline – follow a healthy dietary pattern at every life stage. The remaining guidelines were i</a:t>
            </a:r>
            <a:r>
              <a:rPr lang="en-US" dirty="0"/>
              <a:t>nformed by discussion in the </a:t>
            </a:r>
            <a:r>
              <a:rPr lang="en-US" dirty="0" err="1"/>
              <a:t>Cmte’s</a:t>
            </a:r>
            <a:r>
              <a:rPr lang="en-US" dirty="0"/>
              <a:t> report, particularly the Integration</a:t>
            </a:r>
            <a:r>
              <a:rPr lang="en-US" baseline="0" dirty="0"/>
              <a:t> Chapter. </a:t>
            </a:r>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52</a:t>
            </a:fld>
            <a:endParaRPr lang="en-US"/>
          </a:p>
        </p:txBody>
      </p:sp>
    </p:spTree>
    <p:extLst>
      <p:ext uri="{BB962C8B-B14F-4D97-AF65-F5344CB8AC3E}">
        <p14:creationId xmlns:p14="http://schemas.microsoft.com/office/powerpoint/2010/main" val="20730798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5772" rtl="0" eaLnBrk="1" fontAlgn="auto" latinLnBrk="0" hangingPunct="1">
              <a:lnSpc>
                <a:spcPct val="100000"/>
              </a:lnSpc>
              <a:spcBef>
                <a:spcPts val="0"/>
              </a:spcBef>
              <a:spcAft>
                <a:spcPts val="0"/>
              </a:spcAft>
              <a:buClrTx/>
              <a:buSzTx/>
              <a:buFontTx/>
              <a:buNone/>
              <a:tabLst/>
              <a:defRPr/>
            </a:pPr>
            <a:endParaRPr lang="en-US" sz="1200" b="1" dirty="0"/>
          </a:p>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53</a:t>
            </a:fld>
            <a:endParaRPr lang="en-US" dirty="0"/>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19227060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5772" rtl="0" eaLnBrk="1" fontAlgn="auto" latinLnBrk="0" hangingPunct="1">
              <a:lnSpc>
                <a:spcPct val="100000"/>
              </a:lnSpc>
              <a:spcBef>
                <a:spcPts val="0"/>
              </a:spcBef>
              <a:spcAft>
                <a:spcPts val="0"/>
              </a:spcAft>
              <a:buClrTx/>
              <a:buSzTx/>
              <a:buFontTx/>
              <a:buNone/>
              <a:tabLst/>
              <a:defRPr/>
            </a:pPr>
            <a:r>
              <a:rPr lang="en-US" sz="1200" b="1" dirty="0"/>
              <a:t>24 tables and 33 figures </a:t>
            </a:r>
          </a:p>
          <a:p>
            <a:pPr marL="0" marR="0" lvl="0" indent="0" algn="l" defTabSz="915772" rtl="0" eaLnBrk="1" fontAlgn="auto" latinLnBrk="0" hangingPunct="1">
              <a:lnSpc>
                <a:spcPct val="100000"/>
              </a:lnSpc>
              <a:spcBef>
                <a:spcPts val="0"/>
              </a:spcBef>
              <a:spcAft>
                <a:spcPts val="0"/>
              </a:spcAft>
              <a:buClrTx/>
              <a:buSzTx/>
              <a:buFontTx/>
              <a:buNone/>
              <a:tabLst/>
              <a:defRPr/>
            </a:pPr>
            <a:endParaRPr lang="en-US" sz="1200" b="1" dirty="0"/>
          </a:p>
          <a:p>
            <a:pPr defTabSz="915772">
              <a:defRPr/>
            </a:pPr>
            <a:endParaRPr lang="en-US" baseline="0" dirty="0"/>
          </a:p>
        </p:txBody>
      </p:sp>
      <p:sp>
        <p:nvSpPr>
          <p:cNvPr id="4" name="Slide Number Placeholder 3"/>
          <p:cNvSpPr>
            <a:spLocks noGrp="1"/>
          </p:cNvSpPr>
          <p:nvPr>
            <p:ph type="sldNum" sz="quarter" idx="10"/>
          </p:nvPr>
        </p:nvSpPr>
        <p:spPr/>
        <p:txBody>
          <a:bodyPr/>
          <a:lstStyle/>
          <a:p>
            <a:fld id="{8FC3EB1D-B9FB-4D9A-83D6-61363CB86BE3}" type="slidenum">
              <a:rPr lang="en-US" smtClean="0"/>
              <a:t>54</a:t>
            </a:fld>
            <a:endParaRPr lang="en-US" dirty="0"/>
          </a:p>
        </p:txBody>
      </p:sp>
      <p:sp>
        <p:nvSpPr>
          <p:cNvPr id="5" name="Date Placeholder 4"/>
          <p:cNvSpPr>
            <a:spLocks noGrp="1"/>
          </p:cNvSpPr>
          <p:nvPr>
            <p:ph type="dt" idx="11"/>
          </p:nvPr>
        </p:nvSpPr>
        <p:spPr/>
        <p:txBody>
          <a:bodyPr/>
          <a:lstStyle/>
          <a:p>
            <a:r>
              <a:rPr lang="en-US" dirty="0"/>
              <a:t>June 17, 2020 </a:t>
            </a:r>
          </a:p>
        </p:txBody>
      </p:sp>
      <p:sp>
        <p:nvSpPr>
          <p:cNvPr id="6" name="Footer Placeholder 5"/>
          <p:cNvSpPr>
            <a:spLocks noGrp="1"/>
          </p:cNvSpPr>
          <p:nvPr>
            <p:ph type="ftr" sz="quarter" idx="12"/>
          </p:nvPr>
        </p:nvSpPr>
        <p:spPr/>
        <p:txBody>
          <a:bodyPr/>
          <a:lstStyle/>
          <a:p>
            <a:r>
              <a:rPr lang="en-US" dirty="0"/>
              <a:t>Meeting on Draft Report</a:t>
            </a:r>
          </a:p>
        </p:txBody>
      </p:sp>
      <p:sp>
        <p:nvSpPr>
          <p:cNvPr id="7" name="Header Placeholder 6"/>
          <p:cNvSpPr>
            <a:spLocks noGrp="1"/>
          </p:cNvSpPr>
          <p:nvPr>
            <p:ph type="hdr" sz="quarter" idx="13"/>
          </p:nvPr>
        </p:nvSpPr>
        <p:spPr/>
        <p:txBody>
          <a:bodyPr/>
          <a:lstStyle/>
          <a:p>
            <a:r>
              <a:rPr lang="en-US" dirty="0"/>
              <a:t>2020 Dietary Guidelines Advisory Committee</a:t>
            </a:r>
          </a:p>
        </p:txBody>
      </p:sp>
    </p:spTree>
    <p:extLst>
      <p:ext uri="{BB962C8B-B14F-4D97-AF65-F5344CB8AC3E}">
        <p14:creationId xmlns:p14="http://schemas.microsoft.com/office/powerpoint/2010/main" val="2986026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55</a:t>
            </a:fld>
            <a:endParaRPr lang="en-US"/>
          </a:p>
        </p:txBody>
      </p:sp>
    </p:spTree>
    <p:extLst>
      <p:ext uri="{BB962C8B-B14F-4D97-AF65-F5344CB8AC3E}">
        <p14:creationId xmlns:p14="http://schemas.microsoft.com/office/powerpoint/2010/main" val="28183927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56</a:t>
            </a:fld>
            <a:endParaRPr lang="en-US"/>
          </a:p>
        </p:txBody>
      </p:sp>
    </p:spTree>
    <p:extLst>
      <p:ext uri="{BB962C8B-B14F-4D97-AF65-F5344CB8AC3E}">
        <p14:creationId xmlns:p14="http://schemas.microsoft.com/office/powerpoint/2010/main" val="917480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57</a:t>
            </a:fld>
            <a:endParaRPr lang="en-US"/>
          </a:p>
        </p:txBody>
      </p:sp>
    </p:spTree>
    <p:extLst>
      <p:ext uri="{BB962C8B-B14F-4D97-AF65-F5344CB8AC3E}">
        <p14:creationId xmlns:p14="http://schemas.microsoft.com/office/powerpoint/2010/main" val="1216249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those interested in obtaining continuing education credit for attending this webinar, ASN has designated this educational activity for a maximum of 1 CPEU.</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Dietitians and Dietetic Technicians, Registered should only claim credit commensurate with the extent of their participation in the activity.</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To claim credit, please take the post webinar evaluation provided after the webinar.  </a:t>
            </a:r>
          </a:p>
          <a:p>
            <a:endParaRPr lang="en-US" dirty="0"/>
          </a:p>
        </p:txBody>
      </p:sp>
      <p:sp>
        <p:nvSpPr>
          <p:cNvPr id="4" name="Slide Number Placeholder 3"/>
          <p:cNvSpPr>
            <a:spLocks noGrp="1"/>
          </p:cNvSpPr>
          <p:nvPr>
            <p:ph type="sldNum" sz="quarter" idx="5"/>
          </p:nvPr>
        </p:nvSpPr>
        <p:spPr/>
        <p:txBody>
          <a:bodyPr/>
          <a:lstStyle/>
          <a:p>
            <a:fld id="{9A7171FF-2822-6344-967F-DA63D93A7F61}" type="slidenum">
              <a:rPr lang="en-US" smtClean="0"/>
              <a:t>5</a:t>
            </a:fld>
            <a:endParaRPr lang="en-US"/>
          </a:p>
        </p:txBody>
      </p:sp>
    </p:spTree>
    <p:extLst>
      <p:ext uri="{BB962C8B-B14F-4D97-AF65-F5344CB8AC3E}">
        <p14:creationId xmlns:p14="http://schemas.microsoft.com/office/powerpoint/2010/main" val="28859326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Wherever</a:t>
            </a:r>
            <a:r>
              <a:rPr lang="en-US" baseline="0" dirty="0"/>
              <a:t> people live, learn, work, play, and gather. </a:t>
            </a:r>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59</a:t>
            </a:fld>
            <a:endParaRPr lang="en-US"/>
          </a:p>
        </p:txBody>
      </p:sp>
    </p:spTree>
    <p:extLst>
      <p:ext uri="{BB962C8B-B14F-4D97-AF65-F5344CB8AC3E}">
        <p14:creationId xmlns:p14="http://schemas.microsoft.com/office/powerpoint/2010/main" val="2513317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infographic</a:t>
            </a:r>
            <a:r>
              <a:rPr lang="en-US" baseline="0" dirty="0"/>
              <a:t> that I’ve walked through during this presentation, more information on the process to develop the Dietary Guidelines is provided in the Introduction of the current edition and at DietaryGuidelines.gov.</a:t>
            </a:r>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61</a:t>
            </a:fld>
            <a:endParaRPr lang="en-US"/>
          </a:p>
        </p:txBody>
      </p:sp>
    </p:spTree>
    <p:extLst>
      <p:ext uri="{BB962C8B-B14F-4D97-AF65-F5344CB8AC3E}">
        <p14:creationId xmlns:p14="http://schemas.microsoft.com/office/powerpoint/2010/main" val="28235053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Questions</a:t>
            </a:r>
            <a:endParaRPr lang="en-US" dirty="0"/>
          </a:p>
        </p:txBody>
      </p:sp>
      <p:sp>
        <p:nvSpPr>
          <p:cNvPr id="4" name="Slide Number Placeholder 3"/>
          <p:cNvSpPr>
            <a:spLocks noGrp="1"/>
          </p:cNvSpPr>
          <p:nvPr>
            <p:ph type="sldNum" sz="quarter" idx="5"/>
          </p:nvPr>
        </p:nvSpPr>
        <p:spPr/>
        <p:txBody>
          <a:bodyPr/>
          <a:lstStyle/>
          <a:p>
            <a:fld id="{E4D2E01A-738C-4B96-B648-3A3EAB5227BC}" type="slidenum">
              <a:rPr lang="en-US" smtClean="0"/>
              <a:t>62</a:t>
            </a:fld>
            <a:endParaRPr lang="en-US"/>
          </a:p>
        </p:txBody>
      </p:sp>
    </p:spTree>
    <p:extLst>
      <p:ext uri="{BB962C8B-B14F-4D97-AF65-F5344CB8AC3E}">
        <p14:creationId xmlns:p14="http://schemas.microsoft.com/office/powerpoint/2010/main" val="1464323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allow each of the speakers to complete their presentations and then move to a question and answer period. To submit questions, please use the “questions” box on your “Go To Meetings” screen. You can submit your questions at any time during today’s webinar.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with that, let’s move to our first presenter, Janet De Jesus.</a:t>
            </a:r>
          </a:p>
          <a:p>
            <a:endParaRPr lang="en-US" dirty="0"/>
          </a:p>
        </p:txBody>
      </p:sp>
      <p:sp>
        <p:nvSpPr>
          <p:cNvPr id="4" name="Slide Number Placeholder 3"/>
          <p:cNvSpPr>
            <a:spLocks noGrp="1"/>
          </p:cNvSpPr>
          <p:nvPr>
            <p:ph type="sldNum" sz="quarter" idx="5"/>
          </p:nvPr>
        </p:nvSpPr>
        <p:spPr/>
        <p:txBody>
          <a:bodyPr/>
          <a:lstStyle/>
          <a:p>
            <a:fld id="{9A7171FF-2822-6344-967F-DA63D93A7F61}" type="slidenum">
              <a:rPr lang="en-US" smtClean="0"/>
              <a:t>6</a:t>
            </a:fld>
            <a:endParaRPr lang="en-US"/>
          </a:p>
        </p:txBody>
      </p:sp>
    </p:spTree>
    <p:extLst>
      <p:ext uri="{BB962C8B-B14F-4D97-AF65-F5344CB8AC3E}">
        <p14:creationId xmlns:p14="http://schemas.microsoft.com/office/powerpoint/2010/main" val="305681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9</a:t>
            </a:fld>
            <a:endParaRPr lang="en-US"/>
          </a:p>
        </p:txBody>
      </p:sp>
    </p:spTree>
    <p:extLst>
      <p:ext uri="{BB962C8B-B14F-4D97-AF65-F5344CB8AC3E}">
        <p14:creationId xmlns:p14="http://schemas.microsoft.com/office/powerpoint/2010/main" val="72894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7171FF-2822-6344-967F-DA63D93A7F61}" type="slidenum">
              <a:rPr lang="en-US" smtClean="0"/>
              <a:t>11</a:t>
            </a:fld>
            <a:endParaRPr lang="en-US"/>
          </a:p>
        </p:txBody>
      </p:sp>
    </p:spTree>
    <p:extLst>
      <p:ext uri="{BB962C8B-B14F-4D97-AF65-F5344CB8AC3E}">
        <p14:creationId xmlns:p14="http://schemas.microsoft.com/office/powerpoint/2010/main" val="2165046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FAC20B-8087-434E-8D35-E69323A7A9BA}" type="slidenum">
              <a:rPr lang="en-US" smtClean="0"/>
              <a:pPr>
                <a:defRPr/>
              </a:pPr>
              <a:t>12</a:t>
            </a:fld>
            <a:endParaRPr lang="en-US" dirty="0"/>
          </a:p>
        </p:txBody>
      </p:sp>
    </p:spTree>
    <p:extLst>
      <p:ext uri="{BB962C8B-B14F-4D97-AF65-F5344CB8AC3E}">
        <p14:creationId xmlns:p14="http://schemas.microsoft.com/office/powerpoint/2010/main" val="1037691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5CFAC20B-8087-434E-8D35-E69323A7A9BA}" type="slidenum">
              <a:rPr lang="en-US" smtClean="0"/>
              <a:pPr>
                <a:defRPr/>
              </a:pPr>
              <a:t>13</a:t>
            </a:fld>
            <a:endParaRPr lang="en-US" dirty="0"/>
          </a:p>
        </p:txBody>
      </p:sp>
    </p:spTree>
    <p:extLst>
      <p:ext uri="{BB962C8B-B14F-4D97-AF65-F5344CB8AC3E}">
        <p14:creationId xmlns:p14="http://schemas.microsoft.com/office/powerpoint/2010/main" val="632664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30035"/>
            <a:ext cx="9144000" cy="2179927"/>
          </a:xfrm>
        </p:spPr>
        <p:txBody>
          <a:bodyPr anchor="ctr"/>
          <a:lstStyle>
            <a:lvl1pPr algn="ctr">
              <a:defRPr sz="60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728852"/>
            <a:ext cx="9144000" cy="15289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D9B10B-485F-7E47-A838-0917D847009A}" type="slidenum">
              <a:rPr lang="en-US" smtClean="0"/>
              <a:t>‹#›</a:t>
            </a:fld>
            <a:endParaRPr lang="en-US"/>
          </a:p>
        </p:txBody>
      </p:sp>
      <p:sp>
        <p:nvSpPr>
          <p:cNvPr id="4" name="Rectangle 3">
            <a:extLst>
              <a:ext uri="{FF2B5EF4-FFF2-40B4-BE49-F238E27FC236}">
                <a16:creationId xmlns:a16="http://schemas.microsoft.com/office/drawing/2014/main" id="{6D4FAB0F-F16F-A148-A77A-675E3429A9D5}"/>
              </a:ext>
            </a:extLst>
          </p:cNvPr>
          <p:cNvSpPr/>
          <p:nvPr userDrawn="1"/>
        </p:nvSpPr>
        <p:spPr>
          <a:xfrm>
            <a:off x="0" y="0"/>
            <a:ext cx="12192000" cy="13300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F861468-6C79-FD4B-A3FC-8606499A2A0F}"/>
              </a:ext>
            </a:extLst>
          </p:cNvPr>
          <p:cNvPicPr>
            <a:picLocks noChangeAspect="1"/>
          </p:cNvPicPr>
          <p:nvPr userDrawn="1"/>
        </p:nvPicPr>
        <p:blipFill>
          <a:blip r:embed="rId2"/>
          <a:stretch>
            <a:fillRect/>
          </a:stretch>
        </p:blipFill>
        <p:spPr>
          <a:xfrm>
            <a:off x="196850" y="231485"/>
            <a:ext cx="3641372" cy="784027"/>
          </a:xfrm>
          <a:prstGeom prst="rect">
            <a:avLst/>
          </a:prstGeom>
        </p:spPr>
      </p:pic>
      <p:sp>
        <p:nvSpPr>
          <p:cNvPr id="12" name="Rectangle 11">
            <a:extLst>
              <a:ext uri="{FF2B5EF4-FFF2-40B4-BE49-F238E27FC236}">
                <a16:creationId xmlns:a16="http://schemas.microsoft.com/office/drawing/2014/main" id="{4A1760BA-A736-3A46-9076-4BE4134BF2AB}"/>
              </a:ext>
            </a:extLst>
          </p:cNvPr>
          <p:cNvSpPr/>
          <p:nvPr userDrawn="1"/>
        </p:nvSpPr>
        <p:spPr>
          <a:xfrm>
            <a:off x="0" y="6175022"/>
            <a:ext cx="2946400" cy="6829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Tree>
    <p:extLst>
      <p:ext uri="{BB962C8B-B14F-4D97-AF65-F5344CB8AC3E}">
        <p14:creationId xmlns:p14="http://schemas.microsoft.com/office/powerpoint/2010/main" val="155693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9012"/>
            <a:ext cx="3932237" cy="1068388"/>
          </a:xfrm>
        </p:spPr>
        <p:txBody>
          <a:bodyPr anchor="ctr">
            <a:normAutofit/>
          </a:bodyPr>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5183188" y="989012"/>
            <a:ext cx="6172200" cy="487203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2555127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660294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3344151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hart Slide Blue Back">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972800" cy="1143000"/>
          </a:xfrm>
        </p:spPr>
        <p:txBody>
          <a:bodyPr/>
          <a:lstStyle>
            <a:lvl1pPr>
              <a:defRPr sz="3500"/>
            </a:lvl1pPr>
          </a:lstStyle>
          <a:p>
            <a:r>
              <a:rPr lang="en-US" dirty="0"/>
              <a:t>Click to edit Master title style</a:t>
            </a:r>
          </a:p>
        </p:txBody>
      </p:sp>
      <p:sp>
        <p:nvSpPr>
          <p:cNvPr id="3" name="Date Placeholder 2"/>
          <p:cNvSpPr>
            <a:spLocks noGrp="1"/>
          </p:cNvSpPr>
          <p:nvPr>
            <p:ph type="dt" sz="half" idx="10"/>
          </p:nvPr>
        </p:nvSpPr>
        <p:spPr/>
        <p:txBody>
          <a:bodyPr/>
          <a:lstStyle/>
          <a:p>
            <a:pPr>
              <a:defRPr/>
            </a:pPr>
            <a:fld id="{D4E3BFBB-9720-490E-B813-2627F7BFD268}" type="datetime1">
              <a:rPr lang="en-US" smtClean="0"/>
              <a:pPr>
                <a:defRPr/>
              </a:pPr>
              <a:t>1/21/2021</a:t>
            </a:fld>
            <a:endParaRPr lang="en-US" dirty="0"/>
          </a:p>
        </p:txBody>
      </p:sp>
      <p:sp>
        <p:nvSpPr>
          <p:cNvPr id="4" name="Footer Placeholder 3"/>
          <p:cNvSpPr>
            <a:spLocks noGrp="1"/>
          </p:cNvSpPr>
          <p:nvPr>
            <p:ph type="ftr" sz="quarter" idx="11"/>
          </p:nvPr>
        </p:nvSpPr>
        <p:spPr/>
        <p:txBody>
          <a:bodyPr/>
          <a:lstStyle/>
          <a:p>
            <a:pPr>
              <a:defRPr/>
            </a:pPr>
            <a:r>
              <a:rPr lang="en-US"/>
              <a:t>American Society for Nutrition, Inc.</a:t>
            </a:r>
            <a:endParaRPr lang="en-US" dirty="0"/>
          </a:p>
        </p:txBody>
      </p:sp>
      <p:sp>
        <p:nvSpPr>
          <p:cNvPr id="5" name="Slide Number Placeholder 4"/>
          <p:cNvSpPr>
            <a:spLocks noGrp="1"/>
          </p:cNvSpPr>
          <p:nvPr>
            <p:ph type="sldNum" sz="quarter" idx="12"/>
          </p:nvPr>
        </p:nvSpPr>
        <p:spPr/>
        <p:txBody>
          <a:bodyPr/>
          <a:lstStyle/>
          <a:p>
            <a:pPr>
              <a:defRPr/>
            </a:pPr>
            <a:fld id="{BEEF21D0-50E6-4F9D-9344-06F73B848124}" type="slidenum">
              <a:rPr lang="en-US" smtClean="0"/>
              <a:pPr>
                <a:defRPr/>
              </a:pPr>
              <a:t>‹#›</a:t>
            </a:fld>
            <a:endParaRPr lang="en-US" dirty="0"/>
          </a:p>
        </p:txBody>
      </p:sp>
    </p:spTree>
    <p:extLst>
      <p:ext uri="{BB962C8B-B14F-4D97-AF65-F5344CB8AC3E}">
        <p14:creationId xmlns:p14="http://schemas.microsoft.com/office/powerpoint/2010/main" val="3597987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ssertion-Evidence Title">
    <p:spTree>
      <p:nvGrpSpPr>
        <p:cNvPr id="1" name=""/>
        <p:cNvGrpSpPr/>
        <p:nvPr/>
      </p:nvGrpSpPr>
      <p:grpSpPr>
        <a:xfrm>
          <a:off x="0" y="0"/>
          <a:ext cx="0" cy="0"/>
          <a:chOff x="0" y="0"/>
          <a:chExt cx="0" cy="0"/>
        </a:xfrm>
      </p:grpSpPr>
      <p:sp>
        <p:nvSpPr>
          <p:cNvPr id="6" name="Flowchart: Process 5"/>
          <p:cNvSpPr/>
          <p:nvPr userDrawn="1"/>
        </p:nvSpPr>
        <p:spPr>
          <a:xfrm>
            <a:off x="711200" y="1103318"/>
            <a:ext cx="304800" cy="73152"/>
          </a:xfrm>
          <a:prstGeom prst="flowChartProcess">
            <a:avLst/>
          </a:prstGeom>
          <a:solidFill>
            <a:srgbClr val="CA3B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Flowchart: Process 6"/>
          <p:cNvSpPr/>
          <p:nvPr userDrawn="1"/>
        </p:nvSpPr>
        <p:spPr>
          <a:xfrm>
            <a:off x="406400" y="1103318"/>
            <a:ext cx="304800" cy="73152"/>
          </a:xfrm>
          <a:prstGeom prst="flowChartProcess">
            <a:avLst/>
          </a:prstGeom>
          <a:solidFill>
            <a:srgbClr val="ABC0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lowchart: Process 7"/>
          <p:cNvSpPr/>
          <p:nvPr userDrawn="1"/>
        </p:nvSpPr>
        <p:spPr>
          <a:xfrm>
            <a:off x="1016000" y="1103318"/>
            <a:ext cx="304800" cy="73152"/>
          </a:xfrm>
          <a:prstGeom prst="flowChartProcess">
            <a:avLst/>
          </a:prstGeom>
          <a:solidFill>
            <a:srgbClr val="3891C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lowchart: Process 8"/>
          <p:cNvSpPr/>
          <p:nvPr userDrawn="1"/>
        </p:nvSpPr>
        <p:spPr>
          <a:xfrm>
            <a:off x="1320800" y="1103318"/>
            <a:ext cx="10769600" cy="73152"/>
          </a:xfrm>
          <a:prstGeom prst="flowChartProcess">
            <a:avLst/>
          </a:prstGeom>
          <a:solidFill>
            <a:srgbClr val="002D7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Flowchart: Process 9"/>
          <p:cNvSpPr/>
          <p:nvPr userDrawn="1"/>
        </p:nvSpPr>
        <p:spPr>
          <a:xfrm>
            <a:off x="101600" y="1103318"/>
            <a:ext cx="304800" cy="73152"/>
          </a:xfrm>
          <a:prstGeom prst="flowChartProcess">
            <a:avLst/>
          </a:prstGeom>
          <a:solidFill>
            <a:srgbClr val="002D7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itle 1"/>
          <p:cNvSpPr>
            <a:spLocks noGrp="1"/>
          </p:cNvSpPr>
          <p:nvPr>
            <p:ph type="title" hasCustomPrompt="1"/>
          </p:nvPr>
        </p:nvSpPr>
        <p:spPr>
          <a:xfrm>
            <a:off x="101600" y="76200"/>
            <a:ext cx="11988800" cy="1063694"/>
          </a:xfrm>
          <a:prstGeom prst="rect">
            <a:avLst/>
          </a:prstGeom>
        </p:spPr>
        <p:txBody>
          <a:bodyPr>
            <a:noAutofit/>
          </a:bodyPr>
          <a:lstStyle>
            <a:lvl1pPr>
              <a:defRPr sz="3600" baseline="0">
                <a:solidFill>
                  <a:srgbClr val="003366"/>
                </a:solidFill>
                <a:latin typeface="Arial" panose="020B0604020202020204" pitchFamily="34" charset="0"/>
                <a:cs typeface="Arial" panose="020B0604020202020204" pitchFamily="34" charset="0"/>
              </a:defRPr>
            </a:lvl1pPr>
          </a:lstStyle>
          <a:p>
            <a:r>
              <a:rPr lang="en-US" dirty="0"/>
              <a:t>Title of Presentation:</a:t>
            </a:r>
            <a:br>
              <a:rPr lang="en-US" dirty="0"/>
            </a:br>
            <a:r>
              <a:rPr lang="en-US" dirty="0"/>
              <a:t>36 Points, Arial</a:t>
            </a:r>
          </a:p>
        </p:txBody>
      </p:sp>
      <p:sp>
        <p:nvSpPr>
          <p:cNvPr id="12" name="Picture Placeholder 9"/>
          <p:cNvSpPr>
            <a:spLocks noGrp="1"/>
          </p:cNvSpPr>
          <p:nvPr>
            <p:ph type="pic" sz="quarter" idx="13" hasCustomPrompt="1"/>
          </p:nvPr>
        </p:nvSpPr>
        <p:spPr>
          <a:xfrm>
            <a:off x="203200" y="1295400"/>
            <a:ext cx="11785600" cy="4724400"/>
          </a:xfrm>
          <a:prstGeom prst="rect">
            <a:avLst/>
          </a:prstGeom>
        </p:spPr>
        <p:txBody>
          <a:bodyPr anchor="ctr"/>
          <a:lstStyle>
            <a:lvl1pPr marL="0" indent="0" algn="ctr">
              <a:buNone/>
              <a:defRPr/>
            </a:lvl1pPr>
          </a:lstStyle>
          <a:p>
            <a:r>
              <a:rPr lang="en-US" dirty="0"/>
              <a:t>Title image</a:t>
            </a:r>
          </a:p>
        </p:txBody>
      </p:sp>
    </p:spTree>
    <p:extLst>
      <p:ext uri="{BB962C8B-B14F-4D97-AF65-F5344CB8AC3E}">
        <p14:creationId xmlns:p14="http://schemas.microsoft.com/office/powerpoint/2010/main" val="2734993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131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29FFD-6AFB-0F47-AA3B-B5506CF352DB}"/>
              </a:ext>
            </a:extLst>
          </p:cNvPr>
          <p:cNvSpPr>
            <a:spLocks noGrp="1"/>
          </p:cNvSpPr>
          <p:nvPr>
            <p:ph type="title" hasCustomPrompt="1"/>
          </p:nvPr>
        </p:nvSpPr>
        <p:spPr/>
        <p:txBody>
          <a:bodyPr/>
          <a:lstStyle>
            <a:lvl1pPr algn="ctr">
              <a:defRPr/>
            </a:lvl1pPr>
          </a:lstStyle>
          <a:p>
            <a:r>
              <a:rPr lang="en-US" dirty="0"/>
              <a:t>Disclosures</a:t>
            </a:r>
          </a:p>
        </p:txBody>
      </p:sp>
      <p:sp>
        <p:nvSpPr>
          <p:cNvPr id="3" name="Footer Placeholder 2">
            <a:extLst>
              <a:ext uri="{FF2B5EF4-FFF2-40B4-BE49-F238E27FC236}">
                <a16:creationId xmlns:a16="http://schemas.microsoft.com/office/drawing/2014/main" id="{D0900766-7919-4749-8A4A-077746DAFC76}"/>
              </a:ext>
            </a:extLst>
          </p:cNvPr>
          <p:cNvSpPr>
            <a:spLocks noGrp="1"/>
          </p:cNvSpPr>
          <p:nvPr>
            <p:ph type="ftr" sz="quarter" idx="10"/>
          </p:nvPr>
        </p:nvSpPr>
        <p:spPr/>
        <p:txBody>
          <a:bodyPr/>
          <a:lstStyle/>
          <a:p>
            <a:r>
              <a:rPr lang="en-US"/>
              <a:t>Footer</a:t>
            </a:r>
          </a:p>
        </p:txBody>
      </p:sp>
      <p:sp>
        <p:nvSpPr>
          <p:cNvPr id="4" name="Slide Number Placeholder 3">
            <a:extLst>
              <a:ext uri="{FF2B5EF4-FFF2-40B4-BE49-F238E27FC236}">
                <a16:creationId xmlns:a16="http://schemas.microsoft.com/office/drawing/2014/main" id="{04EA679F-581E-D24F-B762-1650BD3B51CC}"/>
              </a:ext>
            </a:extLst>
          </p:cNvPr>
          <p:cNvSpPr>
            <a:spLocks noGrp="1"/>
          </p:cNvSpPr>
          <p:nvPr>
            <p:ph type="sldNum" sz="quarter" idx="11"/>
          </p:nvPr>
        </p:nvSpPr>
        <p:spPr/>
        <p:txBody>
          <a:bodyPr/>
          <a:lstStyle/>
          <a:p>
            <a:r>
              <a:rPr lang="en-US"/>
              <a:t>Slide #</a:t>
            </a:r>
          </a:p>
        </p:txBody>
      </p:sp>
      <p:sp>
        <p:nvSpPr>
          <p:cNvPr id="7" name="TextBox 6">
            <a:extLst>
              <a:ext uri="{FF2B5EF4-FFF2-40B4-BE49-F238E27FC236}">
                <a16:creationId xmlns:a16="http://schemas.microsoft.com/office/drawing/2014/main" id="{015320E0-71FF-8148-A9B7-4229E6E47B65}"/>
              </a:ext>
            </a:extLst>
          </p:cNvPr>
          <p:cNvSpPr txBox="1"/>
          <p:nvPr userDrawn="1"/>
        </p:nvSpPr>
        <p:spPr>
          <a:xfrm>
            <a:off x="1684528" y="2769611"/>
            <a:ext cx="760672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1F497D">
                  <a:lumMod val="75000"/>
                </a:srgb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white">
                  <a:lumMod val="50000"/>
                </a:prstClr>
              </a:solidFill>
              <a:effectLst/>
              <a:uLnTx/>
              <a:uFillTx/>
              <a:latin typeface="Calibri"/>
              <a:ea typeface="+mn-ea"/>
              <a:cs typeface="+mn-cs"/>
            </a:endParaRPr>
          </a:p>
        </p:txBody>
      </p:sp>
      <p:graphicFrame>
        <p:nvGraphicFramePr>
          <p:cNvPr id="8" name="Table 7">
            <a:extLst>
              <a:ext uri="{FF2B5EF4-FFF2-40B4-BE49-F238E27FC236}">
                <a16:creationId xmlns:a16="http://schemas.microsoft.com/office/drawing/2014/main" id="{230F8FA0-BC47-5D4E-AF21-19BE4C7D43FA}"/>
              </a:ext>
            </a:extLst>
          </p:cNvPr>
          <p:cNvGraphicFramePr>
            <a:graphicFrameLocks noGrp="1"/>
          </p:cNvGraphicFramePr>
          <p:nvPr userDrawn="1">
            <p:extLst>
              <p:ext uri="{D42A27DB-BD31-4B8C-83A1-F6EECF244321}">
                <p14:modId xmlns:p14="http://schemas.microsoft.com/office/powerpoint/2010/main" val="2247041176"/>
              </p:ext>
            </p:extLst>
          </p:nvPr>
        </p:nvGraphicFramePr>
        <p:xfrm>
          <a:off x="1803400" y="1801082"/>
          <a:ext cx="8119533" cy="3662741"/>
        </p:xfrm>
        <a:graphic>
          <a:graphicData uri="http://schemas.openxmlformats.org/drawingml/2006/table">
            <a:tbl>
              <a:tblPr/>
              <a:tblGrid>
                <a:gridCol w="4273438">
                  <a:extLst>
                    <a:ext uri="{9D8B030D-6E8A-4147-A177-3AD203B41FA5}">
                      <a16:colId xmlns:a16="http://schemas.microsoft.com/office/drawing/2014/main" val="2997937964"/>
                    </a:ext>
                  </a:extLst>
                </a:gridCol>
                <a:gridCol w="3846095">
                  <a:extLst>
                    <a:ext uri="{9D8B030D-6E8A-4147-A177-3AD203B41FA5}">
                      <a16:colId xmlns:a16="http://schemas.microsoft.com/office/drawing/2014/main" val="3461633799"/>
                    </a:ext>
                  </a:extLst>
                </a:gridCol>
              </a:tblGrid>
              <a:tr h="592550">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1" i="0" u="none" strike="noStrike" cap="none" normalizeH="0" baseline="0">
                          <a:ln>
                            <a:noFill/>
                          </a:ln>
                          <a:solidFill>
                            <a:schemeClr val="tx1"/>
                          </a:solidFill>
                          <a:effectLst/>
                          <a:latin typeface="Arial" pitchFamily="34" charset="0"/>
                          <a:ea typeface="ＭＳ Ｐゴシック" charset="-128"/>
                          <a:cs typeface="Arial" pitchFamily="34" charset="0"/>
                        </a:rPr>
                        <a:t>AFFILIATION/FINANCIAL INTERESTS </a:t>
                      </a:r>
                    </a:p>
                    <a:p>
                      <a:pPr marL="0" marR="0" lvl="0" indent="0" algn="ctr" defTabSz="914400" rtl="0" eaLnBrk="0" fontAlgn="base" latinLnBrk="0" hangingPunct="0">
                        <a:lnSpc>
                          <a:spcPct val="100000"/>
                        </a:lnSpc>
                        <a:spcBef>
                          <a:spcPts val="0"/>
                        </a:spcBef>
                        <a:spcAft>
                          <a:spcPct val="0"/>
                        </a:spcAft>
                        <a:buClrTx/>
                        <a:buSzTx/>
                        <a:buFont typeface="Wingdings 2" pitchFamily="18" charset="2"/>
                        <a:buNone/>
                        <a:tabLst/>
                      </a:pPr>
                      <a:r>
                        <a:rPr kumimoji="0" lang="en-US" sz="1500" b="1" i="0" u="none" strike="noStrike" cap="none" normalizeH="0" baseline="0">
                          <a:ln>
                            <a:noFill/>
                          </a:ln>
                          <a:solidFill>
                            <a:schemeClr val="tx2"/>
                          </a:solidFill>
                          <a:effectLst/>
                          <a:latin typeface="Arial" pitchFamily="34" charset="0"/>
                          <a:ea typeface="ＭＳ Ｐゴシック" charset="-128"/>
                          <a:cs typeface="Arial" pitchFamily="34" charset="0"/>
                        </a:rPr>
                        <a:t>(prior 12 months)</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1" i="0" u="none" strike="noStrike" cap="none" normalizeH="0" baseline="0">
                          <a:ln>
                            <a:noFill/>
                          </a:ln>
                          <a:solidFill>
                            <a:schemeClr val="tx1"/>
                          </a:solidFill>
                          <a:effectLst/>
                          <a:latin typeface="Arial" pitchFamily="34" charset="0"/>
                          <a:ea typeface="ＭＳ Ｐゴシック" charset="-128"/>
                          <a:cs typeface="Arial" pitchFamily="34" charset="0"/>
                        </a:rPr>
                        <a:t>ENTITIES</a:t>
                      </a: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81430749"/>
                  </a:ext>
                </a:extLst>
              </a:tr>
              <a:tr h="415916">
                <a:tc>
                  <a:txBody>
                    <a:bodyPr/>
                    <a:lstStyle/>
                    <a:p>
                      <a:pPr marL="0" marR="0" lvl="0" indent="0" algn="l"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rPr>
                        <a:t>Grants/Research Support </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defRPr/>
                      </a:pPr>
                      <a:r>
                        <a:rPr lang="en-US" sz="1500" kern="1200">
                          <a:solidFill>
                            <a:schemeClr val="tx1"/>
                          </a:solidFill>
                          <a:latin typeface="Arial" pitchFamily="34" charset="0"/>
                          <a:ea typeface="+mn-ea"/>
                          <a:cs typeface="Arial" pitchFamily="34" charset="0"/>
                        </a:rPr>
                        <a:t> </a:t>
                      </a: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8353008"/>
                  </a:ext>
                </a:extLst>
              </a:tr>
              <a:tr h="584839">
                <a:tc>
                  <a:txBody>
                    <a:bodyPr/>
                    <a:lstStyle/>
                    <a:p>
                      <a:pPr marL="0" marR="0" lvl="0" indent="0" algn="l"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rPr>
                        <a:t>Scientific Advisory Board/Consultant/Board of Directors</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0"/>
                        </a:spcBef>
                        <a:spcAft>
                          <a:spcPct val="0"/>
                        </a:spcAft>
                        <a:buClrTx/>
                        <a:buSzTx/>
                        <a:buFont typeface="Wingdings 2" pitchFamily="18" charset="2"/>
                        <a:buNone/>
                        <a:tabLst/>
                        <a:defRPr/>
                      </a:pP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46635153"/>
                  </a:ext>
                </a:extLst>
              </a:tr>
              <a:tr h="608658">
                <a:tc>
                  <a:txBody>
                    <a:bodyPr/>
                    <a:lstStyle/>
                    <a:p>
                      <a:pPr marL="0" marR="0" lvl="0" indent="0" algn="l"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rPr>
                        <a:t>Speakers Bureau</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defRPr/>
                      </a:pPr>
                      <a:r>
                        <a:rPr lang="en-US" sz="1500" kern="1200">
                          <a:solidFill>
                            <a:schemeClr val="tx1"/>
                          </a:solidFill>
                          <a:latin typeface="Arial" pitchFamily="34" charset="0"/>
                          <a:ea typeface="+mn-ea"/>
                          <a:cs typeface="Arial" pitchFamily="34" charset="0"/>
                        </a:rPr>
                        <a:t> </a:t>
                      </a: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11273886"/>
                  </a:ext>
                </a:extLst>
              </a:tr>
              <a:tr h="426060">
                <a:tc>
                  <a:txBody>
                    <a:bodyPr/>
                    <a:lstStyle/>
                    <a:p>
                      <a:pPr marL="0" marR="0" lvl="0" indent="0" algn="l"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rPr>
                        <a:t>Stock Shareholder</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defRPr/>
                      </a:pPr>
                      <a:r>
                        <a:rPr lang="en-US" sz="1500" kern="1200">
                          <a:solidFill>
                            <a:schemeClr val="tx1"/>
                          </a:solidFill>
                          <a:latin typeface="Arial" pitchFamily="34" charset="0"/>
                          <a:ea typeface="+mn-ea"/>
                          <a:cs typeface="Arial" pitchFamily="34" charset="0"/>
                        </a:rPr>
                        <a:t> </a:t>
                      </a: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5627331"/>
                  </a:ext>
                </a:extLst>
              </a:tr>
              <a:tr h="426060">
                <a:tc>
                  <a:txBody>
                    <a:bodyPr/>
                    <a:lstStyle/>
                    <a:p>
                      <a:r>
                        <a:rPr lang="en-US" sz="1500">
                          <a:latin typeface="Arial" panose="020B0604020202020204" pitchFamily="34" charset="0"/>
                          <a:cs typeface="Arial" panose="020B0604020202020204" pitchFamily="34" charset="0"/>
                        </a:rPr>
                        <a:t>Employee</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2000"/>
                        </a:spcBef>
                        <a:spcAft>
                          <a:spcPct val="0"/>
                        </a:spcAft>
                        <a:buClrTx/>
                        <a:buSzTx/>
                        <a:buFont typeface="Wingdings 2" pitchFamily="18" charset="2"/>
                        <a:buNone/>
                        <a:tabLst/>
                        <a:defRPr/>
                      </a:pPr>
                      <a:r>
                        <a:rPr lang="en-US" sz="1500" kern="1200">
                          <a:solidFill>
                            <a:schemeClr val="tx1"/>
                          </a:solidFill>
                          <a:latin typeface="Arial" pitchFamily="34" charset="0"/>
                          <a:ea typeface="+mn-ea"/>
                          <a:cs typeface="Arial" pitchFamily="34" charset="0"/>
                        </a:rPr>
                        <a:t> </a:t>
                      </a: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79205"/>
                  </a:ext>
                </a:extLst>
              </a:tr>
              <a:tr h="608658">
                <a:tc>
                  <a:txBody>
                    <a:bodyPr/>
                    <a:lstStyle/>
                    <a:p>
                      <a:pPr marL="0" marR="0" lvl="0" indent="0" algn="l" defTabSz="914400" rtl="0" eaLnBrk="0" fontAlgn="base" latinLnBrk="0" hangingPunct="0">
                        <a:lnSpc>
                          <a:spcPct val="100000"/>
                        </a:lnSpc>
                        <a:spcBef>
                          <a:spcPts val="2000"/>
                        </a:spcBef>
                        <a:spcAft>
                          <a:spcPct val="0"/>
                        </a:spcAft>
                        <a:buClrTx/>
                        <a:buSzTx/>
                        <a:buFont typeface="Wingdings 2" pitchFamily="18" charset="2"/>
                        <a:buNone/>
                        <a:tabLst/>
                      </a:pPr>
                      <a:r>
                        <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rPr>
                        <a:t>Other  </a:t>
                      </a:r>
                    </a:p>
                  </a:txBody>
                  <a:tcPr marL="60326" marR="60326" marT="33338" marB="333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kern="1200">
                          <a:solidFill>
                            <a:schemeClr val="tx1"/>
                          </a:solidFill>
                          <a:latin typeface="Arial" pitchFamily="34" charset="0"/>
                          <a:ea typeface="+mn-ea"/>
                          <a:cs typeface="Arial" pitchFamily="34" charset="0"/>
                        </a:rPr>
                        <a:t> </a:t>
                      </a:r>
                      <a:endParaRPr kumimoji="0" lang="en-US" sz="1500" b="0" i="0" u="none" strike="noStrike" cap="none" normalizeH="0" baseline="0">
                        <a:ln>
                          <a:noFill/>
                        </a:ln>
                        <a:solidFill>
                          <a:schemeClr val="tx1"/>
                        </a:solidFill>
                        <a:effectLst/>
                        <a:latin typeface="Arial" pitchFamily="34" charset="0"/>
                        <a:ea typeface="ＭＳ Ｐゴシック" charset="-128"/>
                        <a:cs typeface="Arial" pitchFamily="34" charset="0"/>
                      </a:endParaRPr>
                    </a:p>
                  </a:txBody>
                  <a:tcPr marL="60326" marR="60326" marT="33338" marB="333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8215701"/>
                  </a:ext>
                </a:extLst>
              </a:tr>
            </a:tbl>
          </a:graphicData>
        </a:graphic>
      </p:graphicFrame>
    </p:spTree>
    <p:extLst>
      <p:ext uri="{BB962C8B-B14F-4D97-AF65-F5344CB8AC3E}">
        <p14:creationId xmlns:p14="http://schemas.microsoft.com/office/powerpoint/2010/main" val="1128706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2101567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621536"/>
            <a:ext cx="10515600" cy="2293621"/>
          </a:xfrm>
        </p:spPr>
        <p:txBody>
          <a:bodyPr anchor="ctr"/>
          <a:lstStyle>
            <a:lvl1pPr>
              <a:defRPr sz="6000"/>
            </a:lvl1pPr>
          </a:lstStyle>
          <a:p>
            <a:r>
              <a:rPr lang="en-US"/>
              <a:t>Click to edit Master title style</a:t>
            </a:r>
          </a:p>
        </p:txBody>
      </p:sp>
      <p:sp>
        <p:nvSpPr>
          <p:cNvPr id="3" name="Text Placeholder 2"/>
          <p:cNvSpPr>
            <a:spLocks noGrp="1"/>
          </p:cNvSpPr>
          <p:nvPr>
            <p:ph type="body" idx="1"/>
          </p:nvPr>
        </p:nvSpPr>
        <p:spPr>
          <a:xfrm>
            <a:off x="831850" y="4125345"/>
            <a:ext cx="10515600" cy="190779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3467523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Content Placeholder 2"/>
          <p:cNvSpPr>
            <a:spLocks noGrp="1"/>
          </p:cNvSpPr>
          <p:nvPr>
            <p:ph sz="half" idx="1"/>
          </p:nvPr>
        </p:nvSpPr>
        <p:spPr>
          <a:xfrm>
            <a:off x="838200" y="1678678"/>
            <a:ext cx="5181600" cy="43245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78678"/>
            <a:ext cx="5181600" cy="43245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1843519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0"/>
            <a:ext cx="10515600" cy="1325563"/>
          </a:xfrm>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839788" y="1355446"/>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199483"/>
            <a:ext cx="5157787" cy="3817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69024" y="1350824"/>
            <a:ext cx="5183188"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024" y="2199483"/>
            <a:ext cx="5183188" cy="3817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1510660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400970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271218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9012"/>
            <a:ext cx="3932237" cy="1068388"/>
          </a:xfrm>
        </p:spPr>
        <p:txBody>
          <a:bodyPr anchor="ctr">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5183188" y="989012"/>
            <a:ext cx="6172200" cy="4872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D9B10B-485F-7E47-A838-0917D847009A}" type="slidenum">
              <a:rPr lang="en-US" smtClean="0"/>
              <a:t>‹#›</a:t>
            </a:fld>
            <a:endParaRPr lang="en-US"/>
          </a:p>
        </p:txBody>
      </p:sp>
    </p:spTree>
    <p:extLst>
      <p:ext uri="{BB962C8B-B14F-4D97-AF65-F5344CB8AC3E}">
        <p14:creationId xmlns:p14="http://schemas.microsoft.com/office/powerpoint/2010/main" val="857242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22920"/>
            <a:ext cx="10515600" cy="44432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5A7D2349-96C2-6C4C-BF13-BD0D30A2D435}"/>
              </a:ext>
            </a:extLst>
          </p:cNvPr>
          <p:cNvSpPr/>
          <p:nvPr userDrawn="1"/>
        </p:nvSpPr>
        <p:spPr>
          <a:xfrm>
            <a:off x="0" y="6142331"/>
            <a:ext cx="12192000" cy="7254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a:off x="3597733" y="6356350"/>
            <a:ext cx="41148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a:t>Footer</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r>
              <a:rPr lang="en-US"/>
              <a:t>Slide #</a:t>
            </a:r>
          </a:p>
        </p:txBody>
      </p:sp>
      <p:sp>
        <p:nvSpPr>
          <p:cNvPr id="2" name="Title Placeholder 1"/>
          <p:cNvSpPr>
            <a:spLocks noGrp="1"/>
          </p:cNvSpPr>
          <p:nvPr>
            <p:ph type="title"/>
          </p:nvPr>
        </p:nvSpPr>
        <p:spPr>
          <a:xfrm>
            <a:off x="838200" y="1"/>
            <a:ext cx="10515600" cy="1325562"/>
          </a:xfrm>
          <a:prstGeom prst="rect">
            <a:avLst/>
          </a:prstGeom>
        </p:spPr>
        <p:txBody>
          <a:bodyPr vert="horz" lIns="91440" tIns="45720" rIns="91440" bIns="45720" rtlCol="0" anchor="ctr">
            <a:normAutofit/>
          </a:bodyPr>
          <a:lstStyle/>
          <a:p>
            <a:r>
              <a:rPr lang="en-US"/>
              <a:t>Click to edit Master title style</a:t>
            </a:r>
          </a:p>
        </p:txBody>
      </p:sp>
      <p:pic>
        <p:nvPicPr>
          <p:cNvPr id="10" name="Picture 9">
            <a:extLst>
              <a:ext uri="{FF2B5EF4-FFF2-40B4-BE49-F238E27FC236}">
                <a16:creationId xmlns:a16="http://schemas.microsoft.com/office/drawing/2014/main" id="{CD458737-4E58-AE41-B71E-9C2CE69455F2}"/>
              </a:ext>
            </a:extLst>
          </p:cNvPr>
          <p:cNvPicPr>
            <a:picLocks noChangeAspect="1"/>
          </p:cNvPicPr>
          <p:nvPr userDrawn="1"/>
        </p:nvPicPr>
        <p:blipFill>
          <a:blip r:embed="rId17"/>
          <a:stretch>
            <a:fillRect/>
          </a:stretch>
        </p:blipFill>
        <p:spPr>
          <a:xfrm>
            <a:off x="105375" y="6199914"/>
            <a:ext cx="2304193" cy="558339"/>
          </a:xfrm>
          <a:prstGeom prst="rect">
            <a:avLst/>
          </a:prstGeom>
        </p:spPr>
      </p:pic>
      <p:cxnSp>
        <p:nvCxnSpPr>
          <p:cNvPr id="12" name="Straight Connector 11">
            <a:extLst>
              <a:ext uri="{FF2B5EF4-FFF2-40B4-BE49-F238E27FC236}">
                <a16:creationId xmlns:a16="http://schemas.microsoft.com/office/drawing/2014/main" id="{86DB5A66-5973-5940-B16F-667F31E4C36F}"/>
              </a:ext>
            </a:extLst>
          </p:cNvPr>
          <p:cNvCxnSpPr>
            <a:cxnSpLocks/>
          </p:cNvCxnSpPr>
          <p:nvPr userDrawn="1"/>
        </p:nvCxnSpPr>
        <p:spPr>
          <a:xfrm>
            <a:off x="0" y="6142331"/>
            <a:ext cx="12192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784644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3" r:id="rId13"/>
    <p:sldLayoutId id="2147483675" r:id="rId14"/>
    <p:sldLayoutId id="2147483676" r:id="rId15"/>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4.jpeg"/><Relationship Id="rId18" Type="http://schemas.openxmlformats.org/officeDocument/2006/relationships/image" Target="../media/image38.jpg"/><Relationship Id="rId26" Type="http://schemas.openxmlformats.org/officeDocument/2006/relationships/image" Target="../media/image45.png"/><Relationship Id="rId3" Type="http://schemas.openxmlformats.org/officeDocument/2006/relationships/image" Target="../media/image26.png"/><Relationship Id="rId21" Type="http://schemas.openxmlformats.org/officeDocument/2006/relationships/image" Target="../media/image41.jpeg"/><Relationship Id="rId7" Type="http://schemas.openxmlformats.org/officeDocument/2006/relationships/image" Target="../media/image29.jpg"/><Relationship Id="rId12" Type="http://schemas.openxmlformats.org/officeDocument/2006/relationships/image" Target="../media/image33.jpeg"/><Relationship Id="rId17" Type="http://schemas.openxmlformats.org/officeDocument/2006/relationships/image" Target="../media/image37.png"/><Relationship Id="rId25" Type="http://schemas.openxmlformats.org/officeDocument/2006/relationships/image" Target="../media/image44.jpeg"/><Relationship Id="rId2" Type="http://schemas.openxmlformats.org/officeDocument/2006/relationships/notesSlide" Target="../notesSlides/notesSlide11.xml"/><Relationship Id="rId16" Type="http://schemas.microsoft.com/office/2007/relationships/hdphoto" Target="../media/hdphoto3.wdp"/><Relationship Id="rId20"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image" Target="../media/image28.jpg"/><Relationship Id="rId11" Type="http://schemas.openxmlformats.org/officeDocument/2006/relationships/image" Target="../media/image32.jpeg"/><Relationship Id="rId24" Type="http://schemas.openxmlformats.org/officeDocument/2006/relationships/image" Target="../media/image43.jpg"/><Relationship Id="rId5" Type="http://schemas.microsoft.com/office/2007/relationships/hdphoto" Target="../media/hdphoto1.wdp"/><Relationship Id="rId15" Type="http://schemas.openxmlformats.org/officeDocument/2006/relationships/image" Target="../media/image36.png"/><Relationship Id="rId23" Type="http://schemas.microsoft.com/office/2007/relationships/hdphoto" Target="../media/hdphoto4.wdp"/><Relationship Id="rId10" Type="http://schemas.microsoft.com/office/2007/relationships/hdphoto" Target="../media/hdphoto2.wdp"/><Relationship Id="rId19" Type="http://schemas.openxmlformats.org/officeDocument/2006/relationships/image" Target="../media/image39.png"/><Relationship Id="rId4" Type="http://schemas.openxmlformats.org/officeDocument/2006/relationships/image" Target="../media/image27.png"/><Relationship Id="rId9" Type="http://schemas.openxmlformats.org/officeDocument/2006/relationships/image" Target="../media/image31.png"/><Relationship Id="rId14" Type="http://schemas.openxmlformats.org/officeDocument/2006/relationships/image" Target="../media/image35.jpg"/><Relationship Id="rId22" Type="http://schemas.openxmlformats.org/officeDocument/2006/relationships/image" Target="../media/image42.png"/><Relationship Id="rId27"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jpg"/><Relationship Id="rId2" Type="http://schemas.openxmlformats.org/officeDocument/2006/relationships/image" Target="../media/image48.tiff"/><Relationship Id="rId1" Type="http://schemas.openxmlformats.org/officeDocument/2006/relationships/slideLayout" Target="../slideLayouts/slideLayout7.xml"/><Relationship Id="rId6" Type="http://schemas.openxmlformats.org/officeDocument/2006/relationships/image" Target="../media/image52.jp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64.png"/><Relationship Id="rId4" Type="http://schemas.microsoft.com/office/2007/relationships/hdphoto" Target="../media/hdphoto6.wdp"/></Relationships>
</file>

<file path=ppt/slides/_rels/slide35.xml.rels><?xml version="1.0" encoding="UTF-8" standalone="yes"?>
<Relationships xmlns="http://schemas.openxmlformats.org/package/2006/relationships"><Relationship Id="rId3" Type="http://schemas.openxmlformats.org/officeDocument/2006/relationships/hyperlink" Target="http://www.dietaryguidelines.gov/" TargetMode="External"/><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68.tiff"/></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68.tiff"/><Relationship Id="rId4" Type="http://schemas.openxmlformats.org/officeDocument/2006/relationships/image" Target="../media/image69.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microsoft.com/office/2007/relationships/hdphoto" Target="../media/hdphoto7.wdp"/></Relationships>
</file>

<file path=ppt/slides/_rels/slide4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70.jpg"/><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7" Type="http://schemas.microsoft.com/office/2007/relationships/hdphoto" Target="../media/hdphoto9.wdp"/><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78.png"/><Relationship Id="rId5" Type="http://schemas.microsoft.com/office/2007/relationships/hdphoto" Target="../media/hdphoto8.wdp"/><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70.jpg"/><Relationship Id="rId5" Type="http://schemas.openxmlformats.org/officeDocument/2006/relationships/image" Target="../media/image56.png"/><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4.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56.png"/><Relationship Id="rId10" Type="http://schemas.openxmlformats.org/officeDocument/2006/relationships/image" Target="../media/image85.png"/><Relationship Id="rId4" Type="http://schemas.openxmlformats.org/officeDocument/2006/relationships/image" Target="../media/image55.png"/><Relationship Id="rId9" Type="http://schemas.openxmlformats.org/officeDocument/2006/relationships/image" Target="../media/image84.png"/></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89.png"/><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 Id="rId5" Type="http://schemas.openxmlformats.org/officeDocument/2006/relationships/image" Target="../media/image93.png"/><Relationship Id="rId4" Type="http://schemas.openxmlformats.org/officeDocument/2006/relationships/image" Target="../media/image9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tmp"/><Relationship Id="rId1" Type="http://schemas.openxmlformats.org/officeDocument/2006/relationships/slideLayout" Target="../slideLayouts/slideLayout3.xml"/><Relationship Id="rId4" Type="http://schemas.microsoft.com/office/2007/relationships/hdphoto" Target="../media/hdphoto10.wdp"/></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image" Target="../media/image9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hyperlink" Target="https://nutrition.org/asn-foundation/donate/"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69C9C-6E77-0940-BA4D-1A13DD4336AB}"/>
              </a:ext>
            </a:extLst>
          </p:cNvPr>
          <p:cNvSpPr>
            <a:spLocks noGrp="1"/>
          </p:cNvSpPr>
          <p:nvPr>
            <p:ph type="ctrTitle"/>
          </p:nvPr>
        </p:nvSpPr>
        <p:spPr>
          <a:xfrm>
            <a:off x="0" y="2369928"/>
            <a:ext cx="12192000" cy="1613647"/>
          </a:xfrm>
        </p:spPr>
        <p:txBody>
          <a:bodyPr>
            <a:noAutofit/>
          </a:bodyPr>
          <a:lstStyle/>
          <a:p>
            <a:pPr fontAlgn="base"/>
            <a:r>
              <a:rPr lang="en-US" sz="3700" b="1" dirty="0"/>
              <a:t>Understanding and Using the New </a:t>
            </a:r>
            <a:br>
              <a:rPr lang="en-US" sz="3700" dirty="0"/>
            </a:br>
            <a:r>
              <a:rPr lang="en-US" sz="3700" b="1" dirty="0"/>
              <a:t>﻿</a:t>
            </a:r>
            <a:r>
              <a:rPr lang="en-US" sz="3700" b="1" i="1" dirty="0"/>
              <a:t>2020-2025 Dietary Guidelines for Americans</a:t>
            </a:r>
            <a:endParaRPr lang="en-US" sz="3700" i="1" dirty="0"/>
          </a:p>
        </p:txBody>
      </p:sp>
      <p:sp>
        <p:nvSpPr>
          <p:cNvPr id="3" name="Subtitle 2">
            <a:extLst>
              <a:ext uri="{FF2B5EF4-FFF2-40B4-BE49-F238E27FC236}">
                <a16:creationId xmlns:a16="http://schemas.microsoft.com/office/drawing/2014/main" id="{4FE5A8AF-0A6A-CF42-AB32-DBD12B38562C}"/>
              </a:ext>
            </a:extLst>
          </p:cNvPr>
          <p:cNvSpPr>
            <a:spLocks noGrp="1"/>
          </p:cNvSpPr>
          <p:nvPr>
            <p:ph type="subTitle" idx="1"/>
          </p:nvPr>
        </p:nvSpPr>
        <p:spPr>
          <a:xfrm>
            <a:off x="1524000" y="4415581"/>
            <a:ext cx="9144000" cy="1091686"/>
          </a:xfrm>
        </p:spPr>
        <p:txBody>
          <a:bodyPr/>
          <a:lstStyle/>
          <a:p>
            <a:r>
              <a:rPr lang="en-US" b="1" dirty="0"/>
              <a:t>Webinar 1: A Behind the Scenes Look at the Development of the 2020-2025 </a:t>
            </a:r>
            <a:r>
              <a:rPr lang="en-US" b="1" i="1" dirty="0"/>
              <a:t>Dietary Guidelines for Americans</a:t>
            </a:r>
            <a:endParaRPr lang="en-US" dirty="0"/>
          </a:p>
        </p:txBody>
      </p:sp>
    </p:spTree>
    <p:extLst>
      <p:ext uri="{BB962C8B-B14F-4D97-AF65-F5344CB8AC3E}">
        <p14:creationId xmlns:p14="http://schemas.microsoft.com/office/powerpoint/2010/main" val="1320603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2445D-AC0F-447E-A970-C7027F5891F7}"/>
              </a:ext>
            </a:extLst>
          </p:cNvPr>
          <p:cNvSpPr>
            <a:spLocks noGrp="1"/>
          </p:cNvSpPr>
          <p:nvPr>
            <p:ph type="title"/>
          </p:nvPr>
        </p:nvSpPr>
        <p:spPr/>
        <p:txBody>
          <a:bodyPr/>
          <a:lstStyle/>
          <a:p>
            <a:r>
              <a:rPr lang="en-US" dirty="0"/>
              <a:t>Background: Dietary Guidelines</a:t>
            </a:r>
          </a:p>
        </p:txBody>
      </p:sp>
      <p:sp>
        <p:nvSpPr>
          <p:cNvPr id="3" name="Content Placeholder 2">
            <a:extLst>
              <a:ext uri="{FF2B5EF4-FFF2-40B4-BE49-F238E27FC236}">
                <a16:creationId xmlns:a16="http://schemas.microsoft.com/office/drawing/2014/main" id="{46647453-5540-4722-BDD4-B5248DB80D03}"/>
              </a:ext>
            </a:extLst>
          </p:cNvPr>
          <p:cNvSpPr>
            <a:spLocks noGrp="1"/>
          </p:cNvSpPr>
          <p:nvPr>
            <p:ph idx="1"/>
          </p:nvPr>
        </p:nvSpPr>
        <p:spPr>
          <a:xfrm>
            <a:off x="838200" y="1522920"/>
            <a:ext cx="7302500" cy="3874580"/>
          </a:xfrm>
        </p:spPr>
        <p:txBody>
          <a:bodyPr>
            <a:normAutofit fontScale="92500"/>
          </a:bodyPr>
          <a:lstStyle/>
          <a:p>
            <a:r>
              <a:rPr lang="en-US" dirty="0"/>
              <a:t>Historically, the Dietary Guidelines has focused on 2 years of  age and older. The new edition includes guidance for infants and toddlers and women who are pregnant or lactating. </a:t>
            </a:r>
          </a:p>
          <a:p>
            <a:endParaRPr lang="en-US" dirty="0"/>
          </a:p>
          <a:p>
            <a:r>
              <a:rPr lang="en-US" dirty="0"/>
              <a:t>Agricultural Act of 2014: Mandates the inclusion of infants and toddlers and women who are pregnant, beginning with the 2020- 2025 Dietary Guidelines for Americans. </a:t>
            </a:r>
          </a:p>
          <a:p>
            <a:endParaRPr lang="en-US" dirty="0"/>
          </a:p>
        </p:txBody>
      </p:sp>
      <p:pic>
        <p:nvPicPr>
          <p:cNvPr id="4" name="Picture 3">
            <a:extLst>
              <a:ext uri="{FF2B5EF4-FFF2-40B4-BE49-F238E27FC236}">
                <a16:creationId xmlns:a16="http://schemas.microsoft.com/office/drawing/2014/main" id="{8E2981B5-A8BE-4ECA-914D-691D3747C1A0}"/>
              </a:ext>
            </a:extLst>
          </p:cNvPr>
          <p:cNvPicPr>
            <a:picLocks noChangeAspect="1"/>
          </p:cNvPicPr>
          <p:nvPr/>
        </p:nvPicPr>
        <p:blipFill>
          <a:blip r:embed="rId2"/>
          <a:stretch>
            <a:fillRect/>
          </a:stretch>
        </p:blipFill>
        <p:spPr>
          <a:xfrm>
            <a:off x="9246963" y="1289757"/>
            <a:ext cx="1789145" cy="1784748"/>
          </a:xfrm>
          <a:prstGeom prst="rect">
            <a:avLst/>
          </a:prstGeom>
        </p:spPr>
      </p:pic>
      <p:pic>
        <p:nvPicPr>
          <p:cNvPr id="5" name="Picture 4">
            <a:extLst>
              <a:ext uri="{FF2B5EF4-FFF2-40B4-BE49-F238E27FC236}">
                <a16:creationId xmlns:a16="http://schemas.microsoft.com/office/drawing/2014/main" id="{3AC3FA1B-1AB1-4424-9396-BD49BD62A05A}"/>
              </a:ext>
            </a:extLst>
          </p:cNvPr>
          <p:cNvPicPr>
            <a:picLocks noChangeAspect="1"/>
          </p:cNvPicPr>
          <p:nvPr/>
        </p:nvPicPr>
        <p:blipFill rotWithShape="1">
          <a:blip r:embed="rId3"/>
          <a:srcRect l="36103" t="45907" r="1554" b="10757"/>
          <a:stretch/>
        </p:blipFill>
        <p:spPr>
          <a:xfrm>
            <a:off x="9459560" y="3441370"/>
            <a:ext cx="1741647" cy="2331162"/>
          </a:xfrm>
          <a:prstGeom prst="rect">
            <a:avLst/>
          </a:prstGeom>
        </p:spPr>
      </p:pic>
    </p:spTree>
    <p:extLst>
      <p:ext uri="{BB962C8B-B14F-4D97-AF65-F5344CB8AC3E}">
        <p14:creationId xmlns:p14="http://schemas.microsoft.com/office/powerpoint/2010/main" val="4022265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0AD5C-6368-4B5C-855D-E74485734DDF}"/>
              </a:ext>
            </a:extLst>
          </p:cNvPr>
          <p:cNvSpPr>
            <a:spLocks noGrp="1"/>
          </p:cNvSpPr>
          <p:nvPr>
            <p:ph type="title"/>
          </p:nvPr>
        </p:nvSpPr>
        <p:spPr/>
        <p:txBody>
          <a:bodyPr/>
          <a:lstStyle/>
          <a:p>
            <a:r>
              <a:rPr lang="en-US" sz="3600"/>
              <a:t>Steps for Establishing the Dietary Guidelines Advisory Committee</a:t>
            </a:r>
            <a:endParaRPr lang="en-US" sz="3600" dirty="0"/>
          </a:p>
        </p:txBody>
      </p:sp>
      <p:sp>
        <p:nvSpPr>
          <p:cNvPr id="6" name="Content Placeholder 5">
            <a:extLst>
              <a:ext uri="{FF2B5EF4-FFF2-40B4-BE49-F238E27FC236}">
                <a16:creationId xmlns:a16="http://schemas.microsoft.com/office/drawing/2014/main" id="{E5CDA9FA-3366-C74B-9466-DEB556BFDBF2}"/>
              </a:ext>
            </a:extLst>
          </p:cNvPr>
          <p:cNvSpPr>
            <a:spLocks noGrp="1"/>
          </p:cNvSpPr>
          <p:nvPr>
            <p:ph idx="1"/>
          </p:nvPr>
        </p:nvSpPr>
        <p:spPr>
          <a:xfrm>
            <a:off x="633342" y="1557209"/>
            <a:ext cx="7694437" cy="4640637"/>
          </a:xfrm>
        </p:spPr>
        <p:txBody>
          <a:bodyPr>
            <a:normAutofit/>
          </a:bodyPr>
          <a:lstStyle/>
          <a:p>
            <a:pPr>
              <a:spcBef>
                <a:spcPts val="0"/>
              </a:spcBef>
              <a:spcAft>
                <a:spcPts val="1800"/>
              </a:spcAft>
            </a:pPr>
            <a:r>
              <a:rPr lang="en-US"/>
              <a:t>USDA and HHS post topics and questions to inform expertise needed on the Committee</a:t>
            </a:r>
          </a:p>
          <a:p>
            <a:pPr>
              <a:spcBef>
                <a:spcPts val="0"/>
              </a:spcBef>
              <a:spcAft>
                <a:spcPts val="1800"/>
              </a:spcAft>
            </a:pPr>
            <a:r>
              <a:rPr lang="en-US"/>
              <a:t>Solicit nominations for the Committee from the public for 30 days</a:t>
            </a:r>
          </a:p>
          <a:p>
            <a:pPr>
              <a:spcBef>
                <a:spcPts val="0"/>
              </a:spcBef>
              <a:spcAft>
                <a:spcPts val="1800"/>
              </a:spcAft>
            </a:pPr>
            <a:r>
              <a:rPr lang="en-US"/>
              <a:t>Committee members selected based on criteria defined in the charter</a:t>
            </a:r>
          </a:p>
          <a:p>
            <a:pPr>
              <a:spcBef>
                <a:spcPts val="0"/>
              </a:spcBef>
              <a:spcAft>
                <a:spcPts val="1800"/>
              </a:spcAft>
            </a:pPr>
            <a:r>
              <a:rPr lang="en-US"/>
              <a:t>USDA and HHS Secretaries jointly agree to appoint Committee</a:t>
            </a:r>
          </a:p>
          <a:p>
            <a:endParaRPr lang="en-US"/>
          </a:p>
          <a:p>
            <a:endParaRPr lang="en-US"/>
          </a:p>
          <a:p>
            <a:endParaRPr lang="en-US" dirty="0"/>
          </a:p>
        </p:txBody>
      </p:sp>
      <p:pic>
        <p:nvPicPr>
          <p:cNvPr id="7" name="Picture 6">
            <a:extLst>
              <a:ext uri="{FF2B5EF4-FFF2-40B4-BE49-F238E27FC236}">
                <a16:creationId xmlns:a16="http://schemas.microsoft.com/office/drawing/2014/main" id="{CE234991-0720-724E-AA2F-5562B9484C8F}"/>
              </a:ext>
            </a:extLst>
          </p:cNvPr>
          <p:cNvPicPr>
            <a:picLocks noChangeAspect="1"/>
          </p:cNvPicPr>
          <p:nvPr/>
        </p:nvPicPr>
        <p:blipFill>
          <a:blip r:embed="rId3"/>
          <a:stretch>
            <a:fillRect/>
          </a:stretch>
        </p:blipFill>
        <p:spPr>
          <a:xfrm>
            <a:off x="8593702" y="2244035"/>
            <a:ext cx="2651975" cy="2486228"/>
          </a:xfrm>
          <a:prstGeom prst="rect">
            <a:avLst/>
          </a:prstGeom>
        </p:spPr>
      </p:pic>
    </p:spTree>
    <p:extLst>
      <p:ext uri="{BB962C8B-B14F-4D97-AF65-F5344CB8AC3E}">
        <p14:creationId xmlns:p14="http://schemas.microsoft.com/office/powerpoint/2010/main" val="15704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7B27-6809-4865-B3B9-FD0B8140FBE1}"/>
              </a:ext>
            </a:extLst>
          </p:cNvPr>
          <p:cNvSpPr>
            <a:spLocks noGrp="1"/>
          </p:cNvSpPr>
          <p:nvPr>
            <p:ph type="title"/>
          </p:nvPr>
        </p:nvSpPr>
        <p:spPr/>
        <p:txBody>
          <a:bodyPr/>
          <a:lstStyle/>
          <a:p>
            <a:r>
              <a:rPr lang="en-US" dirty="0"/>
              <a:t>Committee Charter</a:t>
            </a:r>
          </a:p>
        </p:txBody>
      </p:sp>
      <p:sp>
        <p:nvSpPr>
          <p:cNvPr id="6" name="Content Placeholder 5">
            <a:extLst>
              <a:ext uri="{FF2B5EF4-FFF2-40B4-BE49-F238E27FC236}">
                <a16:creationId xmlns:a16="http://schemas.microsoft.com/office/drawing/2014/main" id="{27BEC776-A1C6-D445-BF52-013FE20BF57C}"/>
              </a:ext>
            </a:extLst>
          </p:cNvPr>
          <p:cNvSpPr>
            <a:spLocks noGrp="1"/>
          </p:cNvSpPr>
          <p:nvPr>
            <p:ph idx="1"/>
          </p:nvPr>
        </p:nvSpPr>
        <p:spPr>
          <a:xfrm>
            <a:off x="0" y="1062514"/>
            <a:ext cx="12192000" cy="663258"/>
          </a:xfrm>
        </p:spPr>
        <p:txBody>
          <a:bodyPr>
            <a:normAutofit/>
          </a:bodyPr>
          <a:lstStyle/>
          <a:p>
            <a:pPr marL="0" indent="0" algn="ctr">
              <a:lnSpc>
                <a:spcPct val="100000"/>
              </a:lnSpc>
              <a:buNone/>
            </a:pPr>
            <a:r>
              <a:rPr lang="en-US" sz="2700" dirty="0"/>
              <a:t>Describes the Advisory Committee’s purpose, duties, and general operations:</a:t>
            </a:r>
          </a:p>
        </p:txBody>
      </p:sp>
      <p:sp>
        <p:nvSpPr>
          <p:cNvPr id="4" name="Content Placeholder 5">
            <a:extLst>
              <a:ext uri="{FF2B5EF4-FFF2-40B4-BE49-F238E27FC236}">
                <a16:creationId xmlns:a16="http://schemas.microsoft.com/office/drawing/2014/main" id="{DB385DD9-B56D-2047-BA20-8C7D3D44B336}"/>
              </a:ext>
            </a:extLst>
          </p:cNvPr>
          <p:cNvSpPr txBox="1">
            <a:spLocks/>
          </p:cNvSpPr>
          <p:nvPr/>
        </p:nvSpPr>
        <p:spPr>
          <a:xfrm>
            <a:off x="695324" y="2000409"/>
            <a:ext cx="3234690" cy="3508852"/>
          </a:xfrm>
          <a:prstGeom prst="rect">
            <a:avLst/>
          </a:prstGeom>
          <a:solidFill>
            <a:schemeClr val="tx2">
              <a:alpha val="1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1800"/>
              </a:spcAft>
              <a:buNone/>
            </a:pPr>
            <a:endParaRPr lang="en-US" sz="2400" dirty="0"/>
          </a:p>
          <a:p>
            <a:pPr marL="0" indent="0" algn="ctr">
              <a:lnSpc>
                <a:spcPct val="100000"/>
              </a:lnSpc>
              <a:spcAft>
                <a:spcPts val="1800"/>
              </a:spcAft>
              <a:buNone/>
            </a:pPr>
            <a:endParaRPr lang="en-US" sz="2400" dirty="0"/>
          </a:p>
          <a:p>
            <a:pPr marL="0" indent="0" algn="ctr">
              <a:lnSpc>
                <a:spcPct val="100000"/>
              </a:lnSpc>
              <a:spcAft>
                <a:spcPts val="1800"/>
              </a:spcAft>
              <a:buNone/>
            </a:pPr>
            <a:r>
              <a:rPr lang="en-US" sz="2400" dirty="0"/>
              <a:t>Examine the evidence on specific topics and scientific questions identified by the USDA &amp; HHS </a:t>
            </a:r>
          </a:p>
          <a:p>
            <a:pPr algn="ctr"/>
            <a:endParaRPr lang="en-US" sz="2400" dirty="0"/>
          </a:p>
        </p:txBody>
      </p:sp>
      <p:sp>
        <p:nvSpPr>
          <p:cNvPr id="5" name="Content Placeholder 5">
            <a:extLst>
              <a:ext uri="{FF2B5EF4-FFF2-40B4-BE49-F238E27FC236}">
                <a16:creationId xmlns:a16="http://schemas.microsoft.com/office/drawing/2014/main" id="{2591CC8B-2DF9-6F4F-9DBA-B6326FE97549}"/>
              </a:ext>
            </a:extLst>
          </p:cNvPr>
          <p:cNvSpPr txBox="1">
            <a:spLocks/>
          </p:cNvSpPr>
          <p:nvPr/>
        </p:nvSpPr>
        <p:spPr>
          <a:xfrm>
            <a:off x="4478655" y="2000409"/>
            <a:ext cx="3234690" cy="3508852"/>
          </a:xfrm>
          <a:prstGeom prst="rect">
            <a:avLst/>
          </a:prstGeom>
          <a:solidFill>
            <a:schemeClr val="tx2">
              <a:alpha val="1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1800"/>
              </a:spcAft>
              <a:buNone/>
            </a:pPr>
            <a:endParaRPr lang="en-US" sz="2400" dirty="0"/>
          </a:p>
          <a:p>
            <a:pPr marL="0" indent="0" algn="ctr">
              <a:lnSpc>
                <a:spcPct val="100000"/>
              </a:lnSpc>
              <a:spcAft>
                <a:spcPts val="1800"/>
              </a:spcAft>
              <a:buNone/>
            </a:pPr>
            <a:endParaRPr lang="en-US" sz="2400" dirty="0"/>
          </a:p>
          <a:p>
            <a:pPr marL="0" indent="0" algn="ctr">
              <a:lnSpc>
                <a:spcPct val="100000"/>
              </a:lnSpc>
              <a:spcAft>
                <a:spcPts val="1800"/>
              </a:spcAft>
              <a:buNone/>
            </a:pPr>
            <a:r>
              <a:rPr lang="en-US" sz="2400" dirty="0"/>
              <a:t>Develop a report that outlines its science-based review and recommendations to the USDA &amp; HHS     with rationale</a:t>
            </a:r>
          </a:p>
        </p:txBody>
      </p:sp>
      <p:sp>
        <p:nvSpPr>
          <p:cNvPr id="7" name="Content Placeholder 5">
            <a:extLst>
              <a:ext uri="{FF2B5EF4-FFF2-40B4-BE49-F238E27FC236}">
                <a16:creationId xmlns:a16="http://schemas.microsoft.com/office/drawing/2014/main" id="{B592879A-1288-A34D-92F1-F93AC7D36554}"/>
              </a:ext>
            </a:extLst>
          </p:cNvPr>
          <p:cNvSpPr txBox="1">
            <a:spLocks/>
          </p:cNvSpPr>
          <p:nvPr/>
        </p:nvSpPr>
        <p:spPr>
          <a:xfrm>
            <a:off x="8261986" y="2000407"/>
            <a:ext cx="3234690" cy="3508853"/>
          </a:xfrm>
          <a:prstGeom prst="rect">
            <a:avLst/>
          </a:prstGeom>
          <a:solidFill>
            <a:schemeClr val="tx2">
              <a:alpha val="15000"/>
            </a:schemeClr>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1800"/>
              </a:spcAft>
              <a:buNone/>
            </a:pPr>
            <a:endParaRPr lang="en-US" sz="2400" dirty="0"/>
          </a:p>
          <a:p>
            <a:pPr marL="0" indent="0" algn="ctr">
              <a:lnSpc>
                <a:spcPct val="100000"/>
              </a:lnSpc>
              <a:spcAft>
                <a:spcPts val="1800"/>
              </a:spcAft>
              <a:buNone/>
            </a:pPr>
            <a:endParaRPr lang="en-US" sz="4200" dirty="0"/>
          </a:p>
          <a:p>
            <a:pPr marL="0" indent="0" algn="ctr">
              <a:lnSpc>
                <a:spcPct val="100000"/>
              </a:lnSpc>
              <a:buNone/>
            </a:pPr>
            <a:r>
              <a:rPr lang="en-US" dirty="0"/>
              <a:t>Submit report to the USDA &amp; HHS Secretaries for consideration during development of the </a:t>
            </a:r>
            <a:r>
              <a:rPr lang="en-US" sz="2600" i="1" dirty="0"/>
              <a:t>Dietary Guidelines for Americans, 2020-2025</a:t>
            </a:r>
          </a:p>
        </p:txBody>
      </p:sp>
      <p:grpSp>
        <p:nvGrpSpPr>
          <p:cNvPr id="11" name="Group 10">
            <a:extLst>
              <a:ext uri="{FF2B5EF4-FFF2-40B4-BE49-F238E27FC236}">
                <a16:creationId xmlns:a16="http://schemas.microsoft.com/office/drawing/2014/main" id="{2FAA2226-70DA-3D47-A3A1-938258A5C986}"/>
              </a:ext>
            </a:extLst>
          </p:cNvPr>
          <p:cNvGrpSpPr/>
          <p:nvPr/>
        </p:nvGrpSpPr>
        <p:grpSpPr>
          <a:xfrm>
            <a:off x="1805940" y="2148205"/>
            <a:ext cx="1005840" cy="1005840"/>
            <a:chOff x="1805940" y="2148205"/>
            <a:chExt cx="1005840" cy="1005840"/>
          </a:xfrm>
        </p:grpSpPr>
        <p:sp>
          <p:nvSpPr>
            <p:cNvPr id="3" name="Oval 2">
              <a:extLst>
                <a:ext uri="{FF2B5EF4-FFF2-40B4-BE49-F238E27FC236}">
                  <a16:creationId xmlns:a16="http://schemas.microsoft.com/office/drawing/2014/main" id="{296C0F01-6D55-504C-BE06-E37CAFA32F30}"/>
                </a:ext>
              </a:extLst>
            </p:cNvPr>
            <p:cNvSpPr/>
            <p:nvPr/>
          </p:nvSpPr>
          <p:spPr>
            <a:xfrm>
              <a:off x="1805940" y="2148205"/>
              <a:ext cx="1005840" cy="10058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0D2167E-AF24-1248-B680-FA949AF859D4}"/>
                </a:ext>
              </a:extLst>
            </p:cNvPr>
            <p:cNvSpPr txBox="1"/>
            <p:nvPr/>
          </p:nvSpPr>
          <p:spPr>
            <a:xfrm>
              <a:off x="2051685" y="2358737"/>
              <a:ext cx="514350" cy="584775"/>
            </a:xfrm>
            <a:prstGeom prst="rect">
              <a:avLst/>
            </a:prstGeom>
            <a:noFill/>
          </p:spPr>
          <p:txBody>
            <a:bodyPr wrap="square" rtlCol="0">
              <a:spAutoFit/>
            </a:bodyPr>
            <a:lstStyle/>
            <a:p>
              <a:pPr algn="ctr"/>
              <a:r>
                <a:rPr lang="en-US" sz="3200" dirty="0">
                  <a:solidFill>
                    <a:schemeClr val="bg1"/>
                  </a:solidFill>
                  <a:latin typeface="+mj-lt"/>
                </a:rPr>
                <a:t>1</a:t>
              </a:r>
              <a:endParaRPr lang="en-US" dirty="0">
                <a:solidFill>
                  <a:schemeClr val="bg1"/>
                </a:solidFill>
                <a:latin typeface="+mj-lt"/>
              </a:endParaRPr>
            </a:p>
          </p:txBody>
        </p:sp>
      </p:grpSp>
      <p:grpSp>
        <p:nvGrpSpPr>
          <p:cNvPr id="12" name="Group 11">
            <a:extLst>
              <a:ext uri="{FF2B5EF4-FFF2-40B4-BE49-F238E27FC236}">
                <a16:creationId xmlns:a16="http://schemas.microsoft.com/office/drawing/2014/main" id="{B590A9B6-31A4-A348-ADF0-DD9A88D4BAAD}"/>
              </a:ext>
            </a:extLst>
          </p:cNvPr>
          <p:cNvGrpSpPr/>
          <p:nvPr/>
        </p:nvGrpSpPr>
        <p:grpSpPr>
          <a:xfrm>
            <a:off x="5593080" y="2148205"/>
            <a:ext cx="1005840" cy="1005840"/>
            <a:chOff x="5593080" y="2148205"/>
            <a:chExt cx="1005840" cy="1005840"/>
          </a:xfrm>
        </p:grpSpPr>
        <p:sp>
          <p:nvSpPr>
            <p:cNvPr id="8" name="Oval 7">
              <a:extLst>
                <a:ext uri="{FF2B5EF4-FFF2-40B4-BE49-F238E27FC236}">
                  <a16:creationId xmlns:a16="http://schemas.microsoft.com/office/drawing/2014/main" id="{C07B65C3-16F9-3444-A2FD-03F4A1C94D2F}"/>
                </a:ext>
              </a:extLst>
            </p:cNvPr>
            <p:cNvSpPr/>
            <p:nvPr/>
          </p:nvSpPr>
          <p:spPr>
            <a:xfrm>
              <a:off x="5593080" y="2148205"/>
              <a:ext cx="1005840" cy="10058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81D02DC-226D-0640-812A-50345F55E232}"/>
                </a:ext>
              </a:extLst>
            </p:cNvPr>
            <p:cNvSpPr txBox="1"/>
            <p:nvPr/>
          </p:nvSpPr>
          <p:spPr>
            <a:xfrm>
              <a:off x="5838825" y="2358736"/>
              <a:ext cx="514350" cy="584775"/>
            </a:xfrm>
            <a:prstGeom prst="rect">
              <a:avLst/>
            </a:prstGeom>
            <a:noFill/>
          </p:spPr>
          <p:txBody>
            <a:bodyPr wrap="square" rtlCol="0">
              <a:spAutoFit/>
            </a:bodyPr>
            <a:lstStyle/>
            <a:p>
              <a:pPr algn="ctr"/>
              <a:r>
                <a:rPr lang="en-US" sz="3200" dirty="0">
                  <a:solidFill>
                    <a:schemeClr val="bg1"/>
                  </a:solidFill>
                  <a:latin typeface="+mj-lt"/>
                </a:rPr>
                <a:t>2</a:t>
              </a:r>
              <a:endParaRPr lang="en-US" dirty="0">
                <a:solidFill>
                  <a:schemeClr val="bg1"/>
                </a:solidFill>
                <a:latin typeface="+mj-lt"/>
              </a:endParaRPr>
            </a:p>
          </p:txBody>
        </p:sp>
      </p:grpSp>
      <p:grpSp>
        <p:nvGrpSpPr>
          <p:cNvPr id="13" name="Group 12">
            <a:extLst>
              <a:ext uri="{FF2B5EF4-FFF2-40B4-BE49-F238E27FC236}">
                <a16:creationId xmlns:a16="http://schemas.microsoft.com/office/drawing/2014/main" id="{86157098-EF27-3645-8E50-18134992A24F}"/>
              </a:ext>
            </a:extLst>
          </p:cNvPr>
          <p:cNvGrpSpPr/>
          <p:nvPr/>
        </p:nvGrpSpPr>
        <p:grpSpPr>
          <a:xfrm>
            <a:off x="9380220" y="2148205"/>
            <a:ext cx="1005840" cy="1005840"/>
            <a:chOff x="5593080" y="2148205"/>
            <a:chExt cx="1005840" cy="1005840"/>
          </a:xfrm>
        </p:grpSpPr>
        <p:sp>
          <p:nvSpPr>
            <p:cNvPr id="14" name="Oval 13">
              <a:extLst>
                <a:ext uri="{FF2B5EF4-FFF2-40B4-BE49-F238E27FC236}">
                  <a16:creationId xmlns:a16="http://schemas.microsoft.com/office/drawing/2014/main" id="{916833F0-31A9-D044-B924-3A3DC428DAA4}"/>
                </a:ext>
              </a:extLst>
            </p:cNvPr>
            <p:cNvSpPr/>
            <p:nvPr/>
          </p:nvSpPr>
          <p:spPr>
            <a:xfrm>
              <a:off x="5593080" y="2148205"/>
              <a:ext cx="1005840" cy="10058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B73E4B-55E3-194F-8B20-76192BF84681}"/>
                </a:ext>
              </a:extLst>
            </p:cNvPr>
            <p:cNvSpPr txBox="1"/>
            <p:nvPr/>
          </p:nvSpPr>
          <p:spPr>
            <a:xfrm>
              <a:off x="5838825" y="2358736"/>
              <a:ext cx="514350" cy="584775"/>
            </a:xfrm>
            <a:prstGeom prst="rect">
              <a:avLst/>
            </a:prstGeom>
            <a:noFill/>
          </p:spPr>
          <p:txBody>
            <a:bodyPr wrap="square" rtlCol="0">
              <a:spAutoFit/>
            </a:bodyPr>
            <a:lstStyle/>
            <a:p>
              <a:pPr algn="ctr"/>
              <a:r>
                <a:rPr lang="en-US" sz="3200" dirty="0">
                  <a:solidFill>
                    <a:schemeClr val="bg1"/>
                  </a:solidFill>
                  <a:latin typeface="+mj-lt"/>
                </a:rPr>
                <a:t>3</a:t>
              </a:r>
              <a:endParaRPr lang="en-US" dirty="0">
                <a:solidFill>
                  <a:schemeClr val="bg1"/>
                </a:solidFill>
                <a:latin typeface="+mj-lt"/>
              </a:endParaRPr>
            </a:p>
          </p:txBody>
        </p:sp>
      </p:grpSp>
    </p:spTree>
    <p:extLst>
      <p:ext uri="{BB962C8B-B14F-4D97-AF65-F5344CB8AC3E}">
        <p14:creationId xmlns:p14="http://schemas.microsoft.com/office/powerpoint/2010/main" val="2601096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7B27-6809-4865-B3B9-FD0B8140FBE1}"/>
              </a:ext>
            </a:extLst>
          </p:cNvPr>
          <p:cNvSpPr>
            <a:spLocks noGrp="1"/>
          </p:cNvSpPr>
          <p:nvPr>
            <p:ph type="title"/>
          </p:nvPr>
        </p:nvSpPr>
        <p:spPr>
          <a:xfrm>
            <a:off x="0" y="88901"/>
            <a:ext cx="12192000" cy="1325562"/>
          </a:xfrm>
        </p:spPr>
        <p:txBody>
          <a:bodyPr>
            <a:normAutofit/>
          </a:bodyPr>
          <a:lstStyle/>
          <a:p>
            <a:r>
              <a:rPr lang="en-US" sz="4000" dirty="0"/>
              <a:t>Dietary Guidelines Advisory Committee</a:t>
            </a:r>
          </a:p>
        </p:txBody>
      </p:sp>
      <p:sp>
        <p:nvSpPr>
          <p:cNvPr id="6" name="Content Placeholder 5">
            <a:extLst>
              <a:ext uri="{FF2B5EF4-FFF2-40B4-BE49-F238E27FC236}">
                <a16:creationId xmlns:a16="http://schemas.microsoft.com/office/drawing/2014/main" id="{27BEC776-A1C6-D445-BF52-013FE20BF57C}"/>
              </a:ext>
            </a:extLst>
          </p:cNvPr>
          <p:cNvSpPr>
            <a:spLocks noGrp="1"/>
          </p:cNvSpPr>
          <p:nvPr>
            <p:ph idx="1"/>
          </p:nvPr>
        </p:nvSpPr>
        <p:spPr>
          <a:xfrm>
            <a:off x="685800" y="1535620"/>
            <a:ext cx="10515600" cy="4585780"/>
          </a:xfrm>
        </p:spPr>
        <p:txBody>
          <a:bodyPr>
            <a:normAutofit/>
          </a:bodyPr>
          <a:lstStyle/>
          <a:p>
            <a:pPr>
              <a:lnSpc>
                <a:spcPct val="100000"/>
              </a:lnSpc>
              <a:spcAft>
                <a:spcPts val="1200"/>
              </a:spcAft>
            </a:pPr>
            <a:r>
              <a:rPr lang="en-US" sz="2600" dirty="0"/>
              <a:t>Applicants completed a Confidential Financial Disclosure Report and reviewed by USDA Office of Ethics prior to being appointed</a:t>
            </a:r>
          </a:p>
          <a:p>
            <a:pPr>
              <a:lnSpc>
                <a:spcPct val="100000"/>
              </a:lnSpc>
            </a:pPr>
            <a:r>
              <a:rPr lang="en-US" sz="2600" dirty="0"/>
              <a:t>Formed and governed under the Federal Advisory Committee Act (FACA)</a:t>
            </a:r>
          </a:p>
          <a:p>
            <a:pPr lvl="1">
              <a:lnSpc>
                <a:spcPct val="100000"/>
              </a:lnSpc>
            </a:pPr>
            <a:r>
              <a:rPr lang="en-US" dirty="0"/>
              <a:t>Formal processes for establishing, operating, overseeing, and terminating Federal advisory committees</a:t>
            </a:r>
          </a:p>
          <a:p>
            <a:pPr lvl="1">
              <a:lnSpc>
                <a:spcPct val="100000"/>
              </a:lnSpc>
              <a:spcAft>
                <a:spcPts val="1200"/>
              </a:spcAft>
            </a:pPr>
            <a:r>
              <a:rPr lang="en-US" dirty="0"/>
              <a:t>Members of the Committee are appointed as “special government employees” (SGEs)</a:t>
            </a:r>
          </a:p>
          <a:p>
            <a:pPr>
              <a:lnSpc>
                <a:spcPct val="100000"/>
              </a:lnSpc>
            </a:pPr>
            <a:r>
              <a:rPr lang="en-US" sz="2600" dirty="0"/>
              <a:t>Committee members received ethics training annually</a:t>
            </a:r>
          </a:p>
        </p:txBody>
      </p:sp>
    </p:spTree>
    <p:extLst>
      <p:ext uri="{BB962C8B-B14F-4D97-AF65-F5344CB8AC3E}">
        <p14:creationId xmlns:p14="http://schemas.microsoft.com/office/powerpoint/2010/main" val="1431784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01BB3-B3E2-4769-AE7E-7E6EB0AD74D4}"/>
              </a:ext>
            </a:extLst>
          </p:cNvPr>
          <p:cNvSpPr>
            <a:spLocks noGrp="1"/>
          </p:cNvSpPr>
          <p:nvPr>
            <p:ph type="title"/>
          </p:nvPr>
        </p:nvSpPr>
        <p:spPr/>
        <p:txBody>
          <a:bodyPr/>
          <a:lstStyle/>
          <a:p>
            <a:r>
              <a:rPr lang="en-US" sz="4000" dirty="0"/>
              <a:t>Determination of Expertise Needed</a:t>
            </a:r>
          </a:p>
        </p:txBody>
      </p:sp>
      <p:sp>
        <p:nvSpPr>
          <p:cNvPr id="6" name="Content Placeholder 5">
            <a:extLst>
              <a:ext uri="{FF2B5EF4-FFF2-40B4-BE49-F238E27FC236}">
                <a16:creationId xmlns:a16="http://schemas.microsoft.com/office/drawing/2014/main" id="{ABB90CE5-B764-B445-A233-E7E26B83A49C}"/>
              </a:ext>
            </a:extLst>
          </p:cNvPr>
          <p:cNvSpPr>
            <a:spLocks noGrp="1"/>
          </p:cNvSpPr>
          <p:nvPr>
            <p:ph idx="1"/>
          </p:nvPr>
        </p:nvSpPr>
        <p:spPr>
          <a:xfrm>
            <a:off x="1280160" y="1325563"/>
            <a:ext cx="9631680" cy="4443280"/>
          </a:xfrm>
        </p:spPr>
        <p:txBody>
          <a:bodyPr>
            <a:normAutofit lnSpcReduction="10000"/>
          </a:bodyPr>
          <a:lstStyle/>
          <a:p>
            <a:pPr marL="0" indent="0">
              <a:lnSpc>
                <a:spcPct val="100000"/>
              </a:lnSpc>
              <a:spcAft>
                <a:spcPts val="1200"/>
              </a:spcAft>
              <a:buNone/>
            </a:pPr>
            <a:r>
              <a:rPr lang="en-US" dirty="0"/>
              <a:t>Based on topics and questions identified with Federal agency and public input:</a:t>
            </a:r>
          </a:p>
          <a:p>
            <a:pPr lvl="1">
              <a:lnSpc>
                <a:spcPct val="100000"/>
              </a:lnSpc>
              <a:spcAft>
                <a:spcPts val="1200"/>
              </a:spcAft>
            </a:pPr>
            <a:r>
              <a:rPr lang="en-US" dirty="0"/>
              <a:t>Dietary and beverage patterns </a:t>
            </a:r>
          </a:p>
          <a:p>
            <a:pPr lvl="1">
              <a:lnSpc>
                <a:spcPct val="100000"/>
              </a:lnSpc>
              <a:spcAft>
                <a:spcPts val="1200"/>
              </a:spcAft>
            </a:pPr>
            <a:r>
              <a:rPr lang="en-US" dirty="0"/>
              <a:t>Added sugars</a:t>
            </a:r>
          </a:p>
          <a:p>
            <a:pPr lvl="1">
              <a:lnSpc>
                <a:spcPct val="100000"/>
              </a:lnSpc>
              <a:spcAft>
                <a:spcPts val="1200"/>
              </a:spcAft>
            </a:pPr>
            <a:r>
              <a:rPr lang="en-US" dirty="0"/>
              <a:t>Dietary fats</a:t>
            </a:r>
          </a:p>
          <a:p>
            <a:pPr lvl="1">
              <a:lnSpc>
                <a:spcPct val="100000"/>
              </a:lnSpc>
              <a:spcAft>
                <a:spcPts val="1200"/>
              </a:spcAft>
            </a:pPr>
            <a:r>
              <a:rPr lang="en-US" dirty="0"/>
              <a:t>Seafood</a:t>
            </a:r>
          </a:p>
          <a:p>
            <a:pPr lvl="1">
              <a:lnSpc>
                <a:spcPct val="100000"/>
              </a:lnSpc>
              <a:spcAft>
                <a:spcPts val="1200"/>
              </a:spcAft>
            </a:pPr>
            <a:r>
              <a:rPr lang="en-US" dirty="0"/>
              <a:t>Frequency of eating</a:t>
            </a:r>
          </a:p>
          <a:p>
            <a:pPr lvl="1">
              <a:lnSpc>
                <a:spcPct val="100000"/>
              </a:lnSpc>
              <a:spcAft>
                <a:spcPts val="1200"/>
              </a:spcAft>
            </a:pPr>
            <a:r>
              <a:rPr lang="en-US" dirty="0"/>
              <a:t>Focus on birth to 24 months and pregnancy and lactation </a:t>
            </a:r>
          </a:p>
          <a:p>
            <a:endParaRPr lang="en-US" dirty="0"/>
          </a:p>
          <a:p>
            <a:endParaRPr lang="en-US" dirty="0"/>
          </a:p>
        </p:txBody>
      </p:sp>
      <p:pic>
        <p:nvPicPr>
          <p:cNvPr id="4" name="Picture 3">
            <a:extLst>
              <a:ext uri="{FF2B5EF4-FFF2-40B4-BE49-F238E27FC236}">
                <a16:creationId xmlns:a16="http://schemas.microsoft.com/office/drawing/2014/main" id="{0CF4D97A-EB24-024B-BCB2-7563079801DA}"/>
              </a:ext>
            </a:extLst>
          </p:cNvPr>
          <p:cNvPicPr>
            <a:picLocks noChangeAspect="1"/>
          </p:cNvPicPr>
          <p:nvPr/>
        </p:nvPicPr>
        <p:blipFill>
          <a:blip r:embed="rId2"/>
          <a:stretch>
            <a:fillRect/>
          </a:stretch>
        </p:blipFill>
        <p:spPr>
          <a:xfrm>
            <a:off x="8494395" y="2083809"/>
            <a:ext cx="2638425" cy="2524125"/>
          </a:xfrm>
          <a:prstGeom prst="rect">
            <a:avLst/>
          </a:prstGeom>
        </p:spPr>
      </p:pic>
    </p:spTree>
    <p:extLst>
      <p:ext uri="{BB962C8B-B14F-4D97-AF65-F5344CB8AC3E}">
        <p14:creationId xmlns:p14="http://schemas.microsoft.com/office/powerpoint/2010/main" val="1527919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C2A7A45-868B-AB40-9E02-EE7BE49FD3B8}"/>
              </a:ext>
            </a:extLst>
          </p:cNvPr>
          <p:cNvGrpSpPr/>
          <p:nvPr/>
        </p:nvGrpSpPr>
        <p:grpSpPr>
          <a:xfrm>
            <a:off x="9606281" y="343495"/>
            <a:ext cx="1457751" cy="5442038"/>
            <a:chOff x="9606281" y="343495"/>
            <a:chExt cx="1457751" cy="5442038"/>
          </a:xfrm>
        </p:grpSpPr>
        <p:grpSp>
          <p:nvGrpSpPr>
            <p:cNvPr id="23" name="Group 22">
              <a:extLst>
                <a:ext uri="{FF2B5EF4-FFF2-40B4-BE49-F238E27FC236}">
                  <a16:creationId xmlns:a16="http://schemas.microsoft.com/office/drawing/2014/main" id="{E84A6575-0086-864B-8EC7-5C624E94E08D}"/>
                </a:ext>
              </a:extLst>
            </p:cNvPr>
            <p:cNvGrpSpPr/>
            <p:nvPr/>
          </p:nvGrpSpPr>
          <p:grpSpPr>
            <a:xfrm>
              <a:off x="9621202" y="4370925"/>
              <a:ext cx="1432346" cy="1414608"/>
              <a:chOff x="9852234" y="4221480"/>
              <a:chExt cx="1432346" cy="1414608"/>
            </a:xfrm>
          </p:grpSpPr>
          <p:sp>
            <p:nvSpPr>
              <p:cNvPr id="31" name="Oval 30">
                <a:extLst>
                  <a:ext uri="{FF2B5EF4-FFF2-40B4-BE49-F238E27FC236}">
                    <a16:creationId xmlns:a16="http://schemas.microsoft.com/office/drawing/2014/main" id="{E686EAE7-BCA7-644D-99C4-4CA775F63E1C}"/>
                  </a:ext>
                </a:extLst>
              </p:cNvPr>
              <p:cNvSpPr/>
              <p:nvPr/>
            </p:nvSpPr>
            <p:spPr>
              <a:xfrm>
                <a:off x="9852234" y="4221480"/>
                <a:ext cx="1432346" cy="1414608"/>
              </a:xfrm>
              <a:prstGeom prst="ellipse">
                <a:avLst/>
              </a:prstGeom>
              <a:solidFill>
                <a:schemeClr val="tx2">
                  <a:alpha val="2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Atom with solid fill">
                <a:extLst>
                  <a:ext uri="{FF2B5EF4-FFF2-40B4-BE49-F238E27FC236}">
                    <a16:creationId xmlns:a16="http://schemas.microsoft.com/office/drawing/2014/main" id="{3F44925B-5B4C-024D-85D2-4BCF3918B2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03252" y="4278549"/>
                <a:ext cx="1300469" cy="1300469"/>
              </a:xfrm>
              <a:prstGeom prst="rect">
                <a:avLst/>
              </a:prstGeom>
            </p:spPr>
          </p:pic>
        </p:grpSp>
        <p:grpSp>
          <p:nvGrpSpPr>
            <p:cNvPr id="19" name="Group 18">
              <a:extLst>
                <a:ext uri="{FF2B5EF4-FFF2-40B4-BE49-F238E27FC236}">
                  <a16:creationId xmlns:a16="http://schemas.microsoft.com/office/drawing/2014/main" id="{62AE13A0-2C13-4A40-B110-4EEA2024847B}"/>
                </a:ext>
              </a:extLst>
            </p:cNvPr>
            <p:cNvGrpSpPr/>
            <p:nvPr/>
          </p:nvGrpSpPr>
          <p:grpSpPr>
            <a:xfrm>
              <a:off x="9606281" y="2357210"/>
              <a:ext cx="1432346" cy="1414608"/>
              <a:chOff x="9837314" y="2071757"/>
              <a:chExt cx="1432346" cy="1414608"/>
            </a:xfrm>
          </p:grpSpPr>
          <p:sp>
            <p:nvSpPr>
              <p:cNvPr id="29" name="Oval 28">
                <a:extLst>
                  <a:ext uri="{FF2B5EF4-FFF2-40B4-BE49-F238E27FC236}">
                    <a16:creationId xmlns:a16="http://schemas.microsoft.com/office/drawing/2014/main" id="{C3B6D726-28C5-6547-972F-CCE491DDF00D}"/>
                  </a:ext>
                </a:extLst>
              </p:cNvPr>
              <p:cNvSpPr/>
              <p:nvPr/>
            </p:nvSpPr>
            <p:spPr>
              <a:xfrm>
                <a:off x="9837314" y="2071757"/>
                <a:ext cx="1432346" cy="1414608"/>
              </a:xfrm>
              <a:prstGeom prst="ellipse">
                <a:avLst/>
              </a:prstGeom>
              <a:solidFill>
                <a:schemeClr val="tx2">
                  <a:alpha val="2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Clock with solid fill">
                <a:extLst>
                  <a:ext uri="{FF2B5EF4-FFF2-40B4-BE49-F238E27FC236}">
                    <a16:creationId xmlns:a16="http://schemas.microsoft.com/office/drawing/2014/main" id="{D04C34CC-3FCB-7246-A1FD-7DBB25144D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20189" y="2120358"/>
                <a:ext cx="1317406" cy="1317406"/>
              </a:xfrm>
              <a:prstGeom prst="rect">
                <a:avLst/>
              </a:prstGeom>
            </p:spPr>
          </p:pic>
        </p:grpSp>
        <p:grpSp>
          <p:nvGrpSpPr>
            <p:cNvPr id="21" name="Group 20">
              <a:extLst>
                <a:ext uri="{FF2B5EF4-FFF2-40B4-BE49-F238E27FC236}">
                  <a16:creationId xmlns:a16="http://schemas.microsoft.com/office/drawing/2014/main" id="{4C41CD69-4E97-CF4D-95BA-BD826B33A450}"/>
                </a:ext>
              </a:extLst>
            </p:cNvPr>
            <p:cNvGrpSpPr/>
            <p:nvPr/>
          </p:nvGrpSpPr>
          <p:grpSpPr>
            <a:xfrm>
              <a:off x="9631686" y="343495"/>
              <a:ext cx="1432346" cy="1414608"/>
              <a:chOff x="9852234" y="354330"/>
              <a:chExt cx="1432346" cy="1414608"/>
            </a:xfrm>
          </p:grpSpPr>
          <p:sp>
            <p:nvSpPr>
              <p:cNvPr id="17" name="Oval 16">
                <a:extLst>
                  <a:ext uri="{FF2B5EF4-FFF2-40B4-BE49-F238E27FC236}">
                    <a16:creationId xmlns:a16="http://schemas.microsoft.com/office/drawing/2014/main" id="{B371BEDA-54D0-FF44-B159-78A3D0B5270C}"/>
                  </a:ext>
                </a:extLst>
              </p:cNvPr>
              <p:cNvSpPr/>
              <p:nvPr/>
            </p:nvSpPr>
            <p:spPr>
              <a:xfrm>
                <a:off x="9852234" y="354330"/>
                <a:ext cx="1432346" cy="1414608"/>
              </a:xfrm>
              <a:prstGeom prst="ellipse">
                <a:avLst/>
              </a:prstGeom>
              <a:solidFill>
                <a:schemeClr val="tx2">
                  <a:alpha val="2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Diploma roll with solid fill">
                <a:extLst>
                  <a:ext uri="{FF2B5EF4-FFF2-40B4-BE49-F238E27FC236}">
                    <a16:creationId xmlns:a16="http://schemas.microsoft.com/office/drawing/2014/main" id="{BA4A0B4A-E935-DE42-8E21-B7A5BF9433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62906" y="472228"/>
                <a:ext cx="1231972" cy="1231972"/>
              </a:xfrm>
              <a:prstGeom prst="rect">
                <a:avLst/>
              </a:prstGeom>
            </p:spPr>
          </p:pic>
        </p:grpSp>
      </p:grpSp>
      <p:sp>
        <p:nvSpPr>
          <p:cNvPr id="16" name="Rectangle 15">
            <a:extLst>
              <a:ext uri="{FF2B5EF4-FFF2-40B4-BE49-F238E27FC236}">
                <a16:creationId xmlns:a16="http://schemas.microsoft.com/office/drawing/2014/main" id="{D2529951-E482-0941-BC51-87198F6D7F56}"/>
              </a:ext>
            </a:extLst>
          </p:cNvPr>
          <p:cNvSpPr/>
          <p:nvPr/>
        </p:nvSpPr>
        <p:spPr>
          <a:xfrm>
            <a:off x="473710" y="434600"/>
            <a:ext cx="3048000" cy="535093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D3201BB3-B3E2-4769-AE7E-7E6EB0AD74D4}"/>
              </a:ext>
            </a:extLst>
          </p:cNvPr>
          <p:cNvSpPr>
            <a:spLocks noGrp="1"/>
          </p:cNvSpPr>
          <p:nvPr>
            <p:ph type="title"/>
          </p:nvPr>
        </p:nvSpPr>
        <p:spPr>
          <a:xfrm>
            <a:off x="230082" y="2489470"/>
            <a:ext cx="3669877" cy="1522919"/>
          </a:xfrm>
        </p:spPr>
        <p:txBody>
          <a:bodyPr>
            <a:normAutofit fontScale="90000"/>
          </a:bodyPr>
          <a:lstStyle/>
          <a:p>
            <a:r>
              <a:rPr lang="en-US" sz="4000" dirty="0">
                <a:solidFill>
                  <a:schemeClr val="bg1"/>
                </a:solidFill>
              </a:rPr>
              <a:t>2020 Advisory Committee Criteria</a:t>
            </a:r>
          </a:p>
        </p:txBody>
      </p:sp>
      <p:sp>
        <p:nvSpPr>
          <p:cNvPr id="25" name="Content Placeholder 5">
            <a:extLst>
              <a:ext uri="{FF2B5EF4-FFF2-40B4-BE49-F238E27FC236}">
                <a16:creationId xmlns:a16="http://schemas.microsoft.com/office/drawing/2014/main" id="{E4F8F0F3-5A3A-4E4E-9F49-E16DAFED517D}"/>
              </a:ext>
            </a:extLst>
          </p:cNvPr>
          <p:cNvSpPr txBox="1">
            <a:spLocks/>
          </p:cNvSpPr>
          <p:nvPr/>
        </p:nvSpPr>
        <p:spPr>
          <a:xfrm>
            <a:off x="4105700" y="451532"/>
            <a:ext cx="5294840" cy="5525935"/>
          </a:xfrm>
          <a:prstGeom prst="rect">
            <a:avLst/>
          </a:prstGeom>
          <a:noFill/>
          <a:ln>
            <a:no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Font typeface="Arial" panose="020B0604020202020204" pitchFamily="34" charset="0"/>
              <a:buNone/>
            </a:pPr>
            <a:r>
              <a:rPr lang="en-US" sz="2400" b="1" dirty="0"/>
              <a:t>Educational background</a:t>
            </a:r>
          </a:p>
          <a:p>
            <a:pPr marL="0" indent="0">
              <a:lnSpc>
                <a:spcPct val="100000"/>
              </a:lnSpc>
              <a:spcBef>
                <a:spcPts val="600"/>
              </a:spcBef>
              <a:spcAft>
                <a:spcPts val="600"/>
              </a:spcAft>
              <a:buFont typeface="Arial" panose="020B0604020202020204" pitchFamily="34" charset="0"/>
              <a:buNone/>
            </a:pPr>
            <a:r>
              <a:rPr lang="en-US" sz="2400" dirty="0"/>
              <a:t>advanced degree in nutrition or health related field</a:t>
            </a:r>
          </a:p>
          <a:p>
            <a:pPr marL="0" indent="0">
              <a:lnSpc>
                <a:spcPct val="100000"/>
              </a:lnSpc>
              <a:spcBef>
                <a:spcPts val="600"/>
              </a:spcBef>
              <a:spcAft>
                <a:spcPts val="600"/>
              </a:spcAft>
              <a:buFont typeface="Arial" panose="020B0604020202020204" pitchFamily="34" charset="0"/>
              <a:buNone/>
            </a:pPr>
            <a:endParaRPr lang="en-US" sz="1700" dirty="0"/>
          </a:p>
          <a:p>
            <a:pPr marL="0" indent="0">
              <a:lnSpc>
                <a:spcPct val="100000"/>
              </a:lnSpc>
              <a:spcBef>
                <a:spcPts val="600"/>
              </a:spcBef>
              <a:buNone/>
            </a:pPr>
            <a:r>
              <a:rPr lang="en-US" sz="2400" b="1" dirty="0"/>
              <a:t>Professional experience</a:t>
            </a:r>
          </a:p>
          <a:p>
            <a:pPr marL="0" indent="0">
              <a:lnSpc>
                <a:spcPct val="100000"/>
              </a:lnSpc>
              <a:spcBef>
                <a:spcPts val="600"/>
              </a:spcBef>
              <a:spcAft>
                <a:spcPts val="600"/>
              </a:spcAft>
              <a:buNone/>
            </a:pPr>
            <a:r>
              <a:rPr lang="en-US" sz="2400" dirty="0"/>
              <a:t>at least 10 years of experience as an academic, researcher, practitioner, or other health professional in a field related to topics/questions; leadership experience and participation on previous committees or panels</a:t>
            </a:r>
          </a:p>
          <a:p>
            <a:pPr marL="0" indent="0">
              <a:lnSpc>
                <a:spcPct val="100000"/>
              </a:lnSpc>
              <a:spcBef>
                <a:spcPts val="600"/>
              </a:spcBef>
              <a:spcAft>
                <a:spcPts val="600"/>
              </a:spcAft>
              <a:buNone/>
            </a:pPr>
            <a:endParaRPr lang="en-US" sz="1700" b="1" dirty="0"/>
          </a:p>
          <a:p>
            <a:pPr marL="0" indent="0">
              <a:lnSpc>
                <a:spcPct val="100000"/>
              </a:lnSpc>
              <a:spcBef>
                <a:spcPts val="600"/>
              </a:spcBef>
              <a:buNone/>
            </a:pPr>
            <a:r>
              <a:rPr lang="en-US" sz="2400" b="1" dirty="0"/>
              <a:t>Demonstrated scientific expertise</a:t>
            </a:r>
          </a:p>
          <a:p>
            <a:pPr marL="0" indent="0">
              <a:lnSpc>
                <a:spcPct val="100000"/>
              </a:lnSpc>
              <a:spcBef>
                <a:spcPts val="600"/>
              </a:spcBef>
              <a:spcAft>
                <a:spcPts val="600"/>
              </a:spcAft>
              <a:buNone/>
            </a:pPr>
            <a:r>
              <a:rPr lang="en-US" sz="2400" dirty="0"/>
              <a:t>expertise related to one or more of the topics to be examined</a:t>
            </a:r>
          </a:p>
          <a:p>
            <a:pPr marL="0" indent="0">
              <a:buNone/>
            </a:pPr>
            <a:endParaRPr lang="en-US" dirty="0"/>
          </a:p>
        </p:txBody>
      </p:sp>
    </p:spTree>
    <p:extLst>
      <p:ext uri="{BB962C8B-B14F-4D97-AF65-F5344CB8AC3E}">
        <p14:creationId xmlns:p14="http://schemas.microsoft.com/office/powerpoint/2010/main" val="4054184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197358"/>
            <a:ext cx="10922000" cy="1325562"/>
          </a:xfrm>
        </p:spPr>
        <p:txBody>
          <a:bodyPr/>
          <a:lstStyle/>
          <a:p>
            <a:r>
              <a:rPr lang="en-US" dirty="0"/>
              <a:t>2020 Advisory Committee Criteria </a:t>
            </a:r>
            <a:r>
              <a:rPr lang="en-US" i="1" dirty="0"/>
              <a:t>continued</a:t>
            </a:r>
            <a:endParaRPr lang="en-US" dirty="0"/>
          </a:p>
        </p:txBody>
      </p:sp>
      <p:sp>
        <p:nvSpPr>
          <p:cNvPr id="3" name="Content Placeholder 2"/>
          <p:cNvSpPr>
            <a:spLocks noGrp="1"/>
          </p:cNvSpPr>
          <p:nvPr>
            <p:ph idx="1"/>
          </p:nvPr>
        </p:nvSpPr>
        <p:spPr>
          <a:xfrm>
            <a:off x="838200" y="1865820"/>
            <a:ext cx="10515600" cy="4443280"/>
          </a:xfrm>
        </p:spPr>
        <p:txBody>
          <a:bodyPr/>
          <a:lstStyle/>
          <a:p>
            <a:pPr marL="0" lvl="0" indent="0">
              <a:lnSpc>
                <a:spcPct val="100000"/>
              </a:lnSpc>
              <a:buNone/>
            </a:pPr>
            <a:r>
              <a:rPr lang="en-US" b="1" dirty="0">
                <a:solidFill>
                  <a:schemeClr val="accent6"/>
                </a:solidFill>
              </a:rPr>
              <a:t>Obligations under the Federal Advisory Committee Act: </a:t>
            </a:r>
            <a:r>
              <a:rPr lang="en-US" dirty="0"/>
              <a:t>ensuring the Committee is balanced fairly in points of view and types of expertise</a:t>
            </a:r>
          </a:p>
          <a:p>
            <a:pPr marL="0" lvl="0" indent="0">
              <a:lnSpc>
                <a:spcPct val="100000"/>
              </a:lnSpc>
              <a:buNone/>
            </a:pPr>
            <a:endParaRPr lang="en-US" sz="2000" dirty="0"/>
          </a:p>
          <a:p>
            <a:pPr marL="0" lvl="0" indent="0">
              <a:lnSpc>
                <a:spcPct val="100000"/>
              </a:lnSpc>
              <a:buNone/>
            </a:pPr>
            <a:r>
              <a:rPr lang="en-US" b="1" dirty="0">
                <a:solidFill>
                  <a:schemeClr val="accent6"/>
                </a:solidFill>
              </a:rPr>
              <a:t>Requirements regarding a balanced membership:      </a:t>
            </a:r>
            <a:r>
              <a:rPr lang="en-US" dirty="0"/>
              <a:t>including, to the extent possible, individuals who are minorities, women, persons with disabilities, and representatives from different geographic areas and institutions</a:t>
            </a:r>
          </a:p>
          <a:p>
            <a:endParaRPr lang="en-US" dirty="0"/>
          </a:p>
        </p:txBody>
      </p:sp>
    </p:spTree>
    <p:extLst>
      <p:ext uri="{BB962C8B-B14F-4D97-AF65-F5344CB8AC3E}">
        <p14:creationId xmlns:p14="http://schemas.microsoft.com/office/powerpoint/2010/main" val="2438502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707733" y="-168808"/>
            <a:ext cx="8996183" cy="14017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b="1" dirty="0">
                <a:solidFill>
                  <a:prstClr val="white"/>
                </a:solidFill>
                <a:latin typeface="Arial" panose="020B0604020202020204" pitchFamily="34" charset="0"/>
                <a:ea typeface="+mn-ea"/>
                <a:cs typeface="Arial" panose="020B0604020202020204" pitchFamily="34" charset="0"/>
              </a:rPr>
              <a:t>2020 Dietary Guidelines Advisory Committee</a:t>
            </a:r>
          </a:p>
        </p:txBody>
      </p:sp>
      <p:pic>
        <p:nvPicPr>
          <p:cNvPr id="40" name="Picture 39"/>
          <p:cNvPicPr>
            <a:picLocks noChangeAspect="1"/>
          </p:cNvPicPr>
          <p:nvPr/>
        </p:nvPicPr>
        <p:blipFill rotWithShape="1">
          <a:blip r:embed="rId3" cstate="print">
            <a:extLst>
              <a:ext uri="{28A0092B-C50C-407E-A947-70E740481C1C}">
                <a14:useLocalDpi xmlns:a14="http://schemas.microsoft.com/office/drawing/2010/main" val="0"/>
              </a:ext>
            </a:extLst>
          </a:blip>
          <a:srcRect l="7130" r="11225" b="22913"/>
          <a:stretch/>
        </p:blipFill>
        <p:spPr>
          <a:xfrm>
            <a:off x="5758074" y="1800706"/>
            <a:ext cx="662266" cy="958765"/>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1" name="Picture 40"/>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3053" r="14871"/>
          <a:stretch/>
        </p:blipFill>
        <p:spPr>
          <a:xfrm>
            <a:off x="6940911" y="1797710"/>
            <a:ext cx="642730" cy="940340"/>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2" name="Picture 4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0740" y="1806647"/>
            <a:ext cx="640004" cy="946881"/>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3" name="Picture 42"/>
          <p:cNvPicPr>
            <a:picLocks noChangeAspect="1"/>
          </p:cNvPicPr>
          <p:nvPr/>
        </p:nvPicPr>
        <p:blipFill rotWithShape="1">
          <a:blip r:embed="rId7">
            <a:extLst>
              <a:ext uri="{28A0092B-C50C-407E-A947-70E740481C1C}">
                <a14:useLocalDpi xmlns:a14="http://schemas.microsoft.com/office/drawing/2010/main" val="0"/>
              </a:ext>
            </a:extLst>
          </a:blip>
          <a:srcRect l="10706" r="18313"/>
          <a:stretch/>
        </p:blipFill>
        <p:spPr>
          <a:xfrm>
            <a:off x="9175192" y="1797632"/>
            <a:ext cx="628720" cy="942313"/>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4" name="Picture 43"/>
          <p:cNvPicPr>
            <a:picLocks noChangeAspect="1"/>
          </p:cNvPicPr>
          <p:nvPr/>
        </p:nvPicPr>
        <p:blipFill rotWithShape="1">
          <a:blip r:embed="rId8" cstate="print">
            <a:extLst>
              <a:ext uri="{28A0092B-C50C-407E-A947-70E740481C1C}">
                <a14:useLocalDpi xmlns:a14="http://schemas.microsoft.com/office/drawing/2010/main" val="0"/>
              </a:ext>
            </a:extLst>
          </a:blip>
          <a:srcRect l="9143" r="8472"/>
          <a:stretch/>
        </p:blipFill>
        <p:spPr>
          <a:xfrm>
            <a:off x="2358984" y="3216645"/>
            <a:ext cx="645844" cy="944684"/>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5" name="Picture 44"/>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41204" y="3224352"/>
            <a:ext cx="664736" cy="961630"/>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6" name="Picture 45"/>
          <p:cNvPicPr>
            <a:picLocks noChangeAspect="1"/>
          </p:cNvPicPr>
          <p:nvPr/>
        </p:nvPicPr>
        <p:blipFill rotWithShape="1">
          <a:blip r:embed="rId11" cstate="print">
            <a:extLst>
              <a:ext uri="{28A0092B-C50C-407E-A947-70E740481C1C}">
                <a14:useLocalDpi xmlns:a14="http://schemas.microsoft.com/office/drawing/2010/main" val="0"/>
              </a:ext>
            </a:extLst>
          </a:blip>
          <a:srcRect l="1086" r="5143"/>
          <a:stretch/>
        </p:blipFill>
        <p:spPr>
          <a:xfrm>
            <a:off x="4691823" y="3247954"/>
            <a:ext cx="650146" cy="941237"/>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8" name="Picture 47"/>
          <p:cNvPicPr>
            <a:picLocks noChangeAspect="1"/>
          </p:cNvPicPr>
          <p:nvPr/>
        </p:nvPicPr>
        <p:blipFill rotWithShape="1">
          <a:blip r:embed="rId12" cstate="print">
            <a:extLst>
              <a:ext uri="{28A0092B-C50C-407E-A947-70E740481C1C}">
                <a14:useLocalDpi xmlns:a14="http://schemas.microsoft.com/office/drawing/2010/main" val="0"/>
              </a:ext>
            </a:extLst>
          </a:blip>
          <a:srcRect l="5760" t="1" r="3134" b="-55"/>
          <a:stretch/>
        </p:blipFill>
        <p:spPr>
          <a:xfrm>
            <a:off x="5763916" y="3247954"/>
            <a:ext cx="650581" cy="929702"/>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49" name="Picture 48"/>
          <p:cNvPicPr>
            <a:picLocks noChangeAspect="1"/>
          </p:cNvPicPr>
          <p:nvPr/>
        </p:nvPicPr>
        <p:blipFill rotWithShape="1">
          <a:blip r:embed="rId13" cstate="print">
            <a:extLst>
              <a:ext uri="{28A0092B-C50C-407E-A947-70E740481C1C}">
                <a14:useLocalDpi xmlns:a14="http://schemas.microsoft.com/office/drawing/2010/main" val="0"/>
              </a:ext>
            </a:extLst>
          </a:blip>
          <a:srcRect l="5750" r="778"/>
          <a:stretch/>
        </p:blipFill>
        <p:spPr>
          <a:xfrm>
            <a:off x="6910766" y="3238681"/>
            <a:ext cx="626312" cy="923469"/>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0" name="Picture 49"/>
          <p:cNvPicPr>
            <a:picLocks noChangeAspect="1"/>
          </p:cNvPicPr>
          <p:nvPr/>
        </p:nvPicPr>
        <p:blipFill rotWithShape="1">
          <a:blip r:embed="rId14" cstate="print">
            <a:extLst>
              <a:ext uri="{28A0092B-C50C-407E-A947-70E740481C1C}">
                <a14:useLocalDpi xmlns:a14="http://schemas.microsoft.com/office/drawing/2010/main" val="0"/>
              </a:ext>
            </a:extLst>
          </a:blip>
          <a:srcRect l="4721" t="-653" r="1679" b="653"/>
          <a:stretch/>
        </p:blipFill>
        <p:spPr>
          <a:xfrm>
            <a:off x="9179341" y="3248778"/>
            <a:ext cx="642133" cy="912778"/>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1" name="Picture 50"/>
          <p:cNvPicPr>
            <a:picLocks noChangeAspect="1"/>
          </p:cNvPicPr>
          <p:nvPr/>
        </p:nvPicPr>
        <p:blipFill rotWithShape="1">
          <a:blip r:embed="rId15">
            <a:extLst>
              <a:ext uri="{BEBA8EAE-BF5A-486C-A8C5-ECC9F3942E4B}">
                <a14:imgProps xmlns:a14="http://schemas.microsoft.com/office/drawing/2010/main">
                  <a14:imgLayer r:embed="rId16">
                    <a14:imgEffect>
                      <a14:brightnessContrast bright="40000"/>
                    </a14:imgEffect>
                  </a14:imgLayer>
                </a14:imgProps>
              </a:ext>
              <a:ext uri="{28A0092B-C50C-407E-A947-70E740481C1C}">
                <a14:useLocalDpi xmlns:a14="http://schemas.microsoft.com/office/drawing/2010/main" val="0"/>
              </a:ext>
            </a:extLst>
          </a:blip>
          <a:srcRect l="9918" t="5477" r="6838" b="5072"/>
          <a:stretch/>
        </p:blipFill>
        <p:spPr>
          <a:xfrm>
            <a:off x="2920963" y="4687684"/>
            <a:ext cx="641681" cy="908526"/>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2" name="Picture 51"/>
          <p:cNvPicPr>
            <a:picLocks noChangeAspect="1"/>
          </p:cNvPicPr>
          <p:nvPr/>
        </p:nvPicPr>
        <p:blipFill rotWithShape="1">
          <a:blip r:embed="rId17" cstate="print">
            <a:extLst>
              <a:ext uri="{28A0092B-C50C-407E-A947-70E740481C1C}">
                <a14:useLocalDpi xmlns:a14="http://schemas.microsoft.com/office/drawing/2010/main" val="0"/>
              </a:ext>
            </a:extLst>
          </a:blip>
          <a:srcRect l="-177" r="-356"/>
          <a:stretch/>
        </p:blipFill>
        <p:spPr>
          <a:xfrm>
            <a:off x="4134502" y="4662657"/>
            <a:ext cx="624911" cy="941978"/>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4" name="Picture 53"/>
          <p:cNvPicPr>
            <a:picLocks noChangeAspect="1"/>
          </p:cNvPicPr>
          <p:nvPr/>
        </p:nvPicPr>
        <p:blipFill rotWithShape="1">
          <a:blip r:embed="rId18">
            <a:extLst>
              <a:ext uri="{28A0092B-C50C-407E-A947-70E740481C1C}">
                <a14:useLocalDpi xmlns:a14="http://schemas.microsoft.com/office/drawing/2010/main" val="0"/>
              </a:ext>
            </a:extLst>
          </a:blip>
          <a:srcRect l="447" r="-796"/>
          <a:stretch/>
        </p:blipFill>
        <p:spPr>
          <a:xfrm>
            <a:off x="5222159" y="4684924"/>
            <a:ext cx="612986" cy="928652"/>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8765" t="1762" r="7896"/>
          <a:stretch/>
        </p:blipFill>
        <p:spPr>
          <a:xfrm>
            <a:off x="6335106" y="4722765"/>
            <a:ext cx="620625" cy="918398"/>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6" name="Picture 55"/>
          <p:cNvPicPr>
            <a:picLocks noChangeAspect="1"/>
          </p:cNvPicPr>
          <p:nvPr/>
        </p:nvPicPr>
        <p:blipFill rotWithShape="1">
          <a:blip r:embed="rId20" cstate="print">
            <a:extLst>
              <a:ext uri="{28A0092B-C50C-407E-A947-70E740481C1C}">
                <a14:useLocalDpi xmlns:a14="http://schemas.microsoft.com/office/drawing/2010/main" val="0"/>
              </a:ext>
            </a:extLst>
          </a:blip>
          <a:srcRect l="9122" r="4614"/>
          <a:stretch/>
        </p:blipFill>
        <p:spPr>
          <a:xfrm>
            <a:off x="7435150" y="4719156"/>
            <a:ext cx="618749" cy="934607"/>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57" name="Picture 56"/>
          <p:cNvPicPr>
            <a:picLocks noChangeAspect="1"/>
          </p:cNvPicPr>
          <p:nvPr/>
        </p:nvPicPr>
        <p:blipFill rotWithShape="1">
          <a:blip r:embed="rId21" cstate="print">
            <a:extLst>
              <a:ext uri="{28A0092B-C50C-407E-A947-70E740481C1C}">
                <a14:useLocalDpi xmlns:a14="http://schemas.microsoft.com/office/drawing/2010/main" val="0"/>
              </a:ext>
            </a:extLst>
          </a:blip>
          <a:srcRect l="13267" t="3038" r="14088" b="1787"/>
          <a:stretch/>
        </p:blipFill>
        <p:spPr>
          <a:xfrm>
            <a:off x="8593274" y="4737829"/>
            <a:ext cx="644251" cy="922926"/>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sp>
        <p:nvSpPr>
          <p:cNvPr id="58" name="TextBox 57"/>
          <p:cNvSpPr txBox="1"/>
          <p:nvPr/>
        </p:nvSpPr>
        <p:spPr>
          <a:xfrm>
            <a:off x="4344890" y="2797686"/>
            <a:ext cx="1288742" cy="276999"/>
          </a:xfrm>
          <a:prstGeom prst="rect">
            <a:avLst/>
          </a:prstGeom>
          <a:noFill/>
          <a:ln>
            <a:noFill/>
          </a:ln>
        </p:spPr>
        <p:txBody>
          <a:bodyPr wrap="square" rtlCol="0">
            <a:spAutoFit/>
          </a:bodyPr>
          <a:lstStyle/>
          <a:p>
            <a:pPr algn="ctr"/>
            <a:r>
              <a:rPr lang="en-US" sz="600" b="1" dirty="0"/>
              <a:t>Jamy Ard, MD</a:t>
            </a:r>
          </a:p>
          <a:p>
            <a:pPr algn="ctr"/>
            <a:r>
              <a:rPr lang="en-US" sz="600" dirty="0"/>
              <a:t>Wake Forest School of Medicine</a:t>
            </a:r>
          </a:p>
        </p:txBody>
      </p:sp>
      <p:sp>
        <p:nvSpPr>
          <p:cNvPr id="59" name="TextBox 58"/>
          <p:cNvSpPr txBox="1"/>
          <p:nvPr/>
        </p:nvSpPr>
        <p:spPr>
          <a:xfrm>
            <a:off x="5506691" y="2826376"/>
            <a:ext cx="1263489" cy="276999"/>
          </a:xfrm>
          <a:prstGeom prst="rect">
            <a:avLst/>
          </a:prstGeom>
          <a:noFill/>
          <a:ln>
            <a:noFill/>
          </a:ln>
        </p:spPr>
        <p:txBody>
          <a:bodyPr wrap="square" rtlCol="0">
            <a:spAutoFit/>
          </a:bodyPr>
          <a:lstStyle/>
          <a:p>
            <a:pPr algn="ctr"/>
            <a:r>
              <a:rPr lang="en-US" sz="600" b="1" dirty="0"/>
              <a:t>Regan Bailey, PhD, MPH, RD</a:t>
            </a:r>
          </a:p>
          <a:p>
            <a:pPr algn="ctr"/>
            <a:r>
              <a:rPr lang="en-US" sz="600" dirty="0"/>
              <a:t>Purdue University</a:t>
            </a:r>
          </a:p>
        </p:txBody>
      </p:sp>
      <p:sp>
        <p:nvSpPr>
          <p:cNvPr id="60" name="TextBox 59"/>
          <p:cNvSpPr txBox="1"/>
          <p:nvPr/>
        </p:nvSpPr>
        <p:spPr>
          <a:xfrm>
            <a:off x="6699562" y="2825744"/>
            <a:ext cx="1136548" cy="276999"/>
          </a:xfrm>
          <a:prstGeom prst="rect">
            <a:avLst/>
          </a:prstGeom>
          <a:noFill/>
          <a:ln>
            <a:noFill/>
          </a:ln>
        </p:spPr>
        <p:txBody>
          <a:bodyPr wrap="square" rtlCol="0">
            <a:spAutoFit/>
          </a:bodyPr>
          <a:lstStyle/>
          <a:p>
            <a:pPr algn="ctr"/>
            <a:r>
              <a:rPr lang="en-US" sz="600" b="1" dirty="0"/>
              <a:t>Lydia Bazzano, MD, PhD</a:t>
            </a:r>
          </a:p>
          <a:p>
            <a:pPr algn="ctr"/>
            <a:r>
              <a:rPr lang="en-US" sz="600" dirty="0"/>
              <a:t>Tulane University</a:t>
            </a:r>
          </a:p>
        </p:txBody>
      </p:sp>
      <p:sp>
        <p:nvSpPr>
          <p:cNvPr id="61" name="TextBox 60"/>
          <p:cNvSpPr txBox="1"/>
          <p:nvPr/>
        </p:nvSpPr>
        <p:spPr>
          <a:xfrm>
            <a:off x="7714189" y="2844845"/>
            <a:ext cx="1302290" cy="276999"/>
          </a:xfrm>
          <a:prstGeom prst="rect">
            <a:avLst/>
          </a:prstGeom>
          <a:noFill/>
          <a:ln>
            <a:noFill/>
          </a:ln>
        </p:spPr>
        <p:txBody>
          <a:bodyPr wrap="square" rtlCol="0">
            <a:spAutoFit/>
          </a:bodyPr>
          <a:lstStyle/>
          <a:p>
            <a:pPr algn="ctr"/>
            <a:r>
              <a:rPr lang="en-US" sz="600" b="1" dirty="0"/>
              <a:t>Carol Boushey, PhD, MPH, RD</a:t>
            </a:r>
          </a:p>
          <a:p>
            <a:pPr algn="ctr"/>
            <a:r>
              <a:rPr lang="en-US" sz="600" dirty="0"/>
              <a:t>University of Hawaii </a:t>
            </a:r>
          </a:p>
        </p:txBody>
      </p:sp>
      <p:sp>
        <p:nvSpPr>
          <p:cNvPr id="62" name="TextBox 61"/>
          <p:cNvSpPr txBox="1"/>
          <p:nvPr/>
        </p:nvSpPr>
        <p:spPr>
          <a:xfrm>
            <a:off x="8915399" y="2836579"/>
            <a:ext cx="1170017" cy="276999"/>
          </a:xfrm>
          <a:prstGeom prst="rect">
            <a:avLst/>
          </a:prstGeom>
          <a:noFill/>
          <a:ln>
            <a:noFill/>
          </a:ln>
        </p:spPr>
        <p:txBody>
          <a:bodyPr wrap="square" rtlCol="0">
            <a:spAutoFit/>
          </a:bodyPr>
          <a:lstStyle/>
          <a:p>
            <a:pPr algn="ctr"/>
            <a:r>
              <a:rPr lang="en-US" sz="600" b="1" dirty="0"/>
              <a:t>Teresa Davis, PhD</a:t>
            </a:r>
          </a:p>
          <a:p>
            <a:pPr algn="ctr"/>
            <a:r>
              <a:rPr lang="en-US" sz="600" dirty="0"/>
              <a:t>Baylor College of Medicine</a:t>
            </a:r>
          </a:p>
        </p:txBody>
      </p:sp>
      <p:sp>
        <p:nvSpPr>
          <p:cNvPr id="63" name="TextBox 62"/>
          <p:cNvSpPr txBox="1"/>
          <p:nvPr/>
        </p:nvSpPr>
        <p:spPr>
          <a:xfrm>
            <a:off x="2112639" y="4259348"/>
            <a:ext cx="1229880" cy="276999"/>
          </a:xfrm>
          <a:prstGeom prst="rect">
            <a:avLst/>
          </a:prstGeom>
          <a:noFill/>
          <a:ln>
            <a:noFill/>
          </a:ln>
        </p:spPr>
        <p:txBody>
          <a:bodyPr wrap="square" rtlCol="0">
            <a:spAutoFit/>
          </a:bodyPr>
          <a:lstStyle/>
          <a:p>
            <a:pPr algn="ctr"/>
            <a:r>
              <a:rPr lang="en-US" sz="600" b="1" dirty="0"/>
              <a:t>Kathryn Dewey, PhD</a:t>
            </a:r>
          </a:p>
          <a:p>
            <a:pPr algn="ctr"/>
            <a:r>
              <a:rPr lang="en-US" sz="600" dirty="0"/>
              <a:t>University of California-Davis</a:t>
            </a:r>
          </a:p>
        </p:txBody>
      </p:sp>
      <p:sp>
        <p:nvSpPr>
          <p:cNvPr id="64" name="TextBox 63"/>
          <p:cNvSpPr txBox="1"/>
          <p:nvPr/>
        </p:nvSpPr>
        <p:spPr>
          <a:xfrm>
            <a:off x="3355144" y="4274128"/>
            <a:ext cx="1141229" cy="276999"/>
          </a:xfrm>
          <a:prstGeom prst="rect">
            <a:avLst/>
          </a:prstGeom>
          <a:noFill/>
          <a:ln>
            <a:noFill/>
          </a:ln>
        </p:spPr>
        <p:txBody>
          <a:bodyPr wrap="square" rtlCol="0">
            <a:spAutoFit/>
          </a:bodyPr>
          <a:lstStyle/>
          <a:p>
            <a:pPr algn="ctr"/>
            <a:r>
              <a:rPr lang="en-US" sz="600" b="1" dirty="0"/>
              <a:t>Sharon Donovan, PhD, RD</a:t>
            </a:r>
          </a:p>
          <a:p>
            <a:pPr algn="ctr"/>
            <a:r>
              <a:rPr lang="en-US" sz="600" dirty="0"/>
              <a:t>University of Illinois</a:t>
            </a:r>
          </a:p>
        </p:txBody>
      </p:sp>
      <p:sp>
        <p:nvSpPr>
          <p:cNvPr id="65" name="TextBox 64"/>
          <p:cNvSpPr txBox="1"/>
          <p:nvPr/>
        </p:nvSpPr>
        <p:spPr>
          <a:xfrm>
            <a:off x="4496373" y="4289400"/>
            <a:ext cx="1085400" cy="276999"/>
          </a:xfrm>
          <a:prstGeom prst="rect">
            <a:avLst/>
          </a:prstGeom>
          <a:noFill/>
          <a:ln>
            <a:noFill/>
          </a:ln>
        </p:spPr>
        <p:txBody>
          <a:bodyPr wrap="square" rtlCol="0">
            <a:spAutoFit/>
          </a:bodyPr>
          <a:lstStyle/>
          <a:p>
            <a:pPr algn="ctr"/>
            <a:r>
              <a:rPr lang="en-US" sz="600" b="1" dirty="0"/>
              <a:t>Steven Heymsfield, MD</a:t>
            </a:r>
          </a:p>
          <a:p>
            <a:pPr algn="ctr"/>
            <a:r>
              <a:rPr lang="en-US" sz="600" dirty="0"/>
              <a:t>Louisiana State University</a:t>
            </a:r>
          </a:p>
        </p:txBody>
      </p:sp>
      <p:sp>
        <p:nvSpPr>
          <p:cNvPr id="66" name="TextBox 65"/>
          <p:cNvSpPr txBox="1"/>
          <p:nvPr/>
        </p:nvSpPr>
        <p:spPr>
          <a:xfrm>
            <a:off x="3397279" y="2759471"/>
            <a:ext cx="1027864" cy="369332"/>
          </a:xfrm>
          <a:prstGeom prst="rect">
            <a:avLst/>
          </a:prstGeom>
          <a:noFill/>
          <a:ln>
            <a:noFill/>
          </a:ln>
        </p:spPr>
        <p:txBody>
          <a:bodyPr wrap="square" rtlCol="0">
            <a:spAutoFit/>
          </a:bodyPr>
          <a:lstStyle/>
          <a:p>
            <a:pPr algn="ctr"/>
            <a:r>
              <a:rPr lang="en-US" sz="600" b="1" dirty="0"/>
              <a:t>Ronald Kleinman, MD*</a:t>
            </a:r>
          </a:p>
          <a:p>
            <a:pPr algn="ctr"/>
            <a:r>
              <a:rPr lang="en-US" sz="600" dirty="0"/>
              <a:t>Harvard Medical School</a:t>
            </a:r>
          </a:p>
          <a:p>
            <a:pPr algn="ctr"/>
            <a:r>
              <a:rPr lang="en-US" sz="600" b="1" i="1" dirty="0"/>
              <a:t>Vice Chair</a:t>
            </a:r>
          </a:p>
        </p:txBody>
      </p:sp>
      <p:sp>
        <p:nvSpPr>
          <p:cNvPr id="67" name="TextBox 66"/>
          <p:cNvSpPr txBox="1"/>
          <p:nvPr/>
        </p:nvSpPr>
        <p:spPr>
          <a:xfrm>
            <a:off x="5622650" y="4280730"/>
            <a:ext cx="893799" cy="276999"/>
          </a:xfrm>
          <a:prstGeom prst="rect">
            <a:avLst/>
          </a:prstGeom>
          <a:noFill/>
          <a:ln>
            <a:noFill/>
          </a:ln>
        </p:spPr>
        <p:txBody>
          <a:bodyPr wrap="square" rtlCol="0">
            <a:spAutoFit/>
          </a:bodyPr>
          <a:lstStyle/>
          <a:p>
            <a:pPr algn="ctr"/>
            <a:r>
              <a:rPr lang="en-US" sz="600" b="1" dirty="0"/>
              <a:t>Heather Leidy, PhD</a:t>
            </a:r>
          </a:p>
          <a:p>
            <a:pPr algn="ctr"/>
            <a:r>
              <a:rPr lang="en-US" sz="600" dirty="0"/>
              <a:t>University of Texas</a:t>
            </a:r>
          </a:p>
        </p:txBody>
      </p:sp>
      <p:sp>
        <p:nvSpPr>
          <p:cNvPr id="68" name="TextBox 67"/>
          <p:cNvSpPr txBox="1"/>
          <p:nvPr/>
        </p:nvSpPr>
        <p:spPr>
          <a:xfrm>
            <a:off x="6500789" y="4299009"/>
            <a:ext cx="1323149" cy="276999"/>
          </a:xfrm>
          <a:prstGeom prst="rect">
            <a:avLst/>
          </a:prstGeom>
          <a:noFill/>
          <a:ln>
            <a:noFill/>
          </a:ln>
        </p:spPr>
        <p:txBody>
          <a:bodyPr wrap="square" rtlCol="0">
            <a:spAutoFit/>
          </a:bodyPr>
          <a:lstStyle/>
          <a:p>
            <a:pPr algn="ctr"/>
            <a:r>
              <a:rPr lang="en-US" sz="600" b="1" dirty="0"/>
              <a:t>Richard Mattes, PhD, MPH, RD</a:t>
            </a:r>
          </a:p>
          <a:p>
            <a:pPr algn="ctr"/>
            <a:r>
              <a:rPr lang="en-US" sz="600" dirty="0"/>
              <a:t>Purdue University</a:t>
            </a:r>
          </a:p>
        </p:txBody>
      </p:sp>
      <p:sp>
        <p:nvSpPr>
          <p:cNvPr id="69" name="TextBox 68"/>
          <p:cNvSpPr txBox="1"/>
          <p:nvPr/>
        </p:nvSpPr>
        <p:spPr>
          <a:xfrm>
            <a:off x="7714189" y="4296914"/>
            <a:ext cx="1402640" cy="276999"/>
          </a:xfrm>
          <a:prstGeom prst="rect">
            <a:avLst/>
          </a:prstGeom>
          <a:noFill/>
          <a:ln>
            <a:noFill/>
          </a:ln>
        </p:spPr>
        <p:txBody>
          <a:bodyPr wrap="square" rtlCol="0">
            <a:spAutoFit/>
          </a:bodyPr>
          <a:lstStyle/>
          <a:p>
            <a:pPr algn="ctr"/>
            <a:r>
              <a:rPr lang="en-US" sz="600" b="1" dirty="0"/>
              <a:t>Elizabeth Mayer-Davis, PhD, RD</a:t>
            </a:r>
          </a:p>
          <a:p>
            <a:pPr algn="ctr"/>
            <a:r>
              <a:rPr lang="en-US" sz="600" dirty="0"/>
              <a:t>University of North Carolina </a:t>
            </a:r>
          </a:p>
        </p:txBody>
      </p:sp>
      <p:sp>
        <p:nvSpPr>
          <p:cNvPr id="70" name="TextBox 69"/>
          <p:cNvSpPr txBox="1"/>
          <p:nvPr/>
        </p:nvSpPr>
        <p:spPr>
          <a:xfrm>
            <a:off x="8942537" y="4288460"/>
            <a:ext cx="1150475" cy="276999"/>
          </a:xfrm>
          <a:prstGeom prst="rect">
            <a:avLst/>
          </a:prstGeom>
          <a:noFill/>
          <a:ln>
            <a:noFill/>
          </a:ln>
        </p:spPr>
        <p:txBody>
          <a:bodyPr wrap="square" rtlCol="0">
            <a:spAutoFit/>
          </a:bodyPr>
          <a:lstStyle/>
          <a:p>
            <a:pPr algn="ctr"/>
            <a:r>
              <a:rPr lang="en-US" sz="600" b="1" dirty="0"/>
              <a:t>Timothy Naimi, MD, MPH</a:t>
            </a:r>
          </a:p>
          <a:p>
            <a:pPr algn="ctr"/>
            <a:r>
              <a:rPr lang="en-US" sz="600" dirty="0"/>
              <a:t>Boston University </a:t>
            </a:r>
          </a:p>
        </p:txBody>
      </p:sp>
      <p:sp>
        <p:nvSpPr>
          <p:cNvPr id="71" name="TextBox 70"/>
          <p:cNvSpPr txBox="1"/>
          <p:nvPr/>
        </p:nvSpPr>
        <p:spPr>
          <a:xfrm>
            <a:off x="2603534" y="5694229"/>
            <a:ext cx="1310048" cy="276999"/>
          </a:xfrm>
          <a:prstGeom prst="rect">
            <a:avLst/>
          </a:prstGeom>
          <a:noFill/>
        </p:spPr>
        <p:txBody>
          <a:bodyPr wrap="square" rtlCol="0">
            <a:spAutoFit/>
          </a:bodyPr>
          <a:lstStyle/>
          <a:p>
            <a:pPr algn="ctr"/>
            <a:r>
              <a:rPr lang="en-US" sz="600" b="1" dirty="0"/>
              <a:t>Rachel Novotny, PhD, RDN, LD</a:t>
            </a:r>
          </a:p>
          <a:p>
            <a:pPr algn="ctr"/>
            <a:r>
              <a:rPr lang="en-US" sz="600" dirty="0"/>
              <a:t>University of Hawaii</a:t>
            </a:r>
          </a:p>
        </p:txBody>
      </p:sp>
      <p:sp>
        <p:nvSpPr>
          <p:cNvPr id="72" name="TextBox 71"/>
          <p:cNvSpPr txBox="1"/>
          <p:nvPr/>
        </p:nvSpPr>
        <p:spPr>
          <a:xfrm>
            <a:off x="3916386" y="5702953"/>
            <a:ext cx="1083326" cy="276999"/>
          </a:xfrm>
          <a:prstGeom prst="rect">
            <a:avLst/>
          </a:prstGeom>
          <a:noFill/>
        </p:spPr>
        <p:txBody>
          <a:bodyPr wrap="square" rtlCol="0">
            <a:spAutoFit/>
          </a:bodyPr>
          <a:lstStyle/>
          <a:p>
            <a:pPr algn="ctr"/>
            <a:r>
              <a:rPr lang="en-US" sz="600" b="1" dirty="0"/>
              <a:t>Joan Sabaté, DrPH, MD</a:t>
            </a:r>
          </a:p>
          <a:p>
            <a:pPr algn="ctr"/>
            <a:r>
              <a:rPr lang="en-US" sz="600" dirty="0"/>
              <a:t>Loma Linda University</a:t>
            </a:r>
          </a:p>
        </p:txBody>
      </p:sp>
      <p:sp>
        <p:nvSpPr>
          <p:cNvPr id="73" name="TextBox 72"/>
          <p:cNvSpPr txBox="1"/>
          <p:nvPr/>
        </p:nvSpPr>
        <p:spPr>
          <a:xfrm>
            <a:off x="2103781" y="2749154"/>
            <a:ext cx="1247596" cy="369332"/>
          </a:xfrm>
          <a:prstGeom prst="rect">
            <a:avLst/>
          </a:prstGeom>
          <a:noFill/>
          <a:ln>
            <a:noFill/>
          </a:ln>
        </p:spPr>
        <p:txBody>
          <a:bodyPr wrap="square" rtlCol="0">
            <a:spAutoFit/>
          </a:bodyPr>
          <a:lstStyle/>
          <a:p>
            <a:pPr algn="ctr"/>
            <a:r>
              <a:rPr lang="en-US" sz="600" b="1" dirty="0"/>
              <a:t>Barbara Schneeman, PhD</a:t>
            </a:r>
          </a:p>
          <a:p>
            <a:pPr algn="ctr"/>
            <a:r>
              <a:rPr lang="en-US" sz="600" dirty="0"/>
              <a:t>University of California-Davis</a:t>
            </a:r>
          </a:p>
          <a:p>
            <a:pPr algn="ctr"/>
            <a:r>
              <a:rPr lang="en-US" sz="600" b="1" i="1" dirty="0"/>
              <a:t>Chair</a:t>
            </a:r>
          </a:p>
        </p:txBody>
      </p:sp>
      <p:sp>
        <p:nvSpPr>
          <p:cNvPr id="74" name="TextBox 73"/>
          <p:cNvSpPr txBox="1"/>
          <p:nvPr/>
        </p:nvSpPr>
        <p:spPr>
          <a:xfrm>
            <a:off x="4937683" y="5702953"/>
            <a:ext cx="1173916" cy="276999"/>
          </a:xfrm>
          <a:prstGeom prst="rect">
            <a:avLst/>
          </a:prstGeom>
          <a:noFill/>
        </p:spPr>
        <p:txBody>
          <a:bodyPr wrap="square" rtlCol="0">
            <a:spAutoFit/>
          </a:bodyPr>
          <a:lstStyle/>
          <a:p>
            <a:pPr algn="ctr"/>
            <a:r>
              <a:rPr lang="en-US" sz="600" b="1" dirty="0"/>
              <a:t>Linda Snetselaar, PhD, RD</a:t>
            </a:r>
          </a:p>
          <a:p>
            <a:pPr algn="ctr"/>
            <a:r>
              <a:rPr lang="en-US" sz="600" dirty="0"/>
              <a:t>University of Iowa </a:t>
            </a:r>
          </a:p>
        </p:txBody>
      </p:sp>
      <p:sp>
        <p:nvSpPr>
          <p:cNvPr id="75" name="TextBox 74"/>
          <p:cNvSpPr txBox="1"/>
          <p:nvPr/>
        </p:nvSpPr>
        <p:spPr>
          <a:xfrm>
            <a:off x="5947901" y="5714203"/>
            <a:ext cx="1314375" cy="276999"/>
          </a:xfrm>
          <a:prstGeom prst="rect">
            <a:avLst/>
          </a:prstGeom>
          <a:noFill/>
        </p:spPr>
        <p:txBody>
          <a:bodyPr wrap="square" rtlCol="0">
            <a:spAutoFit/>
          </a:bodyPr>
          <a:lstStyle/>
          <a:p>
            <a:pPr algn="ctr"/>
            <a:r>
              <a:rPr lang="en-US" sz="600" b="1" dirty="0"/>
              <a:t>Jamie Stang, PhD, MPH, RDN</a:t>
            </a:r>
          </a:p>
          <a:p>
            <a:pPr algn="ctr"/>
            <a:r>
              <a:rPr lang="en-US" sz="600" dirty="0"/>
              <a:t>University of Minnesota</a:t>
            </a:r>
          </a:p>
        </p:txBody>
      </p:sp>
      <p:sp>
        <p:nvSpPr>
          <p:cNvPr id="76" name="TextBox 75"/>
          <p:cNvSpPr txBox="1"/>
          <p:nvPr/>
        </p:nvSpPr>
        <p:spPr>
          <a:xfrm>
            <a:off x="7162364" y="5711517"/>
            <a:ext cx="1150677" cy="276999"/>
          </a:xfrm>
          <a:prstGeom prst="rect">
            <a:avLst/>
          </a:prstGeom>
          <a:noFill/>
        </p:spPr>
        <p:txBody>
          <a:bodyPr wrap="square" rtlCol="0">
            <a:spAutoFit/>
          </a:bodyPr>
          <a:lstStyle/>
          <a:p>
            <a:pPr algn="ctr"/>
            <a:r>
              <a:rPr lang="en-US" sz="600" b="1" dirty="0"/>
              <a:t>Elsie Taveras, MD, MPH* </a:t>
            </a:r>
            <a:r>
              <a:rPr lang="en-US" sz="600" dirty="0"/>
              <a:t>Harvard University</a:t>
            </a:r>
          </a:p>
        </p:txBody>
      </p:sp>
      <p:sp>
        <p:nvSpPr>
          <p:cNvPr id="77" name="TextBox 76"/>
          <p:cNvSpPr txBox="1"/>
          <p:nvPr/>
        </p:nvSpPr>
        <p:spPr>
          <a:xfrm>
            <a:off x="8359988" y="5702953"/>
            <a:ext cx="1306469" cy="276999"/>
          </a:xfrm>
          <a:prstGeom prst="rect">
            <a:avLst/>
          </a:prstGeom>
          <a:noFill/>
        </p:spPr>
        <p:txBody>
          <a:bodyPr wrap="square" rtlCol="0">
            <a:spAutoFit/>
          </a:bodyPr>
          <a:lstStyle/>
          <a:p>
            <a:pPr algn="ctr"/>
            <a:r>
              <a:rPr lang="en-US" sz="600" b="1" dirty="0"/>
              <a:t>Linda Van Horn, PhD, RDN, LD</a:t>
            </a:r>
          </a:p>
          <a:p>
            <a:pPr algn="ctr"/>
            <a:r>
              <a:rPr lang="en-US" sz="600" dirty="0"/>
              <a:t>Northwestern University</a:t>
            </a:r>
          </a:p>
        </p:txBody>
      </p:sp>
      <p:sp>
        <p:nvSpPr>
          <p:cNvPr id="78" name="TextBox 77"/>
          <p:cNvSpPr txBox="1"/>
          <p:nvPr/>
        </p:nvSpPr>
        <p:spPr>
          <a:xfrm>
            <a:off x="9598549" y="5970360"/>
            <a:ext cx="1390334" cy="184666"/>
          </a:xfrm>
          <a:prstGeom prst="rect">
            <a:avLst/>
          </a:prstGeom>
          <a:noFill/>
        </p:spPr>
        <p:txBody>
          <a:bodyPr wrap="square" rtlCol="0">
            <a:spAutoFit/>
          </a:bodyPr>
          <a:lstStyle/>
          <a:p>
            <a:pPr algn="ctr"/>
            <a:r>
              <a:rPr lang="en-US" sz="600" dirty="0"/>
              <a:t>*Massachusetts General Hospital</a:t>
            </a:r>
          </a:p>
        </p:txBody>
      </p:sp>
      <p:pic>
        <p:nvPicPr>
          <p:cNvPr id="79" name="Picture 78"/>
          <p:cNvPicPr>
            <a:picLocks noChangeAspect="1"/>
          </p:cNvPicPr>
          <p:nvPr/>
        </p:nvPicPr>
        <p:blipFill rotWithShape="1">
          <a:blip r:embed="rId22" cstate="print">
            <a:extLst>
              <a:ext uri="{BEBA8EAE-BF5A-486C-A8C5-ECC9F3942E4B}">
                <a14:imgProps xmlns:a14="http://schemas.microsoft.com/office/drawing/2010/main">
                  <a14:imgLayer r:embed="rId23">
                    <a14:imgEffect>
                      <a14:brightnessContrast bright="20000" contrast="20000"/>
                    </a14:imgEffect>
                  </a14:imgLayer>
                </a14:imgProps>
              </a:ext>
              <a:ext uri="{28A0092B-C50C-407E-A947-70E740481C1C}">
                <a14:useLocalDpi xmlns:a14="http://schemas.microsoft.com/office/drawing/2010/main" val="0"/>
              </a:ext>
            </a:extLst>
          </a:blip>
          <a:srcRect l="18731" r="23300" b="8776"/>
          <a:stretch/>
        </p:blipFill>
        <p:spPr>
          <a:xfrm>
            <a:off x="8052016" y="3238681"/>
            <a:ext cx="657453" cy="914400"/>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80" name="Picture 79"/>
          <p:cNvPicPr>
            <a:picLocks noChangeAspect="1"/>
          </p:cNvPicPr>
          <p:nvPr/>
        </p:nvPicPr>
        <p:blipFill rotWithShape="1">
          <a:blip r:embed="rId24">
            <a:extLst>
              <a:ext uri="{28A0092B-C50C-407E-A947-70E740481C1C}">
                <a14:useLocalDpi xmlns:a14="http://schemas.microsoft.com/office/drawing/2010/main" val="0"/>
              </a:ext>
            </a:extLst>
          </a:blip>
          <a:srcRect l="4002" r="5014"/>
          <a:stretch/>
        </p:blipFill>
        <p:spPr>
          <a:xfrm>
            <a:off x="4645977" y="1776402"/>
            <a:ext cx="670123" cy="960676"/>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pic>
        <p:nvPicPr>
          <p:cNvPr id="83" name="Picture 82"/>
          <p:cNvPicPr>
            <a:picLocks noChangeAspect="1"/>
          </p:cNvPicPr>
          <p:nvPr/>
        </p:nvPicPr>
        <p:blipFill rotWithShape="1">
          <a:blip r:embed="rId25" cstate="print">
            <a:extLst>
              <a:ext uri="{28A0092B-C50C-407E-A947-70E740481C1C}">
                <a14:useLocalDpi xmlns:a14="http://schemas.microsoft.com/office/drawing/2010/main" val="0"/>
              </a:ext>
            </a:extLst>
          </a:blip>
          <a:srcRect l="19062" t="10998" r="14114" b="17497"/>
          <a:stretch/>
        </p:blipFill>
        <p:spPr>
          <a:xfrm>
            <a:off x="3525860" y="1759602"/>
            <a:ext cx="608642" cy="980591"/>
          </a:xfrm>
          <a:prstGeom prst="rect">
            <a:avLst/>
          </a:prstGeom>
          <a:ln w="38100">
            <a:solidFill>
              <a:srgbClr val="6699FF"/>
            </a:solidFill>
          </a:ln>
          <a:effectLst>
            <a:outerShdw blurRad="292100" dist="139700" dir="2700000" algn="tl" rotWithShape="0">
              <a:srgbClr val="333333">
                <a:alpha val="65000"/>
              </a:srgbClr>
            </a:outerShdw>
          </a:effectLst>
        </p:spPr>
      </p:pic>
      <p:pic>
        <p:nvPicPr>
          <p:cNvPr id="81" name="Picture 80"/>
          <p:cNvPicPr>
            <a:picLocks noChangeAspect="1"/>
          </p:cNvPicPr>
          <p:nvPr/>
        </p:nvPicPr>
        <p:blipFill rotWithShape="1">
          <a:blip r:embed="rId26" cstate="print">
            <a:extLst>
              <a:ext uri="{BEBA8EAE-BF5A-486C-A8C5-ECC9F3942E4B}">
                <a14:imgProps xmlns:a14="http://schemas.microsoft.com/office/drawing/2010/main">
                  <a14:imgLayer r:embed="rId27">
                    <a14:imgEffect>
                      <a14:brightnessContrast contrast="20000"/>
                    </a14:imgEffect>
                  </a14:imgLayer>
                </a14:imgProps>
              </a:ext>
              <a:ext uri="{28A0092B-C50C-407E-A947-70E740481C1C}">
                <a14:useLocalDpi xmlns:a14="http://schemas.microsoft.com/office/drawing/2010/main" val="0"/>
              </a:ext>
            </a:extLst>
          </a:blip>
          <a:srcRect l="24476" r="31644"/>
          <a:stretch/>
        </p:blipFill>
        <p:spPr>
          <a:xfrm>
            <a:off x="2386554" y="1787346"/>
            <a:ext cx="587591" cy="889249"/>
          </a:xfrm>
          <a:prstGeom prst="rect">
            <a:avLst/>
          </a:prstGeom>
          <a:ln w="38100" cap="sq">
            <a:solidFill>
              <a:srgbClr val="6699FF"/>
            </a:solidFill>
            <a:prstDash val="solid"/>
            <a:miter lim="800000"/>
          </a:ln>
          <a:effectLst>
            <a:outerShdw blurRad="50800" dist="38100" dir="2700000" algn="tl" rotWithShape="0">
              <a:srgbClr val="000000">
                <a:alpha val="43000"/>
              </a:srgbClr>
            </a:outerShdw>
          </a:effectLst>
        </p:spPr>
      </p:pic>
      <p:sp>
        <p:nvSpPr>
          <p:cNvPr id="53" name="Title 1">
            <a:extLst>
              <a:ext uri="{FF2B5EF4-FFF2-40B4-BE49-F238E27FC236}">
                <a16:creationId xmlns:a16="http://schemas.microsoft.com/office/drawing/2014/main" id="{D3201BB3-B3E2-4769-AE7E-7E6EB0AD74D4}"/>
              </a:ext>
            </a:extLst>
          </p:cNvPr>
          <p:cNvSpPr txBox="1">
            <a:spLocks/>
          </p:cNvSpPr>
          <p:nvPr/>
        </p:nvSpPr>
        <p:spPr>
          <a:xfrm>
            <a:off x="275524" y="-16265"/>
            <a:ext cx="11860599" cy="1522919"/>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endParaRPr lang="en-US" sz="4000" dirty="0"/>
          </a:p>
          <a:p>
            <a:pPr algn="ctr"/>
            <a:r>
              <a:rPr lang="en-US" sz="3600" dirty="0"/>
              <a:t>2020 Dietary Guidelines Advisory Committee</a:t>
            </a:r>
          </a:p>
        </p:txBody>
      </p:sp>
    </p:spTree>
    <p:extLst>
      <p:ext uri="{BB962C8B-B14F-4D97-AF65-F5344CB8AC3E}">
        <p14:creationId xmlns:p14="http://schemas.microsoft.com/office/powerpoint/2010/main" val="676479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135195-23A8-6743-AAC4-35BE97137571}"/>
              </a:ext>
            </a:extLst>
          </p:cNvPr>
          <p:cNvPicPr>
            <a:picLocks noChangeAspect="1"/>
          </p:cNvPicPr>
          <p:nvPr/>
        </p:nvPicPr>
        <p:blipFill rotWithShape="1">
          <a:blip r:embed="rId3"/>
          <a:srcRect l="2492" t="9963" r="1738" b="4330"/>
          <a:stretch/>
        </p:blipFill>
        <p:spPr>
          <a:xfrm>
            <a:off x="399015" y="2122714"/>
            <a:ext cx="11491943" cy="3118757"/>
          </a:xfrm>
          <a:prstGeom prst="rect">
            <a:avLst/>
          </a:prstGeom>
          <a:ln w="25400">
            <a:solidFill>
              <a:schemeClr val="tx1"/>
            </a:solidFill>
          </a:ln>
        </p:spPr>
      </p:pic>
      <p:sp>
        <p:nvSpPr>
          <p:cNvPr id="4" name="Title 3">
            <a:extLst>
              <a:ext uri="{FF2B5EF4-FFF2-40B4-BE49-F238E27FC236}">
                <a16:creationId xmlns:a16="http://schemas.microsoft.com/office/drawing/2014/main" id="{D84ADB9D-A2E1-6D4B-9CED-81BE489B2F5D}"/>
              </a:ext>
            </a:extLst>
          </p:cNvPr>
          <p:cNvSpPr>
            <a:spLocks noGrp="1"/>
          </p:cNvSpPr>
          <p:nvPr>
            <p:ph type="title"/>
          </p:nvPr>
        </p:nvSpPr>
        <p:spPr>
          <a:xfrm>
            <a:off x="0" y="188140"/>
            <a:ext cx="12192000" cy="1325562"/>
          </a:xfrm>
        </p:spPr>
        <p:txBody>
          <a:bodyPr>
            <a:normAutofit/>
          </a:bodyPr>
          <a:lstStyle/>
          <a:p>
            <a:r>
              <a:rPr lang="en-US" sz="4000" dirty="0"/>
              <a:t>2020 Dietary Guidelines Advisory Committee Timeline</a:t>
            </a:r>
          </a:p>
        </p:txBody>
      </p:sp>
    </p:spTree>
    <p:extLst>
      <p:ext uri="{BB962C8B-B14F-4D97-AF65-F5344CB8AC3E}">
        <p14:creationId xmlns:p14="http://schemas.microsoft.com/office/powerpoint/2010/main" val="2424684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6DAEE2-2D1E-4490-A54E-07DF6385AC21}"/>
              </a:ext>
            </a:extLst>
          </p:cNvPr>
          <p:cNvSpPr>
            <a:spLocks noGrp="1"/>
          </p:cNvSpPr>
          <p:nvPr>
            <p:ph type="title"/>
          </p:nvPr>
        </p:nvSpPr>
        <p:spPr>
          <a:xfrm>
            <a:off x="1453166" y="2207401"/>
            <a:ext cx="5681730" cy="2443196"/>
          </a:xfrm>
        </p:spPr>
        <p:txBody>
          <a:bodyPr>
            <a:normAutofit/>
          </a:bodyPr>
          <a:lstStyle/>
          <a:p>
            <a:pPr>
              <a:spcAft>
                <a:spcPts val="1800"/>
              </a:spcAft>
            </a:pPr>
            <a:r>
              <a:rPr lang="en-US" sz="3600" dirty="0">
                <a:ea typeface="Times New Roman" panose="02020603050405020304" pitchFamily="18" charset="0"/>
              </a:rPr>
              <a:t>Advisory Committee Analysis of the Scientific Evidence </a:t>
            </a:r>
            <a:br>
              <a:rPr lang="en-US" sz="3600" dirty="0">
                <a:ea typeface="Times New Roman" panose="02020603050405020304" pitchFamily="18" charset="0"/>
              </a:rPr>
            </a:br>
            <a:br>
              <a:rPr lang="en-US" sz="1200" dirty="0">
                <a:ea typeface="Times New Roman" panose="02020603050405020304" pitchFamily="18" charset="0"/>
              </a:rPr>
            </a:br>
            <a:r>
              <a:rPr lang="en-US" sz="2800" b="1" i="1" dirty="0">
                <a:latin typeface="Arial Narrow" panose="020B0604020202020204" pitchFamily="34" charset="0"/>
                <a:ea typeface="Times New Roman" panose="02020603050405020304" pitchFamily="18" charset="0"/>
                <a:cs typeface="Arial Narrow" panose="020B0604020202020204" pitchFamily="34" charset="0"/>
              </a:rPr>
              <a:t>Barbara </a:t>
            </a:r>
            <a:r>
              <a:rPr lang="en-US" sz="2800" b="1" i="1" dirty="0" err="1">
                <a:latin typeface="Arial Narrow" panose="020B0604020202020204" pitchFamily="34" charset="0"/>
                <a:ea typeface="Times New Roman" panose="02020603050405020304" pitchFamily="18" charset="0"/>
                <a:cs typeface="Arial Narrow" panose="020B0604020202020204" pitchFamily="34" charset="0"/>
              </a:rPr>
              <a:t>Schneeman</a:t>
            </a:r>
            <a:r>
              <a:rPr lang="en-US" sz="2800" b="1" i="1" dirty="0">
                <a:latin typeface="Arial Narrow" panose="020B0604020202020204" pitchFamily="34" charset="0"/>
                <a:ea typeface="Times New Roman" panose="02020603050405020304" pitchFamily="18" charset="0"/>
                <a:cs typeface="Arial Narrow" panose="020B0604020202020204" pitchFamily="34" charset="0"/>
              </a:rPr>
              <a:t>, PhD</a:t>
            </a:r>
            <a:endParaRPr lang="en-US" b="1" i="1" dirty="0">
              <a:latin typeface="Arial Narrow" panose="020B0604020202020204" pitchFamily="34" charset="0"/>
              <a:cs typeface="Arial Narrow" panose="020B0604020202020204" pitchFamily="34" charset="0"/>
            </a:endParaRPr>
          </a:p>
        </p:txBody>
      </p:sp>
      <p:pic>
        <p:nvPicPr>
          <p:cNvPr id="3" name="Picture 2" descr="A picture containing person, tree, outdoor, smiling&#10;&#10;Description automatically generated">
            <a:extLst>
              <a:ext uri="{FF2B5EF4-FFF2-40B4-BE49-F238E27FC236}">
                <a16:creationId xmlns:a16="http://schemas.microsoft.com/office/drawing/2014/main" id="{6551FFC1-61A3-524D-95BA-AC9F2FE4B53D}"/>
              </a:ext>
            </a:extLst>
          </p:cNvPr>
          <p:cNvPicPr>
            <a:picLocks noChangeAspect="1"/>
          </p:cNvPicPr>
          <p:nvPr/>
        </p:nvPicPr>
        <p:blipFill rotWithShape="1">
          <a:blip r:embed="rId2">
            <a:extLst>
              <a:ext uri="{28A0092B-C50C-407E-A947-70E740481C1C}">
                <a14:useLocalDpi xmlns:a14="http://schemas.microsoft.com/office/drawing/2010/main" val="0"/>
              </a:ext>
            </a:extLst>
          </a:blip>
          <a:srcRect l="6264" r="12307"/>
          <a:stretch/>
        </p:blipFill>
        <p:spPr>
          <a:xfrm>
            <a:off x="7709079" y="2407684"/>
            <a:ext cx="2514600" cy="2042629"/>
          </a:xfrm>
          <a:prstGeom prst="rect">
            <a:avLst/>
          </a:prstGeom>
        </p:spPr>
      </p:pic>
    </p:spTree>
    <p:extLst>
      <p:ext uri="{BB962C8B-B14F-4D97-AF65-F5344CB8AC3E}">
        <p14:creationId xmlns:p14="http://schemas.microsoft.com/office/powerpoint/2010/main" val="324110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71D1-3B05-47ED-AC62-9B5A05A2961E}"/>
              </a:ext>
            </a:extLst>
          </p:cNvPr>
          <p:cNvSpPr>
            <a:spLocks noGrp="1"/>
          </p:cNvSpPr>
          <p:nvPr>
            <p:ph type="title"/>
          </p:nvPr>
        </p:nvSpPr>
        <p:spPr>
          <a:xfrm>
            <a:off x="1489707" y="13845"/>
            <a:ext cx="3561254" cy="1001811"/>
          </a:xfrm>
        </p:spPr>
        <p:txBody>
          <a:bodyPr/>
          <a:lstStyle/>
          <a:p>
            <a:r>
              <a:rPr lang="en-US" sz="4000" dirty="0"/>
              <a:t>Speakers</a:t>
            </a:r>
            <a:endParaRPr lang="en-US" dirty="0"/>
          </a:p>
        </p:txBody>
      </p:sp>
      <p:sp>
        <p:nvSpPr>
          <p:cNvPr id="3" name="Content Placeholder 2">
            <a:extLst>
              <a:ext uri="{FF2B5EF4-FFF2-40B4-BE49-F238E27FC236}">
                <a16:creationId xmlns:a16="http://schemas.microsoft.com/office/drawing/2014/main" id="{A9634516-3D5C-4333-AD71-4218D1BC40F2}"/>
              </a:ext>
            </a:extLst>
          </p:cNvPr>
          <p:cNvSpPr>
            <a:spLocks noGrp="1"/>
          </p:cNvSpPr>
          <p:nvPr>
            <p:ph sz="half" idx="1"/>
          </p:nvPr>
        </p:nvSpPr>
        <p:spPr>
          <a:xfrm>
            <a:off x="979079" y="1015650"/>
            <a:ext cx="4918841" cy="4941789"/>
          </a:xfrm>
        </p:spPr>
        <p:txBody>
          <a:bodyPr vert="horz" lIns="91440" tIns="45720" rIns="91440" bIns="45720" rtlCol="0" anchor="t">
            <a:normAutofit lnSpcReduction="10000"/>
          </a:bodyPr>
          <a:lstStyle/>
          <a:p>
            <a:pPr marL="0" indent="0">
              <a:lnSpc>
                <a:spcPct val="110000"/>
              </a:lnSpc>
              <a:spcBef>
                <a:spcPts val="0"/>
              </a:spcBef>
              <a:spcAft>
                <a:spcPts val="600"/>
              </a:spcAft>
              <a:buNone/>
            </a:pPr>
            <a:r>
              <a:rPr lang="en-US" sz="2400" b="1" dirty="0">
                <a:ea typeface="+mn-lt"/>
                <a:cs typeface="+mn-lt"/>
              </a:rPr>
              <a:t>J</a:t>
            </a:r>
            <a:r>
              <a:rPr lang="en-US" sz="2400" b="1" dirty="0">
                <a:cs typeface="Arial"/>
              </a:rPr>
              <a:t>anet M. de Jesus, MS, RD</a:t>
            </a:r>
            <a:br>
              <a:rPr lang="en-US" dirty="0">
                <a:cs typeface="Arial"/>
              </a:rPr>
            </a:br>
            <a:r>
              <a:rPr lang="en-US" sz="1600" dirty="0">
                <a:cs typeface="Arial"/>
              </a:rPr>
              <a:t>HHS Administrative Lead for 2020 DGAC</a:t>
            </a:r>
          </a:p>
          <a:p>
            <a:pPr marL="0" indent="0">
              <a:lnSpc>
                <a:spcPct val="110000"/>
              </a:lnSpc>
              <a:spcBef>
                <a:spcPts val="0"/>
              </a:spcBef>
              <a:buNone/>
            </a:pPr>
            <a:r>
              <a:rPr lang="en-US" sz="1600" dirty="0">
                <a:cs typeface="Arial"/>
              </a:rPr>
              <a:t>Nutrition Advisor, Division of Prevention Science</a:t>
            </a:r>
            <a:br>
              <a:rPr lang="en-US" sz="1600" dirty="0">
                <a:cs typeface="Arial"/>
              </a:rPr>
            </a:br>
            <a:r>
              <a:rPr lang="en-US" sz="1600" dirty="0">
                <a:cs typeface="Arial"/>
              </a:rPr>
              <a:t>Office of Disease Prevention and Health Promotion</a:t>
            </a:r>
          </a:p>
          <a:p>
            <a:pPr marL="0" indent="0">
              <a:lnSpc>
                <a:spcPct val="110000"/>
              </a:lnSpc>
              <a:spcBef>
                <a:spcPts val="0"/>
              </a:spcBef>
              <a:buNone/>
            </a:pPr>
            <a:r>
              <a:rPr lang="en-US" sz="1600" dirty="0">
                <a:cs typeface="Arial"/>
              </a:rPr>
              <a:t>Office of the Assistant Secretary for Health, HHS</a:t>
            </a:r>
          </a:p>
          <a:p>
            <a:pPr marL="0" indent="0">
              <a:lnSpc>
                <a:spcPct val="110000"/>
              </a:lnSpc>
              <a:spcBef>
                <a:spcPts val="0"/>
              </a:spcBef>
              <a:buNone/>
            </a:pPr>
            <a:endParaRPr lang="en-US" sz="1800" dirty="0">
              <a:cs typeface="Arial"/>
            </a:endParaRPr>
          </a:p>
          <a:p>
            <a:pPr marL="0" indent="0">
              <a:lnSpc>
                <a:spcPct val="110000"/>
              </a:lnSpc>
              <a:spcBef>
                <a:spcPts val="0"/>
              </a:spcBef>
              <a:spcAft>
                <a:spcPts val="600"/>
              </a:spcAft>
              <a:buNone/>
            </a:pPr>
            <a:r>
              <a:rPr lang="en-US" sz="2400" b="1" dirty="0">
                <a:cs typeface="Arial"/>
              </a:rPr>
              <a:t>Barbara </a:t>
            </a:r>
            <a:r>
              <a:rPr lang="en-US" sz="2400" b="1" dirty="0" err="1">
                <a:cs typeface="Arial"/>
              </a:rPr>
              <a:t>Schneeman</a:t>
            </a:r>
            <a:r>
              <a:rPr lang="en-US" sz="2400" b="1" dirty="0">
                <a:cs typeface="Arial"/>
              </a:rPr>
              <a:t>, PhD</a:t>
            </a:r>
            <a:br>
              <a:rPr lang="en-US" dirty="0">
                <a:cs typeface="Arial"/>
              </a:rPr>
            </a:br>
            <a:r>
              <a:rPr lang="en-US" sz="1600" dirty="0">
                <a:cs typeface="Arial"/>
              </a:rPr>
              <a:t>Chair, 2020 DGAC</a:t>
            </a:r>
          </a:p>
          <a:p>
            <a:pPr marL="0" indent="0">
              <a:lnSpc>
                <a:spcPct val="110000"/>
              </a:lnSpc>
              <a:spcBef>
                <a:spcPts val="0"/>
              </a:spcBef>
              <a:buNone/>
            </a:pPr>
            <a:r>
              <a:rPr lang="en-US" sz="1600" dirty="0">
                <a:cs typeface="Arial"/>
              </a:rPr>
              <a:t>Professor Emerita, University of California, Davis</a:t>
            </a:r>
          </a:p>
          <a:p>
            <a:pPr marL="0" indent="0">
              <a:lnSpc>
                <a:spcPct val="110000"/>
              </a:lnSpc>
              <a:spcBef>
                <a:spcPts val="0"/>
              </a:spcBef>
              <a:buNone/>
            </a:pPr>
            <a:endParaRPr lang="en-US" sz="1800" dirty="0">
              <a:ea typeface="+mn-lt"/>
              <a:cs typeface="Arial"/>
            </a:endParaRPr>
          </a:p>
          <a:p>
            <a:pPr marL="0" indent="0">
              <a:lnSpc>
                <a:spcPct val="110000"/>
              </a:lnSpc>
              <a:spcBef>
                <a:spcPts val="0"/>
              </a:spcBef>
              <a:spcAft>
                <a:spcPts val="600"/>
              </a:spcAft>
              <a:buNone/>
            </a:pPr>
            <a:r>
              <a:rPr lang="en-US" sz="2400" b="1" dirty="0">
                <a:cs typeface="Arial"/>
              </a:rPr>
              <a:t>Eve </a:t>
            </a:r>
            <a:r>
              <a:rPr lang="en-US" sz="2400" b="1" dirty="0" err="1">
                <a:cs typeface="Arial"/>
              </a:rPr>
              <a:t>Essery</a:t>
            </a:r>
            <a:r>
              <a:rPr lang="en-US" sz="2400" b="1" dirty="0">
                <a:cs typeface="Arial"/>
              </a:rPr>
              <a:t> </a:t>
            </a:r>
            <a:r>
              <a:rPr lang="en-US" sz="2400" b="1" dirty="0" err="1">
                <a:cs typeface="Arial"/>
              </a:rPr>
              <a:t>Stoody</a:t>
            </a:r>
            <a:r>
              <a:rPr lang="en-US" sz="2400" b="1" dirty="0">
                <a:cs typeface="Arial"/>
              </a:rPr>
              <a:t>, PhD</a:t>
            </a:r>
            <a:br>
              <a:rPr lang="en-US" sz="1600" b="1" dirty="0">
                <a:cs typeface="Arial"/>
              </a:rPr>
            </a:br>
            <a:r>
              <a:rPr lang="en-US" sz="1600" dirty="0">
                <a:cs typeface="Arial"/>
              </a:rPr>
              <a:t>Designated Federal Officer and Co-Executive Secretary for 2020 DGAC</a:t>
            </a:r>
          </a:p>
          <a:p>
            <a:pPr marL="0" indent="0">
              <a:lnSpc>
                <a:spcPct val="110000"/>
              </a:lnSpc>
              <a:spcBef>
                <a:spcPts val="0"/>
              </a:spcBef>
              <a:buNone/>
            </a:pPr>
            <a:r>
              <a:rPr lang="en-US" sz="1600" dirty="0">
                <a:cs typeface="Arial"/>
              </a:rPr>
              <a:t>Director, Office of Nutrition Guidance &amp; Analysis</a:t>
            </a:r>
            <a:br>
              <a:rPr lang="en-US" sz="1600" dirty="0">
                <a:cs typeface="Arial"/>
              </a:rPr>
            </a:br>
            <a:r>
              <a:rPr lang="en-US" sz="1600" dirty="0">
                <a:cs typeface="Arial"/>
              </a:rPr>
              <a:t>Center for Nutrition Policy and Promotion</a:t>
            </a:r>
            <a:br>
              <a:rPr lang="en-US" sz="1600" dirty="0">
                <a:cs typeface="Arial"/>
              </a:rPr>
            </a:br>
            <a:r>
              <a:rPr lang="en-US" sz="1600" dirty="0">
                <a:cs typeface="Arial"/>
              </a:rPr>
              <a:t>Food and Nutrition Service, USDA</a:t>
            </a:r>
            <a:endParaRPr lang="en-US" b="1" dirty="0">
              <a:cs typeface="Arial"/>
            </a:endParaRPr>
          </a:p>
          <a:p>
            <a:endParaRPr lang="en-US" dirty="0">
              <a:cs typeface="Arial"/>
            </a:endParaRPr>
          </a:p>
        </p:txBody>
      </p:sp>
      <p:sp>
        <p:nvSpPr>
          <p:cNvPr id="4" name="Content Placeholder 3">
            <a:extLst>
              <a:ext uri="{FF2B5EF4-FFF2-40B4-BE49-F238E27FC236}">
                <a16:creationId xmlns:a16="http://schemas.microsoft.com/office/drawing/2014/main" id="{1E741453-FE3C-490F-B14A-C1D2D64B3FD2}"/>
              </a:ext>
            </a:extLst>
          </p:cNvPr>
          <p:cNvSpPr>
            <a:spLocks noGrp="1"/>
          </p:cNvSpPr>
          <p:nvPr>
            <p:ph sz="half" idx="2"/>
          </p:nvPr>
        </p:nvSpPr>
        <p:spPr>
          <a:xfrm>
            <a:off x="6592010" y="1015650"/>
            <a:ext cx="4215462" cy="4594291"/>
          </a:xfrm>
        </p:spPr>
        <p:txBody>
          <a:bodyPr vert="horz" lIns="91440" tIns="45720" rIns="91440" bIns="45720" rtlCol="0" anchor="t">
            <a:normAutofit lnSpcReduction="10000"/>
          </a:bodyPr>
          <a:lstStyle/>
          <a:p>
            <a:pPr marL="0" indent="0">
              <a:lnSpc>
                <a:spcPct val="110000"/>
              </a:lnSpc>
              <a:spcBef>
                <a:spcPts val="0"/>
              </a:spcBef>
              <a:spcAft>
                <a:spcPts val="600"/>
              </a:spcAft>
              <a:buNone/>
            </a:pPr>
            <a:r>
              <a:rPr lang="en-US" sz="2400" b="1" dirty="0">
                <a:cs typeface="Arial"/>
              </a:rPr>
              <a:t>Richard Mattes, PhD, RD</a:t>
            </a:r>
            <a:br>
              <a:rPr lang="en-US" dirty="0">
                <a:cs typeface="Arial"/>
              </a:rPr>
            </a:br>
            <a:r>
              <a:rPr lang="en-US" sz="1600" dirty="0">
                <a:cs typeface="Arial"/>
              </a:rPr>
              <a:t>Past President, ASN</a:t>
            </a:r>
          </a:p>
          <a:p>
            <a:pPr marL="0" indent="0">
              <a:lnSpc>
                <a:spcPct val="110000"/>
              </a:lnSpc>
              <a:spcBef>
                <a:spcPts val="0"/>
              </a:spcBef>
              <a:spcAft>
                <a:spcPts val="600"/>
              </a:spcAft>
              <a:buNone/>
            </a:pPr>
            <a:r>
              <a:rPr lang="en-US" sz="1600" dirty="0">
                <a:cs typeface="Arial"/>
              </a:rPr>
              <a:t>Member, 2020 DGAC</a:t>
            </a:r>
          </a:p>
          <a:p>
            <a:pPr marL="0" indent="0">
              <a:lnSpc>
                <a:spcPct val="110000"/>
              </a:lnSpc>
              <a:spcBef>
                <a:spcPts val="0"/>
              </a:spcBef>
              <a:spcAft>
                <a:spcPts val="600"/>
              </a:spcAft>
              <a:buNone/>
            </a:pPr>
            <a:r>
              <a:rPr lang="en-US" sz="1600" dirty="0">
                <a:cs typeface="Arial"/>
              </a:rPr>
              <a:t>Distinguished Professor, Purdue University</a:t>
            </a:r>
          </a:p>
        </p:txBody>
      </p:sp>
      <p:sp>
        <p:nvSpPr>
          <p:cNvPr id="6" name="Title 1">
            <a:extLst>
              <a:ext uri="{FF2B5EF4-FFF2-40B4-BE49-F238E27FC236}">
                <a16:creationId xmlns:a16="http://schemas.microsoft.com/office/drawing/2014/main" id="{73A93BAA-05C4-FF46-AAC5-0CE7CEF052CD}"/>
              </a:ext>
            </a:extLst>
          </p:cNvPr>
          <p:cNvSpPr txBox="1">
            <a:spLocks/>
          </p:cNvSpPr>
          <p:nvPr/>
        </p:nvSpPr>
        <p:spPr>
          <a:xfrm>
            <a:off x="6919114" y="-1"/>
            <a:ext cx="3561254" cy="100181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4000" dirty="0"/>
              <a:t>Moderator</a:t>
            </a:r>
          </a:p>
        </p:txBody>
      </p:sp>
      <p:pic>
        <p:nvPicPr>
          <p:cNvPr id="8" name="Picture 7" descr="A person in a suit and tie&#10;&#10;Description automatically generated with medium confidence">
            <a:extLst>
              <a:ext uri="{FF2B5EF4-FFF2-40B4-BE49-F238E27FC236}">
                <a16:creationId xmlns:a16="http://schemas.microsoft.com/office/drawing/2014/main" id="{2593D938-6328-3140-82C0-5626652393E4}"/>
              </a:ext>
            </a:extLst>
          </p:cNvPr>
          <p:cNvPicPr>
            <a:picLocks noChangeAspect="1"/>
          </p:cNvPicPr>
          <p:nvPr/>
        </p:nvPicPr>
        <p:blipFill>
          <a:blip r:embed="rId3"/>
          <a:stretch>
            <a:fillRect/>
          </a:stretch>
        </p:blipFill>
        <p:spPr>
          <a:xfrm>
            <a:off x="7675412" y="2743200"/>
            <a:ext cx="2048659" cy="2644485"/>
          </a:xfrm>
          <a:prstGeom prst="rect">
            <a:avLst/>
          </a:prstGeom>
        </p:spPr>
      </p:pic>
    </p:spTree>
    <p:extLst>
      <p:ext uri="{BB962C8B-B14F-4D97-AF65-F5344CB8AC3E}">
        <p14:creationId xmlns:p14="http://schemas.microsoft.com/office/powerpoint/2010/main" val="201586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C338-6E4D-485E-BE03-73930DF9D98E}"/>
              </a:ext>
            </a:extLst>
          </p:cNvPr>
          <p:cNvSpPr>
            <a:spLocks noGrp="1"/>
          </p:cNvSpPr>
          <p:nvPr>
            <p:ph type="title"/>
          </p:nvPr>
        </p:nvSpPr>
        <p:spPr/>
        <p:txBody>
          <a:bodyPr/>
          <a:lstStyle/>
          <a:p>
            <a:r>
              <a:rPr lang="en-US"/>
              <a:t>Disclosures</a:t>
            </a:r>
          </a:p>
        </p:txBody>
      </p:sp>
      <p:graphicFrame>
        <p:nvGraphicFramePr>
          <p:cNvPr id="5" name="Content Placeholder 4">
            <a:extLst>
              <a:ext uri="{FF2B5EF4-FFF2-40B4-BE49-F238E27FC236}">
                <a16:creationId xmlns:a16="http://schemas.microsoft.com/office/drawing/2014/main" id="{95ADD628-10C7-4667-A2BF-8FB3962A3A19}"/>
              </a:ext>
            </a:extLst>
          </p:cNvPr>
          <p:cNvGraphicFramePr>
            <a:graphicFrameLocks noGrp="1"/>
          </p:cNvGraphicFramePr>
          <p:nvPr>
            <p:ph idx="1"/>
            <p:extLst>
              <p:ext uri="{D42A27DB-BD31-4B8C-83A1-F6EECF244321}">
                <p14:modId xmlns:p14="http://schemas.microsoft.com/office/powerpoint/2010/main" val="3157994255"/>
              </p:ext>
            </p:extLst>
          </p:nvPr>
        </p:nvGraphicFramePr>
        <p:xfrm>
          <a:off x="838200" y="1550797"/>
          <a:ext cx="10515599" cy="4073398"/>
        </p:xfrm>
        <a:graphic>
          <a:graphicData uri="http://schemas.openxmlformats.org/drawingml/2006/table">
            <a:tbl>
              <a:tblPr firstRow="1" bandRow="1">
                <a:tableStyleId>{5C22544A-7EE6-4342-B048-85BDC9FD1C3A}</a:tableStyleId>
              </a:tblPr>
              <a:tblGrid>
                <a:gridCol w="5129463">
                  <a:extLst>
                    <a:ext uri="{9D8B030D-6E8A-4147-A177-3AD203B41FA5}">
                      <a16:colId xmlns:a16="http://schemas.microsoft.com/office/drawing/2014/main" val="2481482086"/>
                    </a:ext>
                  </a:extLst>
                </a:gridCol>
                <a:gridCol w="5386136">
                  <a:extLst>
                    <a:ext uri="{9D8B030D-6E8A-4147-A177-3AD203B41FA5}">
                      <a16:colId xmlns:a16="http://schemas.microsoft.com/office/drawing/2014/main" val="1186919765"/>
                    </a:ext>
                  </a:extLst>
                </a:gridCol>
              </a:tblGrid>
              <a:tr h="559943">
                <a:tc>
                  <a:txBody>
                    <a:bodyPr/>
                    <a:lstStyle/>
                    <a:p>
                      <a:pPr marL="0" marR="0" indent="0" algn="ctr" rtl="0" fontAlgn="base" latinLnBrk="0">
                        <a:lnSpc>
                          <a:spcPct val="130000"/>
                        </a:lnSpc>
                        <a:spcBef>
                          <a:spcPts val="2000"/>
                        </a:spcBef>
                        <a:spcAft>
                          <a:spcPts val="0"/>
                        </a:spcAft>
                      </a:pPr>
                      <a:r>
                        <a:rPr lang="en-US" sz="1600" dirty="0">
                          <a:effectLst/>
                        </a:rPr>
                        <a:t>AFFILIATION/FINANCIAL INTERESTS </a:t>
                      </a:r>
                    </a:p>
                    <a:p>
                      <a:pPr marL="0" marR="0" indent="0" algn="ctr" rtl="0" fontAlgn="base" latinLnBrk="0">
                        <a:lnSpc>
                          <a:spcPct val="130000"/>
                        </a:lnSpc>
                        <a:spcBef>
                          <a:spcPts val="0"/>
                        </a:spcBef>
                        <a:spcAft>
                          <a:spcPts val="0"/>
                        </a:spcAft>
                      </a:pPr>
                      <a:r>
                        <a:rPr lang="en-US" sz="1600" dirty="0">
                          <a:effectLst/>
                        </a:rPr>
                        <a:t>(prior 12 months)</a:t>
                      </a:r>
                    </a:p>
                  </a:txBody>
                  <a:tcPr marL="60325" marR="60325" marT="33401" marB="33401"/>
                </a:tc>
                <a:tc>
                  <a:txBody>
                    <a:bodyPr/>
                    <a:lstStyle/>
                    <a:p>
                      <a:pPr marL="0" marR="0" indent="0" algn="ctr" rtl="0" fontAlgn="base" latinLnBrk="0">
                        <a:lnSpc>
                          <a:spcPct val="130000"/>
                        </a:lnSpc>
                        <a:spcBef>
                          <a:spcPts val="2000"/>
                        </a:spcBef>
                        <a:spcAft>
                          <a:spcPts val="0"/>
                        </a:spcAft>
                      </a:pPr>
                      <a:r>
                        <a:rPr lang="en-US" sz="1600" dirty="0">
                          <a:effectLst/>
                        </a:rPr>
                        <a:t>ENTITIES</a:t>
                      </a:r>
                    </a:p>
                  </a:txBody>
                  <a:tcPr marL="60325" marR="60325" marT="33401" marB="33401"/>
                </a:tc>
                <a:extLst>
                  <a:ext uri="{0D108BD9-81ED-4DB2-BD59-A6C34878D82A}">
                    <a16:rowId xmlns:a16="http://schemas.microsoft.com/office/drawing/2014/main" val="1509524978"/>
                  </a:ext>
                </a:extLst>
              </a:tr>
              <a:tr h="292134">
                <a:tc>
                  <a:txBody>
                    <a:bodyPr/>
                    <a:lstStyle/>
                    <a:p>
                      <a:pPr marL="0" marR="0" indent="0" algn="l" rtl="0" fontAlgn="base" latinLnBrk="0">
                        <a:lnSpc>
                          <a:spcPct val="130000"/>
                        </a:lnSpc>
                        <a:spcBef>
                          <a:spcPts val="2000"/>
                        </a:spcBef>
                        <a:spcAft>
                          <a:spcPts val="0"/>
                        </a:spcAft>
                      </a:pPr>
                      <a:r>
                        <a:rPr lang="en-US" sz="1600">
                          <a:effectLst/>
                          <a:latin typeface="+mn-lt"/>
                        </a:rPr>
                        <a:t>Grants/Research Support </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930571897"/>
                  </a:ext>
                </a:extLst>
              </a:tr>
              <a:tr h="261712">
                <a:tc>
                  <a:txBody>
                    <a:bodyPr/>
                    <a:lstStyle/>
                    <a:p>
                      <a:pPr marL="0" marR="0" indent="0" algn="l" rtl="0" fontAlgn="base" latinLnBrk="0">
                        <a:lnSpc>
                          <a:spcPct val="130000"/>
                        </a:lnSpc>
                        <a:spcBef>
                          <a:spcPts val="2000"/>
                        </a:spcBef>
                        <a:spcAft>
                          <a:spcPts val="0"/>
                        </a:spcAft>
                      </a:pPr>
                      <a:r>
                        <a:rPr lang="en-US" sz="1600" dirty="0">
                          <a:effectLst/>
                          <a:latin typeface="+mn-lt"/>
                        </a:rPr>
                        <a:t>Scientific Advisory Board/Consultant/Board of Directors</a:t>
                      </a:r>
                    </a:p>
                  </a:txBody>
                  <a:tcPr marL="60325" marR="60325" marT="33401" marB="33401" anchor="ctr"/>
                </a:tc>
                <a:tc>
                  <a:txBody>
                    <a:bodyPr/>
                    <a:lstStyle/>
                    <a:p>
                      <a:pPr marL="0" marR="0" indent="0" algn="l" rtl="0" fontAlgn="base" latinLnBrk="0">
                        <a:lnSpc>
                          <a:spcPct val="130000"/>
                        </a:lnSpc>
                        <a:spcBef>
                          <a:spcPts val="0"/>
                        </a:spcBef>
                        <a:spcAft>
                          <a:spcPts val="0"/>
                        </a:spcAft>
                      </a:pPr>
                      <a:r>
                        <a:rPr lang="en-US" sz="1600" dirty="0">
                          <a:effectLst/>
                          <a:latin typeface="+mn-lt"/>
                        </a:rPr>
                        <a:t>McCormick Science Institute</a:t>
                      </a:r>
                    </a:p>
                    <a:p>
                      <a:pPr marL="0" marR="0" indent="0" algn="l" defTabSz="914400" rtl="0" eaLnBrk="1" fontAlgn="base" latinLnBrk="0" hangingPunct="1">
                        <a:lnSpc>
                          <a:spcPct val="130000"/>
                        </a:lnSpc>
                        <a:spcBef>
                          <a:spcPts val="0"/>
                        </a:spcBef>
                        <a:spcAft>
                          <a:spcPts val="0"/>
                        </a:spcAft>
                        <a:buClrTx/>
                        <a:buSzTx/>
                        <a:buFontTx/>
                        <a:buNone/>
                        <a:tabLst/>
                        <a:defRPr/>
                      </a:pPr>
                      <a:r>
                        <a:rPr lang="en-US" sz="1600" dirty="0">
                          <a:effectLst/>
                          <a:latin typeface="+mn-lt"/>
                        </a:rPr>
                        <a:t>International Food Information Council Board of Trustees</a:t>
                      </a:r>
                    </a:p>
                  </a:txBody>
                  <a:tcPr marL="60325" marR="60325" marT="33401" marB="33401" anchor="ctr"/>
                </a:tc>
                <a:extLst>
                  <a:ext uri="{0D108BD9-81ED-4DB2-BD59-A6C34878D82A}">
                    <a16:rowId xmlns:a16="http://schemas.microsoft.com/office/drawing/2014/main" val="1497514976"/>
                  </a:ext>
                </a:extLst>
              </a:tr>
              <a:tr h="260786">
                <a:tc>
                  <a:txBody>
                    <a:bodyPr/>
                    <a:lstStyle/>
                    <a:p>
                      <a:pPr marL="0" marR="0" indent="0" algn="l" rtl="0" fontAlgn="base" latinLnBrk="0">
                        <a:lnSpc>
                          <a:spcPct val="130000"/>
                        </a:lnSpc>
                        <a:spcBef>
                          <a:spcPts val="2000"/>
                        </a:spcBef>
                        <a:spcAft>
                          <a:spcPts val="0"/>
                        </a:spcAft>
                      </a:pPr>
                      <a:r>
                        <a:rPr lang="en-US" sz="1600">
                          <a:effectLst/>
                          <a:latin typeface="+mn-lt"/>
                        </a:rPr>
                        <a:t>Speakers Bureau</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3426344621"/>
                  </a:ext>
                </a:extLst>
              </a:tr>
              <a:tr h="186118">
                <a:tc>
                  <a:txBody>
                    <a:bodyPr/>
                    <a:lstStyle/>
                    <a:p>
                      <a:pPr marL="0" marR="0" indent="0" algn="l" rtl="0" fontAlgn="base" latinLnBrk="0">
                        <a:lnSpc>
                          <a:spcPct val="130000"/>
                        </a:lnSpc>
                        <a:spcBef>
                          <a:spcPts val="2000"/>
                        </a:spcBef>
                        <a:spcAft>
                          <a:spcPts val="0"/>
                        </a:spcAft>
                      </a:pPr>
                      <a:r>
                        <a:rPr lang="en-US" sz="1600">
                          <a:effectLst/>
                          <a:latin typeface="+mn-lt"/>
                        </a:rPr>
                        <a:t>Stock Shareholder</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Mutual funds or managed accounts</a:t>
                      </a:r>
                    </a:p>
                  </a:txBody>
                  <a:tcPr marL="60325" marR="60325" marT="33401" marB="33401" anchor="ctr"/>
                </a:tc>
                <a:extLst>
                  <a:ext uri="{0D108BD9-81ED-4DB2-BD59-A6C34878D82A}">
                    <a16:rowId xmlns:a16="http://schemas.microsoft.com/office/drawing/2014/main" val="4277550244"/>
                  </a:ext>
                </a:extLst>
              </a:tr>
              <a:tr h="170444">
                <a:tc>
                  <a:txBody>
                    <a:bodyPr/>
                    <a:lstStyle/>
                    <a:p>
                      <a:pPr marL="0" algn="l" fontAlgn="t">
                        <a:lnSpc>
                          <a:spcPct val="130000"/>
                        </a:lnSpc>
                        <a:spcBef>
                          <a:spcPts val="0"/>
                        </a:spcBef>
                        <a:spcAft>
                          <a:spcPts val="0"/>
                        </a:spcAft>
                      </a:pPr>
                      <a:r>
                        <a:rPr lang="en-US" sz="1600">
                          <a:effectLst/>
                          <a:latin typeface="+mn-lt"/>
                        </a:rPr>
                        <a:t>Employee</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N/A retired from UC Davis and Federal government</a:t>
                      </a:r>
                    </a:p>
                  </a:txBody>
                  <a:tcPr marL="60325" marR="60325" marT="33401" marB="33401" anchor="ctr"/>
                </a:tc>
                <a:extLst>
                  <a:ext uri="{0D108BD9-81ED-4DB2-BD59-A6C34878D82A}">
                    <a16:rowId xmlns:a16="http://schemas.microsoft.com/office/drawing/2014/main" val="2404970512"/>
                  </a:ext>
                </a:extLst>
              </a:tr>
              <a:tr h="575183">
                <a:tc>
                  <a:txBody>
                    <a:bodyPr/>
                    <a:lstStyle/>
                    <a:p>
                      <a:pPr marL="0" marR="0" indent="0" algn="l" rtl="0" fontAlgn="base" latinLnBrk="0">
                        <a:lnSpc>
                          <a:spcPct val="130000"/>
                        </a:lnSpc>
                        <a:spcBef>
                          <a:spcPts val="2000"/>
                        </a:spcBef>
                        <a:spcAft>
                          <a:spcPts val="0"/>
                        </a:spcAft>
                      </a:pPr>
                      <a:r>
                        <a:rPr lang="en-US" sz="1600">
                          <a:effectLst/>
                          <a:latin typeface="+mn-lt"/>
                        </a:rPr>
                        <a:t>Other  </a:t>
                      </a:r>
                    </a:p>
                  </a:txBody>
                  <a:tcPr marL="60325" marR="60325" marT="33401" marB="33401" anchor="ctr"/>
                </a:tc>
                <a:tc>
                  <a:txBody>
                    <a:bodyPr/>
                    <a:lstStyle/>
                    <a:p>
                      <a:pPr marL="0" marR="0" lvl="0" indent="0" algn="l" defTabSz="914400" rtl="0" eaLnBrk="1" fontAlgn="t" latinLnBrk="0" hangingPunct="1">
                        <a:lnSpc>
                          <a:spcPct val="130000"/>
                        </a:lnSpc>
                        <a:spcBef>
                          <a:spcPts val="0"/>
                        </a:spcBef>
                        <a:spcAft>
                          <a:spcPts val="0"/>
                        </a:spcAft>
                        <a:buClrTx/>
                        <a:buSzTx/>
                        <a:buFontTx/>
                        <a:buNone/>
                        <a:tabLst/>
                        <a:defRPr/>
                      </a:pPr>
                      <a:r>
                        <a:rPr lang="en-US" sz="1600" dirty="0">
                          <a:solidFill>
                            <a:schemeClr val="tx1">
                              <a:lumMod val="85000"/>
                              <a:lumOff val="15000"/>
                            </a:schemeClr>
                          </a:solidFill>
                          <a:latin typeface="+mn-lt"/>
                        </a:rPr>
                        <a:t>2020 Dietary Guidelines Advisory committee, chair</a:t>
                      </a:r>
                    </a:p>
                    <a:p>
                      <a:pPr lvl="0" algn="l">
                        <a:lnSpc>
                          <a:spcPct val="130000"/>
                        </a:lnSpc>
                      </a:pPr>
                      <a:r>
                        <a:rPr lang="en-US" sz="1600" dirty="0">
                          <a:solidFill>
                            <a:schemeClr val="tx1">
                              <a:lumMod val="85000"/>
                              <a:lumOff val="15000"/>
                            </a:schemeClr>
                          </a:solidFill>
                          <a:latin typeface="+mn-lt"/>
                        </a:rPr>
                        <a:t>WHO NUGAG Diet and Health subcommittee</a:t>
                      </a:r>
                    </a:p>
                    <a:p>
                      <a:pPr lvl="0" algn="l">
                        <a:lnSpc>
                          <a:spcPct val="130000"/>
                        </a:lnSpc>
                      </a:pPr>
                      <a:r>
                        <a:rPr lang="en-US" sz="1600" dirty="0">
                          <a:solidFill>
                            <a:schemeClr val="tx1">
                              <a:lumMod val="85000"/>
                              <a:lumOff val="15000"/>
                            </a:schemeClr>
                          </a:solidFill>
                          <a:latin typeface="+mn-lt"/>
                        </a:rPr>
                        <a:t>WHO NUGAG Policy Actions subcommittee</a:t>
                      </a:r>
                    </a:p>
                    <a:p>
                      <a:pPr lvl="0" algn="l">
                        <a:lnSpc>
                          <a:spcPct val="130000"/>
                        </a:lnSpc>
                      </a:pPr>
                      <a:r>
                        <a:rPr lang="en-US" sz="1600" dirty="0">
                          <a:solidFill>
                            <a:schemeClr val="tx1">
                              <a:lumMod val="85000"/>
                              <a:lumOff val="15000"/>
                            </a:schemeClr>
                          </a:solidFill>
                          <a:latin typeface="+mn-lt"/>
                        </a:rPr>
                        <a:t>NASEM: Food and Nutrition Board</a:t>
                      </a:r>
                      <a:endParaRPr lang="en-US" sz="1600" dirty="0">
                        <a:effectLst/>
                        <a:latin typeface="+mn-lt"/>
                      </a:endParaRPr>
                    </a:p>
                  </a:txBody>
                  <a:tcPr marL="60325" marR="60325" marT="33401" marB="33401" anchor="ctr"/>
                </a:tc>
                <a:extLst>
                  <a:ext uri="{0D108BD9-81ED-4DB2-BD59-A6C34878D82A}">
                    <a16:rowId xmlns:a16="http://schemas.microsoft.com/office/drawing/2014/main" val="1760612761"/>
                  </a:ext>
                </a:extLst>
              </a:tr>
            </a:tbl>
          </a:graphicData>
        </a:graphic>
      </p:graphicFrame>
    </p:spTree>
    <p:extLst>
      <p:ext uri="{BB962C8B-B14F-4D97-AF65-F5344CB8AC3E}">
        <p14:creationId xmlns:p14="http://schemas.microsoft.com/office/powerpoint/2010/main" val="1587418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FC005D-0067-4F47-B9E6-86B51454693F}"/>
              </a:ext>
            </a:extLst>
          </p:cNvPr>
          <p:cNvSpPr>
            <a:spLocks noGrp="1"/>
          </p:cNvSpPr>
          <p:nvPr>
            <p:ph type="title"/>
          </p:nvPr>
        </p:nvSpPr>
        <p:spPr/>
        <p:txBody>
          <a:bodyPr/>
          <a:lstStyle/>
          <a:p>
            <a:r>
              <a:rPr lang="en-US" dirty="0"/>
              <a:t>Main Questions</a:t>
            </a:r>
          </a:p>
        </p:txBody>
      </p:sp>
      <p:sp>
        <p:nvSpPr>
          <p:cNvPr id="5" name="Content Placeholder 4">
            <a:extLst>
              <a:ext uri="{FF2B5EF4-FFF2-40B4-BE49-F238E27FC236}">
                <a16:creationId xmlns:a16="http://schemas.microsoft.com/office/drawing/2014/main" id="{B0DE7721-0A9A-B44A-8A03-3E9AE647687A}"/>
              </a:ext>
            </a:extLst>
          </p:cNvPr>
          <p:cNvSpPr>
            <a:spLocks noGrp="1"/>
          </p:cNvSpPr>
          <p:nvPr>
            <p:ph idx="1"/>
          </p:nvPr>
        </p:nvSpPr>
        <p:spPr/>
        <p:txBody>
          <a:bodyPr/>
          <a:lstStyle/>
          <a:p>
            <a:pPr>
              <a:lnSpc>
                <a:spcPct val="114000"/>
              </a:lnSpc>
              <a:spcBef>
                <a:spcPts val="1600"/>
              </a:spcBef>
              <a:spcAft>
                <a:spcPts val="1800"/>
              </a:spcAft>
            </a:pPr>
            <a:r>
              <a:rPr lang="en-US" dirty="0"/>
              <a:t>How did the Dietary Guidelines Advisory Committee examine scientific evidence for the topics it was asked to address?</a:t>
            </a:r>
          </a:p>
          <a:p>
            <a:pPr>
              <a:lnSpc>
                <a:spcPct val="114000"/>
              </a:lnSpc>
              <a:spcBef>
                <a:spcPts val="1600"/>
              </a:spcBef>
              <a:spcAft>
                <a:spcPts val="1800"/>
              </a:spcAft>
            </a:pPr>
            <a:r>
              <a:rPr lang="en-US" dirty="0"/>
              <a:t>Did the Advisory Committee identify gaps in the evidence for these topics?</a:t>
            </a:r>
          </a:p>
        </p:txBody>
      </p:sp>
    </p:spTree>
    <p:extLst>
      <p:ext uri="{BB962C8B-B14F-4D97-AF65-F5344CB8AC3E}">
        <p14:creationId xmlns:p14="http://schemas.microsoft.com/office/powerpoint/2010/main" val="2812655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D20BE2-7F02-FB48-BCE7-3E5A5DB2949F}"/>
              </a:ext>
            </a:extLst>
          </p:cNvPr>
          <p:cNvPicPr>
            <a:picLocks noChangeAspect="1"/>
          </p:cNvPicPr>
          <p:nvPr/>
        </p:nvPicPr>
        <p:blipFill>
          <a:blip r:embed="rId2"/>
          <a:stretch>
            <a:fillRect/>
          </a:stretch>
        </p:blipFill>
        <p:spPr>
          <a:xfrm>
            <a:off x="9566276" y="2195071"/>
            <a:ext cx="2102378" cy="3323919"/>
          </a:xfrm>
          <a:prstGeom prst="rect">
            <a:avLst/>
          </a:prstGeom>
          <a:effectLst/>
        </p:spPr>
      </p:pic>
      <p:sp>
        <p:nvSpPr>
          <p:cNvPr id="10" name="Title 9">
            <a:extLst>
              <a:ext uri="{FF2B5EF4-FFF2-40B4-BE49-F238E27FC236}">
                <a16:creationId xmlns:a16="http://schemas.microsoft.com/office/drawing/2014/main" id="{10F74D5A-4535-6449-A81E-F31BEAE7163C}"/>
              </a:ext>
            </a:extLst>
          </p:cNvPr>
          <p:cNvSpPr>
            <a:spLocks noGrp="1"/>
          </p:cNvSpPr>
          <p:nvPr>
            <p:ph type="title"/>
          </p:nvPr>
        </p:nvSpPr>
        <p:spPr>
          <a:xfrm>
            <a:off x="636814" y="32528"/>
            <a:ext cx="11102902" cy="1233488"/>
          </a:xfrm>
        </p:spPr>
        <p:txBody>
          <a:bodyPr>
            <a:noAutofit/>
          </a:bodyPr>
          <a:lstStyle/>
          <a:p>
            <a:r>
              <a:rPr lang="en-US" sz="3600" b="1" dirty="0"/>
              <a:t>Background: Resources for the Dietary Guidelines Advisory Committees</a:t>
            </a:r>
            <a:endParaRPr lang="en-US" sz="3600" b="1" i="1" dirty="0"/>
          </a:p>
        </p:txBody>
      </p:sp>
      <p:grpSp>
        <p:nvGrpSpPr>
          <p:cNvPr id="3" name="Group 2">
            <a:extLst>
              <a:ext uri="{FF2B5EF4-FFF2-40B4-BE49-F238E27FC236}">
                <a16:creationId xmlns:a16="http://schemas.microsoft.com/office/drawing/2014/main" id="{484D03A8-B0B7-974C-A71F-D9B5D240E9D2}"/>
              </a:ext>
            </a:extLst>
          </p:cNvPr>
          <p:cNvGrpSpPr/>
          <p:nvPr/>
        </p:nvGrpSpPr>
        <p:grpSpPr>
          <a:xfrm>
            <a:off x="505602" y="1499810"/>
            <a:ext cx="2456334" cy="2357220"/>
            <a:chOff x="2719764" y="1545377"/>
            <a:chExt cx="2732000" cy="2357220"/>
          </a:xfrm>
        </p:grpSpPr>
        <p:pic>
          <p:nvPicPr>
            <p:cNvPr id="4" name="Picture 3">
              <a:extLst>
                <a:ext uri="{FF2B5EF4-FFF2-40B4-BE49-F238E27FC236}">
                  <a16:creationId xmlns:a16="http://schemas.microsoft.com/office/drawing/2014/main" id="{CDFE152C-1224-F648-BC37-8503FBB9B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719764" y="1550881"/>
              <a:ext cx="1255044" cy="187811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a:extLst>
                <a:ext uri="{FF2B5EF4-FFF2-40B4-BE49-F238E27FC236}">
                  <a16:creationId xmlns:a16="http://schemas.microsoft.com/office/drawing/2014/main" id="{6BC2B420-FC45-E243-BBE9-B0CF7C144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6706" y="1545377"/>
              <a:ext cx="1395058" cy="188362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93AB457-ACE1-C844-B00A-131917449531}"/>
                </a:ext>
              </a:extLst>
            </p:cNvPr>
            <p:cNvSpPr txBox="1"/>
            <p:nvPr/>
          </p:nvSpPr>
          <p:spPr>
            <a:xfrm>
              <a:off x="3086197" y="3533265"/>
              <a:ext cx="1581791" cy="369332"/>
            </a:xfrm>
            <a:prstGeom prst="rect">
              <a:avLst/>
            </a:prstGeom>
            <a:noFill/>
          </p:spPr>
          <p:txBody>
            <a:bodyPr wrap="none" rtlCol="0">
              <a:spAutoFit/>
            </a:bodyPr>
            <a:lstStyle/>
            <a:p>
              <a:r>
                <a:rPr lang="en-US" b="1" dirty="0"/>
                <a:t>+1990-2000</a:t>
              </a:r>
            </a:p>
          </p:txBody>
        </p:sp>
      </p:grpSp>
      <p:sp>
        <p:nvSpPr>
          <p:cNvPr id="14" name="TextBox 13">
            <a:extLst>
              <a:ext uri="{FF2B5EF4-FFF2-40B4-BE49-F238E27FC236}">
                <a16:creationId xmlns:a16="http://schemas.microsoft.com/office/drawing/2014/main" id="{A42B9978-7970-3941-8060-038AB231D8B8}"/>
              </a:ext>
            </a:extLst>
          </p:cNvPr>
          <p:cNvSpPr txBox="1"/>
          <p:nvPr/>
        </p:nvSpPr>
        <p:spPr>
          <a:xfrm>
            <a:off x="10105145" y="5574862"/>
            <a:ext cx="966931" cy="369332"/>
          </a:xfrm>
          <a:prstGeom prst="rect">
            <a:avLst/>
          </a:prstGeom>
          <a:noFill/>
        </p:spPr>
        <p:txBody>
          <a:bodyPr wrap="none" rtlCol="0">
            <a:spAutoFit/>
          </a:bodyPr>
          <a:lstStyle/>
          <a:p>
            <a:r>
              <a:rPr lang="en-US" b="1" dirty="0"/>
              <a:t>+2017+</a:t>
            </a:r>
          </a:p>
        </p:txBody>
      </p:sp>
      <p:grpSp>
        <p:nvGrpSpPr>
          <p:cNvPr id="5" name="Group 4">
            <a:extLst>
              <a:ext uri="{FF2B5EF4-FFF2-40B4-BE49-F238E27FC236}">
                <a16:creationId xmlns:a16="http://schemas.microsoft.com/office/drawing/2014/main" id="{3D9F009A-8ECB-7A4F-BCA9-39CD94544303}"/>
              </a:ext>
            </a:extLst>
          </p:cNvPr>
          <p:cNvGrpSpPr/>
          <p:nvPr/>
        </p:nvGrpSpPr>
        <p:grpSpPr>
          <a:xfrm>
            <a:off x="3567896" y="2033052"/>
            <a:ext cx="2836667" cy="2909291"/>
            <a:chOff x="5929760" y="1500010"/>
            <a:chExt cx="2836667" cy="2909291"/>
          </a:xfrm>
        </p:grpSpPr>
        <p:pic>
          <p:nvPicPr>
            <p:cNvPr id="9" name="Picture 8">
              <a:extLst>
                <a:ext uri="{FF2B5EF4-FFF2-40B4-BE49-F238E27FC236}">
                  <a16:creationId xmlns:a16="http://schemas.microsoft.com/office/drawing/2014/main" id="{F37D9241-AF31-2944-A605-9FE0F3A6F000}"/>
                </a:ext>
              </a:extLst>
            </p:cNvPr>
            <p:cNvPicPr>
              <a:picLocks noChangeAspect="1"/>
            </p:cNvPicPr>
            <p:nvPr/>
          </p:nvPicPr>
          <p:blipFill rotWithShape="1">
            <a:blip r:embed="rId5">
              <a:extLst>
                <a:ext uri="{28A0092B-C50C-407E-A947-70E740481C1C}">
                  <a14:useLocalDpi xmlns:a14="http://schemas.microsoft.com/office/drawing/2010/main" val="0"/>
                </a:ext>
              </a:extLst>
            </a:blip>
            <a:srcRect l="8346" t="1385" r="7708" b="9956"/>
            <a:stretch/>
          </p:blipFill>
          <p:spPr>
            <a:xfrm>
              <a:off x="6447295" y="1500010"/>
              <a:ext cx="1485230" cy="2033255"/>
            </a:xfrm>
            <a:prstGeom prst="rect">
              <a:avLst/>
            </a:prstGeom>
          </p:spPr>
        </p:pic>
        <p:sp>
          <p:nvSpPr>
            <p:cNvPr id="15" name="TextBox 14">
              <a:extLst>
                <a:ext uri="{FF2B5EF4-FFF2-40B4-BE49-F238E27FC236}">
                  <a16:creationId xmlns:a16="http://schemas.microsoft.com/office/drawing/2014/main" id="{C03335B7-B476-6148-9BC6-E5264D708566}"/>
                </a:ext>
              </a:extLst>
            </p:cNvPr>
            <p:cNvSpPr txBox="1"/>
            <p:nvPr/>
          </p:nvSpPr>
          <p:spPr>
            <a:xfrm>
              <a:off x="7023642" y="4039969"/>
              <a:ext cx="1742785" cy="369332"/>
            </a:xfrm>
            <a:prstGeom prst="rect">
              <a:avLst/>
            </a:prstGeom>
            <a:noFill/>
          </p:spPr>
          <p:txBody>
            <a:bodyPr wrap="none" rtlCol="0">
              <a:spAutoFit/>
            </a:bodyPr>
            <a:lstStyle/>
            <a:p>
              <a:r>
                <a:rPr lang="en-US" b="1" dirty="0"/>
                <a:t>+2005-present</a:t>
              </a:r>
            </a:p>
          </p:txBody>
        </p:sp>
        <p:pic>
          <p:nvPicPr>
            <p:cNvPr id="17" name="Picture 16" descr="A close up of text on a white background&#10;&#10;Description automatically generated">
              <a:extLst>
                <a:ext uri="{FF2B5EF4-FFF2-40B4-BE49-F238E27FC236}">
                  <a16:creationId xmlns:a16="http://schemas.microsoft.com/office/drawing/2014/main" id="{FBD0EEDD-6AD9-564D-923C-AC19CED35DF3}"/>
                </a:ext>
              </a:extLst>
            </p:cNvPr>
            <p:cNvPicPr>
              <a:picLocks noChangeAspect="1"/>
            </p:cNvPicPr>
            <p:nvPr/>
          </p:nvPicPr>
          <p:blipFill>
            <a:blip r:embed="rId6"/>
            <a:stretch>
              <a:fillRect/>
            </a:stretch>
          </p:blipFill>
          <p:spPr>
            <a:xfrm>
              <a:off x="5929760" y="2598399"/>
              <a:ext cx="1139109" cy="1661201"/>
            </a:xfrm>
            <a:prstGeom prst="rect">
              <a:avLst/>
            </a:prstGeom>
            <a:ln>
              <a:solidFill>
                <a:schemeClr val="accent4">
                  <a:lumMod val="50000"/>
                </a:schemeClr>
              </a:solidFill>
            </a:ln>
          </p:spPr>
        </p:pic>
        <p:pic>
          <p:nvPicPr>
            <p:cNvPr id="18" name="Picture 17" descr="A screenshot of a computer&#10;&#10;Description automatically generated">
              <a:extLst>
                <a:ext uri="{FF2B5EF4-FFF2-40B4-BE49-F238E27FC236}">
                  <a16:creationId xmlns:a16="http://schemas.microsoft.com/office/drawing/2014/main" id="{B52E3FA5-A877-5241-A652-87D6440FD2A2}"/>
                </a:ext>
              </a:extLst>
            </p:cNvPr>
            <p:cNvPicPr>
              <a:picLocks noChangeAspect="1"/>
            </p:cNvPicPr>
            <p:nvPr/>
          </p:nvPicPr>
          <p:blipFill>
            <a:blip r:embed="rId7"/>
            <a:stretch>
              <a:fillRect/>
            </a:stretch>
          </p:blipFill>
          <p:spPr>
            <a:xfrm>
              <a:off x="7546865" y="2337470"/>
              <a:ext cx="1139109" cy="1708663"/>
            </a:xfrm>
            <a:prstGeom prst="rect">
              <a:avLst/>
            </a:prstGeom>
          </p:spPr>
        </p:pic>
      </p:grpSp>
      <p:grpSp>
        <p:nvGrpSpPr>
          <p:cNvPr id="8" name="Group 7">
            <a:extLst>
              <a:ext uri="{FF2B5EF4-FFF2-40B4-BE49-F238E27FC236}">
                <a16:creationId xmlns:a16="http://schemas.microsoft.com/office/drawing/2014/main" id="{99CB5EE4-F6BF-A648-9FA3-0611D0B87049}"/>
              </a:ext>
            </a:extLst>
          </p:cNvPr>
          <p:cNvGrpSpPr/>
          <p:nvPr/>
        </p:nvGrpSpPr>
        <p:grpSpPr>
          <a:xfrm>
            <a:off x="6929958" y="1760801"/>
            <a:ext cx="2012089" cy="3823125"/>
            <a:chOff x="9749428" y="1500010"/>
            <a:chExt cx="2012089" cy="3823125"/>
          </a:xfrm>
        </p:grpSpPr>
        <p:sp>
          <p:nvSpPr>
            <p:cNvPr id="16" name="TextBox 15">
              <a:extLst>
                <a:ext uri="{FF2B5EF4-FFF2-40B4-BE49-F238E27FC236}">
                  <a16:creationId xmlns:a16="http://schemas.microsoft.com/office/drawing/2014/main" id="{211E4AE9-BCA3-374C-9CD2-8D232398FFBB}"/>
                </a:ext>
              </a:extLst>
            </p:cNvPr>
            <p:cNvSpPr txBox="1"/>
            <p:nvPr/>
          </p:nvSpPr>
          <p:spPr>
            <a:xfrm>
              <a:off x="9749428" y="4953803"/>
              <a:ext cx="2012089" cy="369332"/>
            </a:xfrm>
            <a:prstGeom prst="rect">
              <a:avLst/>
            </a:prstGeom>
            <a:noFill/>
          </p:spPr>
          <p:txBody>
            <a:bodyPr wrap="none" rtlCol="0">
              <a:spAutoFit/>
            </a:bodyPr>
            <a:lstStyle/>
            <a:p>
              <a:r>
                <a:rPr lang="en-US" b="1" dirty="0"/>
                <a:t>+2010 to present</a:t>
              </a:r>
            </a:p>
          </p:txBody>
        </p:sp>
        <p:grpSp>
          <p:nvGrpSpPr>
            <p:cNvPr id="22" name="Group 21">
              <a:extLst>
                <a:ext uri="{FF2B5EF4-FFF2-40B4-BE49-F238E27FC236}">
                  <a16:creationId xmlns:a16="http://schemas.microsoft.com/office/drawing/2014/main" id="{F3733B4A-441A-A047-86E7-01C10EBF0F67}"/>
                </a:ext>
              </a:extLst>
            </p:cNvPr>
            <p:cNvGrpSpPr/>
            <p:nvPr/>
          </p:nvGrpSpPr>
          <p:grpSpPr>
            <a:xfrm>
              <a:off x="10134347" y="1500010"/>
              <a:ext cx="1266377" cy="3233057"/>
              <a:chOff x="2064652" y="1484571"/>
              <a:chExt cx="1684482" cy="5113901"/>
            </a:xfrm>
          </p:grpSpPr>
          <p:pic>
            <p:nvPicPr>
              <p:cNvPr id="23" name="Picture 22">
                <a:extLst>
                  <a:ext uri="{FF2B5EF4-FFF2-40B4-BE49-F238E27FC236}">
                    <a16:creationId xmlns:a16="http://schemas.microsoft.com/office/drawing/2014/main" id="{316AB2CE-6096-9846-9D1D-96358C6697A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64653" y="1484571"/>
                <a:ext cx="1623391" cy="1518772"/>
              </a:xfrm>
              <a:prstGeom prst="rect">
                <a:avLst/>
              </a:prstGeom>
            </p:spPr>
          </p:pic>
          <p:pic>
            <p:nvPicPr>
              <p:cNvPr id="24" name="Picture 23">
                <a:extLst>
                  <a:ext uri="{FF2B5EF4-FFF2-40B4-BE49-F238E27FC236}">
                    <a16:creationId xmlns:a16="http://schemas.microsoft.com/office/drawing/2014/main" id="{0E7BBEDF-56F0-3C41-9E22-B0A439740F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81583" y="3292270"/>
                <a:ext cx="1667551" cy="1560087"/>
              </a:xfrm>
              <a:prstGeom prst="rect">
                <a:avLst/>
              </a:prstGeom>
            </p:spPr>
          </p:pic>
          <p:pic>
            <p:nvPicPr>
              <p:cNvPr id="25" name="Picture 24">
                <a:extLst>
                  <a:ext uri="{FF2B5EF4-FFF2-40B4-BE49-F238E27FC236}">
                    <a16:creationId xmlns:a16="http://schemas.microsoft.com/office/drawing/2014/main" id="{F01C1709-02EC-374F-9905-B8961DD984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64652" y="5058729"/>
                <a:ext cx="1645805" cy="1539743"/>
              </a:xfrm>
              <a:prstGeom prst="rect">
                <a:avLst/>
              </a:prstGeom>
            </p:spPr>
          </p:pic>
        </p:grpSp>
      </p:grpSp>
    </p:spTree>
    <p:extLst>
      <p:ext uri="{BB962C8B-B14F-4D97-AF65-F5344CB8AC3E}">
        <p14:creationId xmlns:p14="http://schemas.microsoft.com/office/powerpoint/2010/main" val="4269626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628280" y="3771450"/>
            <a:ext cx="9060426" cy="2895600"/>
          </a:xfrm>
        </p:spPr>
        <p:txBody>
          <a:bodyPr>
            <a:normAutofit/>
          </a:bodyPr>
          <a:lstStyle/>
          <a:p>
            <a:pPr>
              <a:spcAft>
                <a:spcPts val="1200"/>
              </a:spcAft>
            </a:pPr>
            <a:r>
              <a:rPr lang="en-US" sz="2400" dirty="0"/>
              <a:t>The Committee answered questions on diet and health using one of three approaches.</a:t>
            </a:r>
          </a:p>
          <a:p>
            <a:r>
              <a:rPr lang="en-US" sz="2400" dirty="0"/>
              <a:t>Each of these approaches has its own rigorous, protocol-driven methodology, and plays a unique, complementary role in examining the science.</a:t>
            </a:r>
          </a:p>
          <a:p>
            <a:endParaRPr lang="en-US" sz="2400" dirty="0"/>
          </a:p>
        </p:txBody>
      </p:sp>
      <p:sp>
        <p:nvSpPr>
          <p:cNvPr id="12" name="Title 1" descr="Approaches to Examine the Evidence&#10;"/>
          <p:cNvSpPr txBox="1">
            <a:spLocks/>
          </p:cNvSpPr>
          <p:nvPr/>
        </p:nvSpPr>
        <p:spPr>
          <a:xfrm>
            <a:off x="1981200" y="76201"/>
            <a:ext cx="8229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chemeClr val="bg1"/>
              </a:solidFill>
              <a:latin typeface="+mn-lt"/>
            </a:endParaRPr>
          </a:p>
        </p:txBody>
      </p:sp>
      <p:pic>
        <p:nvPicPr>
          <p:cNvPr id="7" name="Picture 6" descr="&quot;  &quot;"/>
          <p:cNvPicPr>
            <a:picLocks noChangeAspect="1"/>
          </p:cNvPicPr>
          <p:nvPr/>
        </p:nvPicPr>
        <p:blipFill>
          <a:blip r:embed="rId3"/>
          <a:stretch>
            <a:fillRect/>
          </a:stretch>
        </p:blipFill>
        <p:spPr>
          <a:xfrm>
            <a:off x="2362200" y="1418093"/>
            <a:ext cx="7467600" cy="2155596"/>
          </a:xfrm>
          <a:prstGeom prst="rect">
            <a:avLst/>
          </a:prstGeom>
        </p:spPr>
      </p:pic>
      <p:sp>
        <p:nvSpPr>
          <p:cNvPr id="8" name="Title 1"/>
          <p:cNvSpPr txBox="1">
            <a:spLocks/>
          </p:cNvSpPr>
          <p:nvPr/>
        </p:nvSpPr>
        <p:spPr>
          <a:xfrm>
            <a:off x="473332" y="190950"/>
            <a:ext cx="11370323" cy="919389"/>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dirty="0">
                <a:solidFill>
                  <a:schemeClr val="tx2"/>
                </a:solidFill>
                <a:latin typeface="+mj-lt"/>
              </a:rPr>
              <a:t>Approaches to Examine the Evidence</a:t>
            </a:r>
          </a:p>
        </p:txBody>
      </p:sp>
    </p:spTree>
    <p:extLst>
      <p:ext uri="{BB962C8B-B14F-4D97-AF65-F5344CB8AC3E}">
        <p14:creationId xmlns:p14="http://schemas.microsoft.com/office/powerpoint/2010/main" val="682628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136349" y="2643045"/>
            <a:ext cx="7919302" cy="1699595"/>
          </a:xfrm>
          <a:prstGeom prst="rect">
            <a:avLst/>
          </a:prstGeom>
          <a:solidFill>
            <a:schemeClr val="tx2">
              <a:alpha val="2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9314" y="1155118"/>
            <a:ext cx="1465126" cy="1370706"/>
          </a:xfrm>
          <a:prstGeom prst="rect">
            <a:avLst/>
          </a:prstGeom>
        </p:spPr>
      </p:pic>
      <p:sp>
        <p:nvSpPr>
          <p:cNvPr id="7" name="TextBox 6"/>
          <p:cNvSpPr txBox="1"/>
          <p:nvPr/>
        </p:nvSpPr>
        <p:spPr>
          <a:xfrm>
            <a:off x="4614685" y="1449679"/>
            <a:ext cx="5413233" cy="707886"/>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Data Analysis</a:t>
            </a:r>
          </a:p>
          <a:p>
            <a:r>
              <a:rPr lang="en-US" sz="2000" dirty="0">
                <a:latin typeface="Arial" panose="020B0604020202020204" pitchFamily="34" charset="0"/>
                <a:cs typeface="Arial" panose="020B0604020202020204" pitchFamily="34" charset="0"/>
              </a:rPr>
              <a:t>More than 150 analyses of Federal data sets</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7846" y="2768322"/>
            <a:ext cx="1504981" cy="1407994"/>
          </a:xfrm>
          <a:prstGeom prst="rect">
            <a:avLst/>
          </a:prstGeom>
        </p:spPr>
      </p:pic>
      <p:sp>
        <p:nvSpPr>
          <p:cNvPr id="10" name="TextBox 9"/>
          <p:cNvSpPr txBox="1"/>
          <p:nvPr/>
        </p:nvSpPr>
        <p:spPr>
          <a:xfrm>
            <a:off x="2509314" y="2995266"/>
            <a:ext cx="5808532" cy="954107"/>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Food Pattern Modeling</a:t>
            </a:r>
          </a:p>
          <a:p>
            <a:r>
              <a:rPr lang="en-US" dirty="0">
                <a:latin typeface="Arial" panose="020B0604020202020204" pitchFamily="34" charset="0"/>
                <a:cs typeface="Arial" panose="020B0604020202020204" pitchFamily="34" charset="0"/>
              </a:rPr>
              <a:t>Several analyses across the life span – and representing, for the first time, 6- to 24-month life stage</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9314" y="4543306"/>
            <a:ext cx="1485355" cy="1389633"/>
          </a:xfrm>
          <a:prstGeom prst="rect">
            <a:avLst/>
          </a:prstGeom>
        </p:spPr>
      </p:pic>
      <p:sp>
        <p:nvSpPr>
          <p:cNvPr id="13" name="TextBox 12"/>
          <p:cNvSpPr txBox="1"/>
          <p:nvPr/>
        </p:nvSpPr>
        <p:spPr>
          <a:xfrm>
            <a:off x="4614685" y="4576404"/>
            <a:ext cx="5342219" cy="1323439"/>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NESR Systematic Review</a:t>
            </a:r>
          </a:p>
          <a:p>
            <a:r>
              <a:rPr lang="en-US" sz="2000" dirty="0">
                <a:latin typeface="Arial" panose="020B0604020202020204" pitchFamily="34" charset="0"/>
                <a:cs typeface="Arial" panose="020B0604020202020204" pitchFamily="34" charset="0"/>
              </a:rPr>
              <a:t>More than 270,000 citations screened and nearly 1,500 original research articles included in 33 original systematic reviews </a:t>
            </a:r>
          </a:p>
        </p:txBody>
      </p:sp>
      <p:sp>
        <p:nvSpPr>
          <p:cNvPr id="15" name="Title 1"/>
          <p:cNvSpPr txBox="1">
            <a:spLocks/>
          </p:cNvSpPr>
          <p:nvPr/>
        </p:nvSpPr>
        <p:spPr>
          <a:xfrm>
            <a:off x="473332" y="190950"/>
            <a:ext cx="11370323" cy="919389"/>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dirty="0">
                <a:solidFill>
                  <a:schemeClr val="tx2"/>
                </a:solidFill>
                <a:latin typeface="+mj-lt"/>
              </a:rPr>
              <a:t>The Committee’s Scientific Review</a:t>
            </a:r>
          </a:p>
        </p:txBody>
      </p:sp>
    </p:spTree>
    <p:extLst>
      <p:ext uri="{BB962C8B-B14F-4D97-AF65-F5344CB8AC3E}">
        <p14:creationId xmlns:p14="http://schemas.microsoft.com/office/powerpoint/2010/main" val="1180230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descr="Approaches to Examine the Evidence&#10;"/>
          <p:cNvSpPr txBox="1">
            <a:spLocks/>
          </p:cNvSpPr>
          <p:nvPr/>
        </p:nvSpPr>
        <p:spPr>
          <a:xfrm>
            <a:off x="1981200" y="76201"/>
            <a:ext cx="8229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chemeClr val="bg1"/>
              </a:solidFill>
              <a:latin typeface="+mn-lt"/>
            </a:endParaRPr>
          </a:p>
        </p:txBody>
      </p:sp>
      <p:sp>
        <p:nvSpPr>
          <p:cNvPr id="2" name="TextBox 1"/>
          <p:cNvSpPr txBox="1"/>
          <p:nvPr/>
        </p:nvSpPr>
        <p:spPr>
          <a:xfrm>
            <a:off x="5815470" y="1830015"/>
            <a:ext cx="4419600" cy="3425233"/>
          </a:xfrm>
          <a:prstGeom prst="rect">
            <a:avLst/>
          </a:prstGeom>
          <a:noFill/>
        </p:spPr>
        <p:txBody>
          <a:bodyPr wrap="square" rtlCol="0">
            <a:spAutoFit/>
          </a:bodyPr>
          <a:lstStyle/>
          <a:p>
            <a:pPr algn="ctr">
              <a:lnSpc>
                <a:spcPct val="114000"/>
              </a:lnSpc>
            </a:pPr>
            <a:r>
              <a:rPr lang="en-US" sz="2400" dirty="0">
                <a:latin typeface="Arial" panose="020B0604020202020204" pitchFamily="34" charset="0"/>
                <a:cs typeface="Arial" panose="020B0604020202020204" pitchFamily="34" charset="0"/>
              </a:rPr>
              <a:t>The Committee looked across </a:t>
            </a:r>
            <a:r>
              <a:rPr lang="en-US" sz="2400" i="1" dirty="0">
                <a:latin typeface="Arial" panose="020B0604020202020204" pitchFamily="34" charset="0"/>
                <a:cs typeface="Arial" panose="020B0604020202020204" pitchFamily="34" charset="0"/>
              </a:rPr>
              <a:t>all</a:t>
            </a:r>
            <a:r>
              <a:rPr lang="en-US" sz="2400" dirty="0">
                <a:latin typeface="Arial" panose="020B0604020202020204" pitchFamily="34" charset="0"/>
                <a:cs typeface="Arial" panose="020B0604020202020204" pitchFamily="34" charset="0"/>
              </a:rPr>
              <a:t> of the conclusion statements – the totality of our scientific review – to develop overarching advice for USDA and HHS to consider as the Departments develop the </a:t>
            </a:r>
            <a:r>
              <a:rPr lang="en-US" sz="2400" i="1" dirty="0">
                <a:latin typeface="Arial" panose="020B0604020202020204" pitchFamily="34" charset="0"/>
                <a:cs typeface="Arial" panose="020B0604020202020204" pitchFamily="34" charset="0"/>
              </a:rPr>
              <a:t>2020-2025 Dietary Guidelines</a:t>
            </a:r>
            <a:endParaRPr lang="en-US" sz="2400" b="1"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A64B3E73-CCF2-A644-8386-276110B27188}"/>
              </a:ext>
            </a:extLst>
          </p:cNvPr>
          <p:cNvGrpSpPr/>
          <p:nvPr/>
        </p:nvGrpSpPr>
        <p:grpSpPr>
          <a:xfrm>
            <a:off x="2606342" y="1516513"/>
            <a:ext cx="2508889" cy="3961890"/>
            <a:chOff x="2458858" y="1204354"/>
            <a:chExt cx="2508889" cy="396189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8858" y="1204354"/>
              <a:ext cx="1243933" cy="116376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8858" y="2579552"/>
              <a:ext cx="1277770" cy="1195425"/>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75521" y="3986407"/>
              <a:ext cx="1261107" cy="1179837"/>
            </a:xfrm>
            <a:prstGeom prst="rect">
              <a:avLst/>
            </a:prstGeom>
          </p:spPr>
        </p:pic>
        <p:sp>
          <p:nvSpPr>
            <p:cNvPr id="5" name="Right Brace 4"/>
            <p:cNvSpPr/>
            <p:nvPr/>
          </p:nvSpPr>
          <p:spPr>
            <a:xfrm>
              <a:off x="4403030" y="1624784"/>
              <a:ext cx="564717" cy="3211378"/>
            </a:xfrm>
            <a:prstGeom prst="rightBrace">
              <a:avLst>
                <a:gd name="adj1" fmla="val 0"/>
                <a:gd name="adj2" fmla="val 50000"/>
              </a:avLst>
            </a:prstGeom>
            <a:ln w="104775">
              <a:solidFill>
                <a:srgbClr val="145F7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3" name="Title 1"/>
          <p:cNvSpPr txBox="1">
            <a:spLocks/>
          </p:cNvSpPr>
          <p:nvPr/>
        </p:nvSpPr>
        <p:spPr>
          <a:xfrm>
            <a:off x="410838" y="136525"/>
            <a:ext cx="11370323" cy="919389"/>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dirty="0">
                <a:solidFill>
                  <a:schemeClr val="tx2"/>
                </a:solidFill>
                <a:latin typeface="+mj-lt"/>
              </a:rPr>
              <a:t>From Conclusion Statements to Advice</a:t>
            </a:r>
          </a:p>
        </p:txBody>
      </p:sp>
    </p:spTree>
    <p:extLst>
      <p:ext uri="{BB962C8B-B14F-4D97-AF65-F5344CB8AC3E}">
        <p14:creationId xmlns:p14="http://schemas.microsoft.com/office/powerpoint/2010/main" val="2050057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6414847" y="1701247"/>
            <a:ext cx="5428808" cy="4180822"/>
          </a:xfrm>
        </p:spPr>
        <p:txBody>
          <a:bodyPr>
            <a:noAutofit/>
          </a:bodyPr>
          <a:lstStyle/>
          <a:p>
            <a:pPr marL="0" indent="0">
              <a:lnSpc>
                <a:spcPct val="100000"/>
              </a:lnSpc>
              <a:buNone/>
            </a:pPr>
            <a:r>
              <a:rPr lang="en-US" sz="2400" b="1" dirty="0">
                <a:solidFill>
                  <a:schemeClr val="accent6"/>
                </a:solidFill>
                <a:latin typeface="Arial" panose="020B0604020202020204" pitchFamily="34" charset="0"/>
                <a:cs typeface="Arial" panose="020B0604020202020204" pitchFamily="34" charset="0"/>
              </a:rPr>
              <a:t>Federal data sets</a:t>
            </a:r>
          </a:p>
          <a:p>
            <a:pPr>
              <a:lnSpc>
                <a:spcPct val="100000"/>
              </a:lnSpc>
            </a:pPr>
            <a:r>
              <a:rPr lang="en-US" sz="2200" dirty="0">
                <a:latin typeface="Arial" panose="020B0604020202020204" pitchFamily="34" charset="0"/>
                <a:cs typeface="Arial" panose="020B0604020202020204" pitchFamily="34" charset="0"/>
              </a:rPr>
              <a:t>National Health and Nutrition Examination Survey (NHANES)</a:t>
            </a:r>
          </a:p>
          <a:p>
            <a:pPr>
              <a:lnSpc>
                <a:spcPct val="100000"/>
              </a:lnSpc>
            </a:pPr>
            <a:r>
              <a:rPr lang="en-US" sz="2200" dirty="0">
                <a:latin typeface="Arial" panose="020B0604020202020204" pitchFamily="34" charset="0"/>
                <a:cs typeface="Arial" panose="020B0604020202020204" pitchFamily="34" charset="0"/>
              </a:rPr>
              <a:t>NHANES, What We Eat in America</a:t>
            </a:r>
          </a:p>
          <a:p>
            <a:pPr lvl="1">
              <a:lnSpc>
                <a:spcPct val="100000"/>
              </a:lnSpc>
              <a:spcBef>
                <a:spcPts val="0"/>
              </a:spcBef>
            </a:pPr>
            <a:r>
              <a:rPr lang="en-US" sz="1800" dirty="0">
                <a:latin typeface="Arial" panose="020B0604020202020204" pitchFamily="34" charset="0"/>
                <a:cs typeface="Arial" panose="020B0604020202020204" pitchFamily="34" charset="0"/>
              </a:rPr>
              <a:t>USDA Food and Nutrient Database for Dietary Studies (FNDDS)</a:t>
            </a:r>
          </a:p>
          <a:p>
            <a:pPr lvl="1">
              <a:lnSpc>
                <a:spcPct val="100000"/>
              </a:lnSpc>
              <a:spcBef>
                <a:spcPts val="0"/>
              </a:spcBef>
            </a:pPr>
            <a:r>
              <a:rPr lang="en-US" sz="1800" dirty="0">
                <a:latin typeface="Arial" panose="020B0604020202020204" pitchFamily="34" charset="0"/>
                <a:cs typeface="Arial" panose="020B0604020202020204" pitchFamily="34" charset="0"/>
              </a:rPr>
              <a:t>USDA Food Pattern Equivalents Database (FPED)</a:t>
            </a:r>
          </a:p>
          <a:p>
            <a:pPr>
              <a:lnSpc>
                <a:spcPct val="100000"/>
              </a:lnSpc>
            </a:pPr>
            <a:r>
              <a:rPr lang="en-US" sz="2200" dirty="0">
                <a:latin typeface="Arial" panose="020B0604020202020204" pitchFamily="34" charset="0"/>
                <a:cs typeface="Arial" panose="020B0604020202020204" pitchFamily="34" charset="0"/>
              </a:rPr>
              <a:t>National Health Interview Survey (NHIS)</a:t>
            </a:r>
          </a:p>
          <a:p>
            <a:pPr>
              <a:lnSpc>
                <a:spcPct val="100000"/>
              </a:lnSpc>
            </a:pPr>
            <a:r>
              <a:rPr lang="en-US" sz="2200" dirty="0">
                <a:latin typeface="Arial" panose="020B0604020202020204" pitchFamily="34" charset="0"/>
                <a:cs typeface="Arial" panose="020B0604020202020204" pitchFamily="34" charset="0"/>
              </a:rPr>
              <a:t>Surveillance, Epidemiology and End                                         Results (SEER)</a:t>
            </a:r>
          </a:p>
          <a:p>
            <a:pPr marL="0" indent="0">
              <a:buNone/>
            </a:pPr>
            <a:endParaRPr lang="en-US" sz="2400" dirty="0">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2766EEDE-EB71-6347-8CD3-12D4D87C40C2}"/>
              </a:ext>
            </a:extLst>
          </p:cNvPr>
          <p:cNvSpPr>
            <a:spLocks noGrp="1"/>
          </p:cNvSpPr>
          <p:nvPr>
            <p:ph sz="half" idx="2"/>
          </p:nvPr>
        </p:nvSpPr>
        <p:spPr>
          <a:xfrm>
            <a:off x="424643" y="1701247"/>
            <a:ext cx="5671357" cy="4180822"/>
          </a:xfrm>
        </p:spPr>
        <p:txBody>
          <a:bodyPr>
            <a:noAutofit/>
          </a:bodyPr>
          <a:lstStyle/>
          <a:p>
            <a:pPr marL="0" indent="0">
              <a:lnSpc>
                <a:spcPct val="100000"/>
              </a:lnSpc>
              <a:buNone/>
            </a:pPr>
            <a:r>
              <a:rPr lang="en-US" sz="2400" b="1" dirty="0">
                <a:solidFill>
                  <a:schemeClr val="accent6"/>
                </a:solidFill>
                <a:latin typeface="Arial" panose="020B0604020202020204" pitchFamily="34" charset="0"/>
                <a:cs typeface="Arial" panose="020B0604020202020204" pitchFamily="34" charset="0"/>
              </a:rPr>
              <a:t>Data analysis can be used to examine</a:t>
            </a:r>
          </a:p>
          <a:p>
            <a:pPr>
              <a:lnSpc>
                <a:spcPct val="100000"/>
              </a:lnSpc>
            </a:pPr>
            <a:r>
              <a:rPr lang="en-US" sz="2200" dirty="0">
                <a:latin typeface="Arial" panose="020B0604020202020204" pitchFamily="34" charset="0"/>
                <a:cs typeface="Arial" panose="020B0604020202020204" pitchFamily="34" charset="0"/>
              </a:rPr>
              <a:t>Dietary patterns</a:t>
            </a:r>
          </a:p>
          <a:p>
            <a:pPr>
              <a:lnSpc>
                <a:spcPct val="100000"/>
              </a:lnSpc>
            </a:pPr>
            <a:r>
              <a:rPr lang="en-US" sz="2200" dirty="0">
                <a:latin typeface="Arial" panose="020B0604020202020204" pitchFamily="34" charset="0"/>
                <a:cs typeface="Arial" panose="020B0604020202020204" pitchFamily="34" charset="0"/>
              </a:rPr>
              <a:t>Intakes of food groups and nutrients</a:t>
            </a:r>
          </a:p>
          <a:p>
            <a:pPr>
              <a:lnSpc>
                <a:spcPct val="100000"/>
              </a:lnSpc>
            </a:pPr>
            <a:r>
              <a:rPr lang="en-US" sz="2200" dirty="0">
                <a:latin typeface="Arial" panose="020B0604020202020204" pitchFamily="34" charset="0"/>
                <a:cs typeface="Arial" panose="020B0604020202020204" pitchFamily="34" charset="0"/>
              </a:rPr>
              <a:t>Nutrients and food components of      public health concern</a:t>
            </a:r>
          </a:p>
          <a:p>
            <a:pPr>
              <a:lnSpc>
                <a:spcPct val="100000"/>
              </a:lnSpc>
            </a:pPr>
            <a:r>
              <a:rPr lang="en-US" sz="2200" dirty="0">
                <a:latin typeface="Arial" panose="020B0604020202020204" pitchFamily="34" charset="0"/>
                <a:cs typeface="Arial" panose="020B0604020202020204" pitchFamily="34" charset="0"/>
              </a:rPr>
              <a:t>Prevalence of diet-related chronic      health conditions</a:t>
            </a:r>
          </a:p>
        </p:txBody>
      </p:sp>
      <p:pic>
        <p:nvPicPr>
          <p:cNvPr id="12" name="Content Placeholder 6" descr="A picture containing window, clock&#10;&#10;Description automatically generated">
            <a:extLst>
              <a:ext uri="{FF2B5EF4-FFF2-40B4-BE49-F238E27FC236}">
                <a16:creationId xmlns:a16="http://schemas.microsoft.com/office/drawing/2014/main" id="{E1BF79AC-D887-414E-9D6B-741FEC8B73A6}"/>
              </a:ext>
            </a:extLst>
          </p:cNvPr>
          <p:cNvPicPr>
            <a:picLocks noChangeAspect="1"/>
          </p:cNvPicPr>
          <p:nvPr/>
        </p:nvPicPr>
        <p:blipFill>
          <a:blip r:embed="rId3"/>
          <a:stretch>
            <a:fillRect/>
          </a:stretch>
        </p:blipFill>
        <p:spPr>
          <a:xfrm>
            <a:off x="10210550" y="159151"/>
            <a:ext cx="1633105" cy="1524231"/>
          </a:xfrm>
          <a:prstGeom prst="rect">
            <a:avLst/>
          </a:prstGeom>
        </p:spPr>
      </p:pic>
      <p:sp>
        <p:nvSpPr>
          <p:cNvPr id="7" name="Title 1">
            <a:extLst>
              <a:ext uri="{FF2B5EF4-FFF2-40B4-BE49-F238E27FC236}">
                <a16:creationId xmlns:a16="http://schemas.microsoft.com/office/drawing/2014/main" id="{F8B13E03-C712-B240-B5CC-F8B1BD0C24BD}"/>
              </a:ext>
            </a:extLst>
          </p:cNvPr>
          <p:cNvSpPr txBox="1">
            <a:spLocks/>
          </p:cNvSpPr>
          <p:nvPr/>
        </p:nvSpPr>
        <p:spPr>
          <a:xfrm>
            <a:off x="10633" y="168084"/>
            <a:ext cx="10313581" cy="1524230"/>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600" dirty="0">
                <a:solidFill>
                  <a:schemeClr val="tx2"/>
                </a:solidFill>
                <a:latin typeface="+mj-lt"/>
              </a:rPr>
              <a:t>Examining the Evidence: Data Analysis</a:t>
            </a:r>
          </a:p>
        </p:txBody>
      </p:sp>
    </p:spTree>
    <p:extLst>
      <p:ext uri="{BB962C8B-B14F-4D97-AF65-F5344CB8AC3E}">
        <p14:creationId xmlns:p14="http://schemas.microsoft.com/office/powerpoint/2010/main" val="4095564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83" name="TextBox 82"/>
          <p:cNvSpPr txBox="1"/>
          <p:nvPr/>
        </p:nvSpPr>
        <p:spPr>
          <a:xfrm>
            <a:off x="1285210" y="1524001"/>
            <a:ext cx="9841229" cy="4447371"/>
          </a:xfrm>
          <a:prstGeom prst="rect">
            <a:avLst/>
          </a:prstGeom>
          <a:solidFill>
            <a:srgbClr val="FFFFFF"/>
          </a:solidFill>
          <a:ln w="28575">
            <a:noFill/>
          </a:ln>
        </p:spPr>
        <p:txBody>
          <a:bodyPr wrap="square" rtlCol="0">
            <a:spAutoFit/>
          </a:bodyPr>
          <a:lstStyle/>
          <a:p>
            <a:pPr marL="285750" indent="-285750">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American dietary landscape has not changed appreciably over time.</a:t>
            </a:r>
          </a:p>
          <a:p>
            <a:pPr marL="285750" indent="-285750">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Across the lifespan, the typical diet Americans consume result in overconsumption of total energy, saturated fats, sodium, added sugars, and for some consumers, alcoholic beverages. </a:t>
            </a:r>
          </a:p>
          <a:p>
            <a:pPr marL="285750" indent="-285750">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Intakes of fruits, vegetables, and whole grains are lower than     current recommendations. </a:t>
            </a:r>
          </a:p>
          <a:p>
            <a:endParaRPr lang="en-US" sz="1200" dirty="0">
              <a:latin typeface="Arial" panose="020B0604020202020204" pitchFamily="34" charset="0"/>
              <a:cs typeface="Arial" panose="020B0604020202020204" pitchFamily="34" charset="0"/>
            </a:endParaRPr>
          </a:p>
          <a:p>
            <a:r>
              <a:rPr lang="en-US" sz="2600" b="1" dirty="0">
                <a:solidFill>
                  <a:schemeClr val="accent6"/>
                </a:solidFill>
                <a:latin typeface="Arial" panose="020B0604020202020204" pitchFamily="34" charset="0"/>
                <a:cs typeface="Arial" panose="020B0604020202020204" pitchFamily="34" charset="0"/>
              </a:rPr>
              <a:t>Americans 1 years and older</a:t>
            </a:r>
          </a:p>
          <a:p>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Underconsumption of vitamin D, calcium, dietary fiber, and potassium. </a:t>
            </a:r>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206477" y="122238"/>
            <a:ext cx="117692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tx2"/>
                </a:solidFill>
                <a:cs typeface="Arial" panose="020B0604020202020204" pitchFamily="34" charset="0"/>
              </a:rPr>
              <a:t>Example of Results from Data Analysis Findings:</a:t>
            </a:r>
          </a:p>
          <a:p>
            <a:pPr algn="ctr"/>
            <a:r>
              <a:rPr lang="en-US" sz="3200" b="1" dirty="0">
                <a:solidFill>
                  <a:schemeClr val="tx2"/>
                </a:solidFill>
                <a:cs typeface="Arial" panose="020B0604020202020204" pitchFamily="34" charset="0"/>
              </a:rPr>
              <a:t>Current Intakes (Chapter 1)</a:t>
            </a:r>
            <a:endParaRPr lang="en-US" sz="3200" b="1" dirty="0">
              <a:solidFill>
                <a:schemeClr val="tx2"/>
              </a:solidFill>
            </a:endParaRPr>
          </a:p>
        </p:txBody>
      </p:sp>
    </p:spTree>
    <p:extLst>
      <p:ext uri="{BB962C8B-B14F-4D97-AF65-F5344CB8AC3E}">
        <p14:creationId xmlns:p14="http://schemas.microsoft.com/office/powerpoint/2010/main" val="300362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B020100-2252-C842-9BC0-A776A91885B4}"/>
              </a:ext>
            </a:extLst>
          </p:cNvPr>
          <p:cNvPicPr>
            <a:picLocks noGrp="1" noChangeAspect="1"/>
          </p:cNvPicPr>
          <p:nvPr>
            <p:ph idx="4294967295"/>
          </p:nvPr>
        </p:nvPicPr>
        <p:blipFill>
          <a:blip r:embed="rId2"/>
          <a:stretch>
            <a:fillRect/>
          </a:stretch>
        </p:blipFill>
        <p:spPr>
          <a:xfrm rot="5400000">
            <a:off x="3066749" y="-799113"/>
            <a:ext cx="6058503" cy="7839614"/>
          </a:xfrm>
        </p:spPr>
      </p:pic>
    </p:spTree>
    <p:extLst>
      <p:ext uri="{BB962C8B-B14F-4D97-AF65-F5344CB8AC3E}">
        <p14:creationId xmlns:p14="http://schemas.microsoft.com/office/powerpoint/2010/main" val="3838499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BA3F2-1C94-154C-9E21-6D2FE449ED8B}"/>
              </a:ext>
            </a:extLst>
          </p:cNvPr>
          <p:cNvSpPr>
            <a:spLocks noGrp="1"/>
          </p:cNvSpPr>
          <p:nvPr>
            <p:ph type="title"/>
          </p:nvPr>
        </p:nvSpPr>
        <p:spPr/>
        <p:txBody>
          <a:bodyPr>
            <a:normAutofit/>
          </a:bodyPr>
          <a:lstStyle/>
          <a:p>
            <a:r>
              <a:rPr lang="en-US" sz="3600" dirty="0"/>
              <a:t>Most Americans Do Not Follow the </a:t>
            </a:r>
            <a:br>
              <a:rPr lang="en-US" sz="3600" dirty="0"/>
            </a:br>
            <a:r>
              <a:rPr lang="en-US" sz="3600" i="1" dirty="0"/>
              <a:t>Dietary Guidelines </a:t>
            </a:r>
            <a:endParaRPr lang="en-US" sz="3600" dirty="0"/>
          </a:p>
        </p:txBody>
      </p:sp>
      <p:pic>
        <p:nvPicPr>
          <p:cNvPr id="4" name="Picture 3" descr="The bar chart shows Healthy Eating Index-2015 Scores across 7 life stages using data from What We Eat In America, NHANES 2015-2016. The maximum total score is 100. Ages 2-4 is 61. Ages 5-8 is 55. Ages 9-13 is 52. Ages 14-18 is lowest, 51. Ages 19-30 is 56. Ages 31-59 is 59. And Ages 60+ is highest, 63.">
            <a:extLst>
              <a:ext uri="{FF2B5EF4-FFF2-40B4-BE49-F238E27FC236}">
                <a16:creationId xmlns:a16="http://schemas.microsoft.com/office/drawing/2014/main" id="{13496B08-7F9C-D944-9AA5-59693C1070F7}"/>
              </a:ext>
            </a:extLst>
          </p:cNvPr>
          <p:cNvPicPr>
            <a:picLocks noChangeAspect="1"/>
          </p:cNvPicPr>
          <p:nvPr/>
        </p:nvPicPr>
        <p:blipFill>
          <a:blip r:embed="rId2"/>
          <a:stretch>
            <a:fillRect/>
          </a:stretch>
        </p:blipFill>
        <p:spPr>
          <a:xfrm>
            <a:off x="2250728" y="1448712"/>
            <a:ext cx="7316630" cy="4016423"/>
          </a:xfrm>
          <a:prstGeom prst="rect">
            <a:avLst/>
          </a:prstGeom>
        </p:spPr>
      </p:pic>
      <p:sp>
        <p:nvSpPr>
          <p:cNvPr id="5" name="Content Placeholder 2">
            <a:extLst>
              <a:ext uri="{FF2B5EF4-FFF2-40B4-BE49-F238E27FC236}">
                <a16:creationId xmlns:a16="http://schemas.microsoft.com/office/drawing/2014/main" id="{50B3B056-C406-DF4B-B02D-D112DF4DBBD6}"/>
              </a:ext>
            </a:extLst>
          </p:cNvPr>
          <p:cNvSpPr txBox="1">
            <a:spLocks/>
          </p:cNvSpPr>
          <p:nvPr/>
        </p:nvSpPr>
        <p:spPr>
          <a:xfrm>
            <a:off x="1123564" y="5672315"/>
            <a:ext cx="9944871" cy="753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17442"/>
              </a:buClr>
              <a:buFont typeface="Arial" panose="020B0604020202020204" pitchFamily="34" charset="0"/>
              <a:buChar char="•"/>
              <a:defRPr sz="2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90000"/>
              </a:lnSpc>
              <a:spcBef>
                <a:spcPts val="500"/>
              </a:spcBef>
              <a:buClr>
                <a:srgbClr val="F17442"/>
              </a:buClr>
              <a:buFont typeface="System Font Regular"/>
              <a:buChar char="»"/>
              <a:defRPr sz="24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90000"/>
              </a:lnSpc>
              <a:spcBef>
                <a:spcPts val="500"/>
              </a:spcBef>
              <a:buClr>
                <a:srgbClr val="F17442"/>
              </a:buClr>
              <a:buFont typeface="System Font Regular"/>
              <a:buChar char="»"/>
              <a:defRPr sz="20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90000"/>
              </a:lnSpc>
              <a:spcBef>
                <a:spcPts val="500"/>
              </a:spcBef>
              <a:buClr>
                <a:srgbClr val="F17442"/>
              </a:buClr>
              <a:buFont typeface="System Font Regular"/>
              <a:buChar char="»"/>
              <a:defRPr sz="1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90000"/>
              </a:lnSpc>
              <a:spcBef>
                <a:spcPts val="500"/>
              </a:spcBef>
              <a:buClr>
                <a:srgbClr val="F17442"/>
              </a:buClr>
              <a:buFont typeface="System Font Regular"/>
              <a:buChar char="»"/>
              <a:defRPr sz="1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17442"/>
              </a:buClr>
              <a:buSzTx/>
              <a:buFont typeface="Arial" panose="020B0604020202020204" pitchFamily="34" charset="0"/>
              <a:buNone/>
              <a:tabLst/>
              <a:defRPr/>
            </a:pPr>
            <a:r>
              <a:rPr kumimoji="0" lang="en-US" sz="900" b="1" i="0" u="none" strike="noStrike" kern="1200" cap="none" spc="0" normalizeH="0" baseline="0" noProof="0" dirty="0">
                <a:ln>
                  <a:noFill/>
                </a:ln>
                <a:solidFill>
                  <a:srgbClr val="414444"/>
                </a:solidFill>
                <a:effectLst/>
                <a:uLnTx/>
                <a:uFillTx/>
                <a:latin typeface="Roboto" panose="02000000000000000000" pitchFamily="2" charset="0"/>
                <a:ea typeface="Roboto" panose="02000000000000000000" pitchFamily="2" charset="0"/>
                <a:cs typeface="Roboto" panose="02000000000000000000" pitchFamily="2" charset="0"/>
              </a:rPr>
              <a:t>Note: </a:t>
            </a:r>
            <a:r>
              <a:rPr kumimoji="0" lang="en-US" sz="900" b="0" i="0" u="none" strike="noStrike" kern="1200" cap="none" spc="0" normalizeH="0" baseline="0" noProof="0" dirty="0">
                <a:ln>
                  <a:noFill/>
                </a:ln>
                <a:solidFill>
                  <a:srgbClr val="414444"/>
                </a:solidFill>
                <a:effectLst/>
                <a:uLnTx/>
                <a:uFillTx/>
                <a:latin typeface="Roboto Light" panose="02000000000000000000" pitchFamily="2" charset="0"/>
                <a:ea typeface="Roboto Light" panose="02000000000000000000" pitchFamily="2" charset="0"/>
                <a:cs typeface="Roboto Light" panose="02000000000000000000" pitchFamily="2" charset="0"/>
              </a:rPr>
              <a:t>HEI-2015 total scores are out of 100 possible points. A score of 100 indicates that recommendations on average were met or exceeded. A higher total score indicates a higher quality diet.</a:t>
            </a:r>
          </a:p>
          <a:p>
            <a:pPr marL="0" marR="0" lvl="0" indent="0" algn="l" defTabSz="914400" rtl="0" eaLnBrk="1" fontAlgn="auto" latinLnBrk="0" hangingPunct="1">
              <a:lnSpc>
                <a:spcPct val="90000"/>
              </a:lnSpc>
              <a:spcBef>
                <a:spcPts val="400"/>
              </a:spcBef>
              <a:spcAft>
                <a:spcPts val="0"/>
              </a:spcAft>
              <a:buClr>
                <a:srgbClr val="F17442"/>
              </a:buClr>
              <a:buSzTx/>
              <a:buFont typeface="Arial" panose="020B0604020202020204" pitchFamily="34" charset="0"/>
              <a:buNone/>
              <a:tabLst/>
              <a:defRPr/>
            </a:pPr>
            <a:r>
              <a:rPr kumimoji="0" lang="en-US" sz="900" b="1" i="0" u="none" strike="noStrike" kern="1200" cap="none" spc="0" normalizeH="0" baseline="0" noProof="0" dirty="0">
                <a:ln>
                  <a:noFill/>
                </a:ln>
                <a:solidFill>
                  <a:srgbClr val="414444"/>
                </a:solidFill>
                <a:effectLst/>
                <a:uLnTx/>
                <a:uFillTx/>
                <a:latin typeface="Roboto" panose="02000000000000000000" pitchFamily="2" charset="0"/>
                <a:ea typeface="Roboto" panose="02000000000000000000" pitchFamily="2" charset="0"/>
                <a:cs typeface="Roboto" panose="02000000000000000000" pitchFamily="2" charset="0"/>
              </a:rPr>
              <a:t>Data Source: </a:t>
            </a:r>
            <a:r>
              <a:rPr kumimoji="0" lang="en-US" sz="900" b="0" i="0" u="none" strike="noStrike" kern="1200" cap="none" spc="0" normalizeH="0" baseline="0" noProof="0" dirty="0">
                <a:ln>
                  <a:noFill/>
                </a:ln>
                <a:solidFill>
                  <a:srgbClr val="414444"/>
                </a:solidFill>
                <a:effectLst/>
                <a:uLnTx/>
                <a:uFillTx/>
                <a:latin typeface="Roboto Light" panose="02000000000000000000" pitchFamily="2" charset="0"/>
                <a:ea typeface="Roboto Light" panose="02000000000000000000" pitchFamily="2" charset="0"/>
                <a:cs typeface="Roboto Light" panose="02000000000000000000" pitchFamily="2" charset="0"/>
              </a:rPr>
              <a:t>Analysis of What We Eat in America, NHANES 2015-2016, ages 2 and older, day 1 dietary intake data, weighted.</a:t>
            </a:r>
          </a:p>
        </p:txBody>
      </p:sp>
    </p:spTree>
    <p:extLst>
      <p:ext uri="{BB962C8B-B14F-4D97-AF65-F5344CB8AC3E}">
        <p14:creationId xmlns:p14="http://schemas.microsoft.com/office/powerpoint/2010/main" val="385884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C338-6E4D-485E-BE03-73930DF9D98E}"/>
              </a:ext>
            </a:extLst>
          </p:cNvPr>
          <p:cNvSpPr>
            <a:spLocks noGrp="1"/>
          </p:cNvSpPr>
          <p:nvPr>
            <p:ph type="title"/>
          </p:nvPr>
        </p:nvSpPr>
        <p:spPr/>
        <p:txBody>
          <a:bodyPr/>
          <a:lstStyle/>
          <a:p>
            <a:r>
              <a:rPr lang="en-US"/>
              <a:t>Disclosures</a:t>
            </a:r>
          </a:p>
        </p:txBody>
      </p:sp>
      <p:graphicFrame>
        <p:nvGraphicFramePr>
          <p:cNvPr id="5" name="Content Placeholder 4">
            <a:extLst>
              <a:ext uri="{FF2B5EF4-FFF2-40B4-BE49-F238E27FC236}">
                <a16:creationId xmlns:a16="http://schemas.microsoft.com/office/drawing/2014/main" id="{95ADD628-10C7-4667-A2BF-8FB3962A3A19}"/>
              </a:ext>
            </a:extLst>
          </p:cNvPr>
          <p:cNvGraphicFramePr>
            <a:graphicFrameLocks noGrp="1"/>
          </p:cNvGraphicFramePr>
          <p:nvPr>
            <p:ph idx="1"/>
            <p:extLst>
              <p:ext uri="{D42A27DB-BD31-4B8C-83A1-F6EECF244321}">
                <p14:modId xmlns:p14="http://schemas.microsoft.com/office/powerpoint/2010/main" val="295551414"/>
              </p:ext>
            </p:extLst>
          </p:nvPr>
        </p:nvGraphicFramePr>
        <p:xfrm>
          <a:off x="838200" y="2009775"/>
          <a:ext cx="10515599" cy="2838450"/>
        </p:xfrm>
        <a:graphic>
          <a:graphicData uri="http://schemas.openxmlformats.org/drawingml/2006/table">
            <a:tbl>
              <a:tblPr firstRow="1" bandRow="1">
                <a:tableStyleId>{5C22544A-7EE6-4342-B048-85BDC9FD1C3A}</a:tableStyleId>
              </a:tblPr>
              <a:tblGrid>
                <a:gridCol w="5534526">
                  <a:extLst>
                    <a:ext uri="{9D8B030D-6E8A-4147-A177-3AD203B41FA5}">
                      <a16:colId xmlns:a16="http://schemas.microsoft.com/office/drawing/2014/main" val="2481482086"/>
                    </a:ext>
                  </a:extLst>
                </a:gridCol>
                <a:gridCol w="4981073">
                  <a:extLst>
                    <a:ext uri="{9D8B030D-6E8A-4147-A177-3AD203B41FA5}">
                      <a16:colId xmlns:a16="http://schemas.microsoft.com/office/drawing/2014/main" val="1186919765"/>
                    </a:ext>
                  </a:extLst>
                </a:gridCol>
              </a:tblGrid>
              <a:tr h="559943">
                <a:tc>
                  <a:txBody>
                    <a:bodyPr/>
                    <a:lstStyle/>
                    <a:p>
                      <a:pPr marL="0" marR="0" indent="0" algn="ctr" rtl="0" fontAlgn="base" latinLnBrk="0">
                        <a:lnSpc>
                          <a:spcPct val="130000"/>
                        </a:lnSpc>
                        <a:spcBef>
                          <a:spcPts val="2000"/>
                        </a:spcBef>
                        <a:spcAft>
                          <a:spcPts val="0"/>
                        </a:spcAft>
                      </a:pPr>
                      <a:r>
                        <a:rPr lang="en-US" sz="1600" dirty="0">
                          <a:effectLst/>
                        </a:rPr>
                        <a:t>AFFILIATION/FINANCIAL INTERESTS </a:t>
                      </a:r>
                    </a:p>
                    <a:p>
                      <a:pPr marL="0" marR="0" indent="0" algn="ctr" rtl="0" fontAlgn="base" latinLnBrk="0">
                        <a:lnSpc>
                          <a:spcPct val="130000"/>
                        </a:lnSpc>
                        <a:spcBef>
                          <a:spcPts val="0"/>
                        </a:spcBef>
                        <a:spcAft>
                          <a:spcPts val="0"/>
                        </a:spcAft>
                      </a:pPr>
                      <a:r>
                        <a:rPr lang="en-US" sz="1600" dirty="0">
                          <a:effectLst/>
                        </a:rPr>
                        <a:t>(prior 12 months)</a:t>
                      </a:r>
                    </a:p>
                  </a:txBody>
                  <a:tcPr marL="60325" marR="60325" marT="33401" marB="33401"/>
                </a:tc>
                <a:tc>
                  <a:txBody>
                    <a:bodyPr/>
                    <a:lstStyle/>
                    <a:p>
                      <a:pPr marL="0" marR="0" indent="0" algn="ctr" rtl="0" fontAlgn="base" latinLnBrk="0">
                        <a:lnSpc>
                          <a:spcPct val="130000"/>
                        </a:lnSpc>
                        <a:spcBef>
                          <a:spcPts val="2000"/>
                        </a:spcBef>
                        <a:spcAft>
                          <a:spcPts val="0"/>
                        </a:spcAft>
                      </a:pPr>
                      <a:r>
                        <a:rPr lang="en-US" sz="1600" dirty="0">
                          <a:effectLst/>
                        </a:rPr>
                        <a:t>ENTITIES</a:t>
                      </a:r>
                    </a:p>
                  </a:txBody>
                  <a:tcPr marL="60325" marR="60325" marT="33401" marB="33401"/>
                </a:tc>
                <a:extLst>
                  <a:ext uri="{0D108BD9-81ED-4DB2-BD59-A6C34878D82A}">
                    <a16:rowId xmlns:a16="http://schemas.microsoft.com/office/drawing/2014/main" val="1509524978"/>
                  </a:ext>
                </a:extLst>
              </a:tr>
              <a:tr h="292134">
                <a:tc>
                  <a:txBody>
                    <a:bodyPr/>
                    <a:lstStyle/>
                    <a:p>
                      <a:pPr marL="0" marR="0" indent="0" algn="l" rtl="0" fontAlgn="base" latinLnBrk="0">
                        <a:lnSpc>
                          <a:spcPct val="130000"/>
                        </a:lnSpc>
                        <a:spcBef>
                          <a:spcPts val="2000"/>
                        </a:spcBef>
                        <a:spcAft>
                          <a:spcPts val="0"/>
                        </a:spcAft>
                      </a:pPr>
                      <a:r>
                        <a:rPr lang="en-US" sz="1600">
                          <a:effectLst/>
                          <a:latin typeface="+mn-lt"/>
                        </a:rPr>
                        <a:t>Grants/Research Support </a:t>
                      </a:r>
                    </a:p>
                  </a:txBody>
                  <a:tcPr marL="60325" marR="60325" marT="33401" marB="33401" anchor="ctr"/>
                </a:tc>
                <a:tc>
                  <a:txBody>
                    <a:bodyPr/>
                    <a:lstStyle/>
                    <a:p>
                      <a:pPr marL="0" marR="0" lvl="0" indent="0" algn="l" defTabSz="914400" rtl="0" eaLnBrk="1" fontAlgn="base" latinLnBrk="0" hangingPunct="1">
                        <a:lnSpc>
                          <a:spcPct val="130000"/>
                        </a:lnSpc>
                        <a:spcBef>
                          <a:spcPts val="2000"/>
                        </a:spcBef>
                        <a:spcAft>
                          <a:spcPts val="0"/>
                        </a:spcAft>
                        <a:buClrTx/>
                        <a:buSzTx/>
                        <a:buFontTx/>
                        <a:buNone/>
                        <a:tabLst/>
                        <a:defRPr/>
                      </a:pPr>
                      <a:r>
                        <a:rPr lang="en-US" sz="1600" dirty="0">
                          <a:effectLst/>
                        </a:rPr>
                        <a:t>Almond Board of California; Welch’s; </a:t>
                      </a:r>
                      <a:r>
                        <a:rPr lang="en-US" sz="1600" dirty="0" err="1">
                          <a:effectLst/>
                        </a:rPr>
                        <a:t>Gelesis</a:t>
                      </a:r>
                      <a:endParaRPr lang="en-US" sz="1600" dirty="0">
                        <a:effectLst/>
                      </a:endParaRPr>
                    </a:p>
                  </a:txBody>
                  <a:tcPr marL="60325" marR="60325" marT="33401" marB="33401" anchor="ctr"/>
                </a:tc>
                <a:extLst>
                  <a:ext uri="{0D108BD9-81ED-4DB2-BD59-A6C34878D82A}">
                    <a16:rowId xmlns:a16="http://schemas.microsoft.com/office/drawing/2014/main" val="930571897"/>
                  </a:ext>
                </a:extLst>
              </a:tr>
              <a:tr h="261712">
                <a:tc>
                  <a:txBody>
                    <a:bodyPr/>
                    <a:lstStyle/>
                    <a:p>
                      <a:pPr marL="0" marR="0" indent="0" algn="l" rtl="0" fontAlgn="base" latinLnBrk="0">
                        <a:lnSpc>
                          <a:spcPct val="130000"/>
                        </a:lnSpc>
                        <a:spcBef>
                          <a:spcPts val="2000"/>
                        </a:spcBef>
                        <a:spcAft>
                          <a:spcPts val="0"/>
                        </a:spcAft>
                      </a:pPr>
                      <a:r>
                        <a:rPr lang="en-US" sz="1600" dirty="0">
                          <a:effectLst/>
                          <a:latin typeface="+mn-lt"/>
                        </a:rPr>
                        <a:t>Scientific Advisory Board/Consultant/Board of Directors</a:t>
                      </a:r>
                    </a:p>
                  </a:txBody>
                  <a:tcPr marL="60325" marR="60325" marT="33401" marB="33401" anchor="ctr"/>
                </a:tc>
                <a:tc>
                  <a:txBody>
                    <a:bodyPr/>
                    <a:lstStyle/>
                    <a:p>
                      <a:pPr marL="0" marR="0" indent="0" algn="l" rtl="0" fontAlgn="base" latinLnBrk="0">
                        <a:lnSpc>
                          <a:spcPct val="130000"/>
                        </a:lnSpc>
                        <a:spcBef>
                          <a:spcPts val="0"/>
                        </a:spcBef>
                        <a:spcAft>
                          <a:spcPts val="0"/>
                        </a:spcAft>
                      </a:pPr>
                      <a:r>
                        <a:rPr lang="en-US" sz="1600" dirty="0">
                          <a:effectLst/>
                          <a:latin typeface="+mn-lt"/>
                        </a:rPr>
                        <a:t>Grain Foods Foundation; Mars, Inc.</a:t>
                      </a:r>
                    </a:p>
                  </a:txBody>
                  <a:tcPr marL="60325" marR="60325" marT="33401" marB="33401" anchor="ctr"/>
                </a:tc>
                <a:extLst>
                  <a:ext uri="{0D108BD9-81ED-4DB2-BD59-A6C34878D82A}">
                    <a16:rowId xmlns:a16="http://schemas.microsoft.com/office/drawing/2014/main" val="1497514976"/>
                  </a:ext>
                </a:extLst>
              </a:tr>
              <a:tr h="260786">
                <a:tc>
                  <a:txBody>
                    <a:bodyPr/>
                    <a:lstStyle/>
                    <a:p>
                      <a:pPr marL="0" marR="0" indent="0" algn="l" rtl="0" fontAlgn="base" latinLnBrk="0">
                        <a:lnSpc>
                          <a:spcPct val="130000"/>
                        </a:lnSpc>
                        <a:spcBef>
                          <a:spcPts val="2000"/>
                        </a:spcBef>
                        <a:spcAft>
                          <a:spcPts val="0"/>
                        </a:spcAft>
                      </a:pPr>
                      <a:r>
                        <a:rPr lang="en-US" sz="1600">
                          <a:effectLst/>
                          <a:latin typeface="+mn-lt"/>
                        </a:rPr>
                        <a:t>Speakers Bureau</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3426344621"/>
                  </a:ext>
                </a:extLst>
              </a:tr>
              <a:tr h="186118">
                <a:tc>
                  <a:txBody>
                    <a:bodyPr/>
                    <a:lstStyle/>
                    <a:p>
                      <a:pPr marL="0" marR="0" indent="0" algn="l" rtl="0" fontAlgn="base" latinLnBrk="0">
                        <a:lnSpc>
                          <a:spcPct val="130000"/>
                        </a:lnSpc>
                        <a:spcBef>
                          <a:spcPts val="2000"/>
                        </a:spcBef>
                        <a:spcAft>
                          <a:spcPts val="0"/>
                        </a:spcAft>
                      </a:pPr>
                      <a:r>
                        <a:rPr lang="en-US" sz="1600">
                          <a:effectLst/>
                          <a:latin typeface="+mn-lt"/>
                        </a:rPr>
                        <a:t>Stock Shareholder</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4277550244"/>
                  </a:ext>
                </a:extLst>
              </a:tr>
              <a:tr h="170444">
                <a:tc>
                  <a:txBody>
                    <a:bodyPr/>
                    <a:lstStyle/>
                    <a:p>
                      <a:pPr marL="0" algn="l" fontAlgn="t">
                        <a:lnSpc>
                          <a:spcPct val="130000"/>
                        </a:lnSpc>
                        <a:spcBef>
                          <a:spcPts val="0"/>
                        </a:spcBef>
                        <a:spcAft>
                          <a:spcPts val="0"/>
                        </a:spcAft>
                      </a:pPr>
                      <a:r>
                        <a:rPr lang="en-US" sz="1600">
                          <a:effectLst/>
                          <a:latin typeface="+mn-lt"/>
                        </a:rPr>
                        <a:t>Employee</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Purdue University</a:t>
                      </a:r>
                    </a:p>
                  </a:txBody>
                  <a:tcPr marL="60325" marR="60325" marT="33401" marB="33401" anchor="ctr"/>
                </a:tc>
                <a:extLst>
                  <a:ext uri="{0D108BD9-81ED-4DB2-BD59-A6C34878D82A}">
                    <a16:rowId xmlns:a16="http://schemas.microsoft.com/office/drawing/2014/main" val="2404970512"/>
                  </a:ext>
                </a:extLst>
              </a:tr>
              <a:tr h="247233">
                <a:tc>
                  <a:txBody>
                    <a:bodyPr/>
                    <a:lstStyle/>
                    <a:p>
                      <a:pPr marL="0" marR="0" indent="0" algn="l" rtl="0" fontAlgn="base" latinLnBrk="0">
                        <a:lnSpc>
                          <a:spcPct val="130000"/>
                        </a:lnSpc>
                        <a:spcBef>
                          <a:spcPts val="2000"/>
                        </a:spcBef>
                        <a:spcAft>
                          <a:spcPts val="0"/>
                        </a:spcAft>
                      </a:pPr>
                      <a:r>
                        <a:rPr lang="en-US" sz="1600" dirty="0">
                          <a:effectLst/>
                          <a:latin typeface="+mn-lt"/>
                        </a:rPr>
                        <a:t>Other  </a:t>
                      </a:r>
                    </a:p>
                  </a:txBody>
                  <a:tcPr marL="60325" marR="60325" marT="33401" marB="33401" anchor="ctr"/>
                </a:tc>
                <a:tc>
                  <a:txBody>
                    <a:bodyPr/>
                    <a:lstStyle/>
                    <a:p>
                      <a:pPr marL="0" marR="0" lvl="0" indent="0" algn="l" defTabSz="914400" rtl="0" eaLnBrk="1" fontAlgn="t" latinLnBrk="0" hangingPunct="1">
                        <a:lnSpc>
                          <a:spcPct val="130000"/>
                        </a:lnSpc>
                        <a:spcBef>
                          <a:spcPts val="0"/>
                        </a:spcBef>
                        <a:spcAft>
                          <a:spcPts val="0"/>
                        </a:spcAft>
                        <a:buClrTx/>
                        <a:buSzTx/>
                        <a:buFontTx/>
                        <a:buNone/>
                        <a:tabLst/>
                        <a:defRPr/>
                      </a:pPr>
                      <a:r>
                        <a:rPr lang="en-US" sz="1600" dirty="0">
                          <a:effectLst/>
                          <a:latin typeface="+mn-lt"/>
                        </a:rPr>
                        <a:t>None</a:t>
                      </a:r>
                    </a:p>
                  </a:txBody>
                  <a:tcPr marL="60325" marR="60325" marT="33401" marB="33401" anchor="ctr"/>
                </a:tc>
                <a:extLst>
                  <a:ext uri="{0D108BD9-81ED-4DB2-BD59-A6C34878D82A}">
                    <a16:rowId xmlns:a16="http://schemas.microsoft.com/office/drawing/2014/main" val="1760612761"/>
                  </a:ext>
                </a:extLst>
              </a:tr>
            </a:tbl>
          </a:graphicData>
        </a:graphic>
      </p:graphicFrame>
    </p:spTree>
    <p:extLst>
      <p:ext uri="{BB962C8B-B14F-4D97-AF65-F5344CB8AC3E}">
        <p14:creationId xmlns:p14="http://schemas.microsoft.com/office/powerpoint/2010/main" val="3433583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487479" y="1395078"/>
          <a:ext cx="6271912" cy="4556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0" y="160035"/>
            <a:ext cx="12191999" cy="94682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500" b="1" dirty="0">
                <a:solidFill>
                  <a:schemeClr val="tx2"/>
                </a:solidFill>
                <a:cs typeface="Arial" panose="020B0604020202020204" pitchFamily="34" charset="0"/>
              </a:rPr>
              <a:t>Examining the Evidence: Food Pattern Modeling</a:t>
            </a:r>
          </a:p>
        </p:txBody>
      </p:sp>
      <p:sp>
        <p:nvSpPr>
          <p:cNvPr id="2" name="TextBox 1"/>
          <p:cNvSpPr txBox="1"/>
          <p:nvPr/>
        </p:nvSpPr>
        <p:spPr>
          <a:xfrm>
            <a:off x="1142113" y="888579"/>
            <a:ext cx="9907772" cy="400110"/>
          </a:xfrm>
          <a:prstGeom prst="rect">
            <a:avLst/>
          </a:prstGeom>
          <a:noFill/>
        </p:spPr>
        <p:txBody>
          <a:bodyPr wrap="square" rtlCol="0">
            <a:spAutoFit/>
          </a:bodyPr>
          <a:lstStyle/>
          <a:p>
            <a:pPr algn="ctr">
              <a:defRPr/>
            </a:pPr>
            <a:r>
              <a:rPr lang="en-US" sz="2000" b="1" dirty="0">
                <a:solidFill>
                  <a:prstClr val="black"/>
                </a:solidFill>
              </a:rPr>
              <a:t>Steps for updating and developing </a:t>
            </a:r>
            <a:r>
              <a:rPr lang="en-US" sz="2000" b="1" dirty="0">
                <a:solidFill>
                  <a:prstClr val="black"/>
                </a:solidFill>
                <a:cs typeface="Arial" panose="020B0604020202020204" pitchFamily="34" charset="0"/>
              </a:rPr>
              <a:t>patterns</a:t>
            </a:r>
            <a:r>
              <a:rPr lang="en-US" sz="2000" b="1" dirty="0">
                <a:solidFill>
                  <a:prstClr val="black"/>
                </a:solidFill>
              </a:rPr>
              <a:t> established by USDA for FPM</a:t>
            </a:r>
          </a:p>
        </p:txBody>
      </p:sp>
      <p:pic>
        <p:nvPicPr>
          <p:cNvPr id="7" name="Content Placeholder 2" descr="A picture containing clock&#10;&#10;Description automatically generated">
            <a:extLst>
              <a:ext uri="{FF2B5EF4-FFF2-40B4-BE49-F238E27FC236}">
                <a16:creationId xmlns:a16="http://schemas.microsoft.com/office/drawing/2014/main" id="{FD27F03D-7201-804C-A112-3F09B19FF346}"/>
              </a:ext>
            </a:extLst>
          </p:cNvPr>
          <p:cNvPicPr>
            <a:picLocks noChangeAspect="1"/>
          </p:cNvPicPr>
          <p:nvPr/>
        </p:nvPicPr>
        <p:blipFill>
          <a:blip r:embed="rId8"/>
          <a:stretch>
            <a:fillRect/>
          </a:stretch>
        </p:blipFill>
        <p:spPr>
          <a:xfrm>
            <a:off x="1265693" y="2606576"/>
            <a:ext cx="1762337" cy="1644848"/>
          </a:xfrm>
          <a:prstGeom prst="rect">
            <a:avLst/>
          </a:prstGeom>
        </p:spPr>
      </p:pic>
    </p:spTree>
    <p:extLst>
      <p:ext uri="{BB962C8B-B14F-4D97-AF65-F5344CB8AC3E}">
        <p14:creationId xmlns:p14="http://schemas.microsoft.com/office/powerpoint/2010/main" val="3823965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1"/>
            <a:ext cx="12191999" cy="1325563"/>
          </a:xfrm>
        </p:spPr>
        <p:txBody>
          <a:bodyPr>
            <a:normAutofit/>
          </a:bodyPr>
          <a:lstStyle/>
          <a:p>
            <a:pPr algn="ctr"/>
            <a:r>
              <a:rPr lang="en-US" dirty="0">
                <a:cs typeface="Arial" panose="020B0604020202020204" pitchFamily="34" charset="0"/>
              </a:rPr>
              <a:t>Food Pattern Modifiable Elements</a:t>
            </a:r>
          </a:p>
        </p:txBody>
      </p:sp>
      <p:graphicFrame>
        <p:nvGraphicFramePr>
          <p:cNvPr id="2" name="Content Placeholder 1"/>
          <p:cNvGraphicFramePr>
            <a:graphicFrameLocks noGrp="1"/>
          </p:cNvGraphicFramePr>
          <p:nvPr>
            <p:ph idx="1"/>
          </p:nvPr>
        </p:nvGraphicFramePr>
        <p:xfrm>
          <a:off x="2152649" y="1400322"/>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19292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0" y="163921"/>
            <a:ext cx="12191999" cy="944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chemeClr val="tx2"/>
                </a:solidFill>
                <a:cs typeface="Arial" panose="020B0604020202020204" pitchFamily="34" charset="0"/>
              </a:rPr>
              <a:t>Example of Findings from Food Pattern Modeling Committee Evidence:</a:t>
            </a:r>
          </a:p>
          <a:p>
            <a:pPr algn="ctr"/>
            <a:r>
              <a:rPr lang="en-US" sz="2400" b="1" dirty="0">
                <a:solidFill>
                  <a:schemeClr val="tx2"/>
                </a:solidFill>
                <a:cs typeface="Arial" panose="020B0604020202020204" pitchFamily="34" charset="0"/>
              </a:rPr>
              <a:t>Added Sugars (Chapter 12)</a:t>
            </a:r>
            <a:endParaRPr lang="en-US" sz="2400" b="1" dirty="0">
              <a:solidFill>
                <a:schemeClr val="tx2"/>
              </a:solidFill>
            </a:endParaRPr>
          </a:p>
        </p:txBody>
      </p:sp>
      <p:sp>
        <p:nvSpPr>
          <p:cNvPr id="2" name="Rectangle 1"/>
          <p:cNvSpPr/>
          <p:nvPr/>
        </p:nvSpPr>
        <p:spPr>
          <a:xfrm>
            <a:off x="2559687" y="1148734"/>
            <a:ext cx="7373891" cy="646331"/>
          </a:xfrm>
          <a:prstGeom prst="rect">
            <a:avLst/>
          </a:prstGeom>
          <a:solidFill>
            <a:schemeClr val="tx2">
              <a:alpha val="20000"/>
            </a:schemeClr>
          </a:solidFill>
          <a:ln w="12700">
            <a:solidFill>
              <a:schemeClr val="tx2"/>
            </a:solidFill>
          </a:ln>
        </p:spPr>
        <p:txBody>
          <a:bodyPr wrap="square">
            <a:spAutoFit/>
          </a:bodyPr>
          <a:lstStyle/>
          <a:p>
            <a:pPr algn="ctr"/>
            <a:r>
              <a:rPr lang="en-US" b="1" dirty="0"/>
              <a:t>Question 3. How much added sugars can be accommodated in a healthy diet while still meeting food group and nutrient needs?</a:t>
            </a:r>
            <a:endParaRPr lang="en-US" dirty="0"/>
          </a:p>
        </p:txBody>
      </p:sp>
      <p:pic>
        <p:nvPicPr>
          <p:cNvPr id="3" name="Picture 2">
            <a:extLst>
              <a:ext uri="{FF2B5EF4-FFF2-40B4-BE49-F238E27FC236}">
                <a16:creationId xmlns:a16="http://schemas.microsoft.com/office/drawing/2014/main" id="{A6107549-5816-2B45-9087-9B07820260AD}"/>
              </a:ext>
            </a:extLst>
          </p:cNvPr>
          <p:cNvPicPr>
            <a:picLocks noChangeAspect="1"/>
          </p:cNvPicPr>
          <p:nvPr/>
        </p:nvPicPr>
        <p:blipFill>
          <a:blip r:embed="rId3"/>
          <a:stretch>
            <a:fillRect/>
          </a:stretch>
        </p:blipFill>
        <p:spPr>
          <a:xfrm>
            <a:off x="3082290" y="1835315"/>
            <a:ext cx="6633210" cy="4247582"/>
          </a:xfrm>
          <a:prstGeom prst="rect">
            <a:avLst/>
          </a:prstGeom>
        </p:spPr>
      </p:pic>
      <p:sp>
        <p:nvSpPr>
          <p:cNvPr id="21" name="Rectangle 20">
            <a:extLst>
              <a:ext uri="{FF2B5EF4-FFF2-40B4-BE49-F238E27FC236}">
                <a16:creationId xmlns:a16="http://schemas.microsoft.com/office/drawing/2014/main" id="{CB5080A8-8E3B-1844-995D-A5C67D9EC8F8}"/>
              </a:ext>
            </a:extLst>
          </p:cNvPr>
          <p:cNvSpPr/>
          <p:nvPr/>
        </p:nvSpPr>
        <p:spPr>
          <a:xfrm>
            <a:off x="5105438" y="2255092"/>
            <a:ext cx="861022" cy="2968417"/>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A382EED-183D-574A-899C-21866B9B8A62}"/>
              </a:ext>
            </a:extLst>
          </p:cNvPr>
          <p:cNvSpPr/>
          <p:nvPr/>
        </p:nvSpPr>
        <p:spPr>
          <a:xfrm>
            <a:off x="8903970" y="2255091"/>
            <a:ext cx="640080" cy="2968417"/>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728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54B9C-1B56-2247-AFD4-5A82B5F346F5}"/>
              </a:ext>
            </a:extLst>
          </p:cNvPr>
          <p:cNvSpPr>
            <a:spLocks noGrp="1"/>
          </p:cNvSpPr>
          <p:nvPr>
            <p:ph type="title"/>
          </p:nvPr>
        </p:nvSpPr>
        <p:spPr>
          <a:xfrm>
            <a:off x="0" y="1"/>
            <a:ext cx="12192000" cy="1325562"/>
          </a:xfrm>
        </p:spPr>
        <p:txBody>
          <a:bodyPr>
            <a:normAutofit/>
          </a:bodyPr>
          <a:lstStyle/>
          <a:p>
            <a:r>
              <a:rPr lang="en-US" sz="4000" dirty="0"/>
              <a:t>Using Modeling to Estimate Food Patterns</a:t>
            </a:r>
          </a:p>
        </p:txBody>
      </p:sp>
      <p:grpSp>
        <p:nvGrpSpPr>
          <p:cNvPr id="5" name="Group 4">
            <a:extLst>
              <a:ext uri="{FF2B5EF4-FFF2-40B4-BE49-F238E27FC236}">
                <a16:creationId xmlns:a16="http://schemas.microsoft.com/office/drawing/2014/main" id="{09F1E173-5C60-344B-856C-71D1581FC210}"/>
              </a:ext>
            </a:extLst>
          </p:cNvPr>
          <p:cNvGrpSpPr/>
          <p:nvPr/>
        </p:nvGrpSpPr>
        <p:grpSpPr>
          <a:xfrm>
            <a:off x="3649883" y="1570594"/>
            <a:ext cx="4120703" cy="3847120"/>
            <a:chOff x="5486400" y="2082800"/>
            <a:chExt cx="4495800" cy="4292602"/>
          </a:xfrm>
        </p:grpSpPr>
        <p:sp>
          <p:nvSpPr>
            <p:cNvPr id="3" name="Oval 2">
              <a:extLst>
                <a:ext uri="{FF2B5EF4-FFF2-40B4-BE49-F238E27FC236}">
                  <a16:creationId xmlns:a16="http://schemas.microsoft.com/office/drawing/2014/main" id="{B19002FD-3F28-F044-B59F-62B4AB67119B}"/>
                </a:ext>
              </a:extLst>
            </p:cNvPr>
            <p:cNvSpPr/>
            <p:nvPr/>
          </p:nvSpPr>
          <p:spPr>
            <a:xfrm>
              <a:off x="5486400" y="2082800"/>
              <a:ext cx="4495800" cy="4292600"/>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15</a:t>
              </a:r>
            </a:p>
          </p:txBody>
        </p:sp>
        <p:sp>
          <p:nvSpPr>
            <p:cNvPr id="4" name="Oval 3">
              <a:extLst>
                <a:ext uri="{FF2B5EF4-FFF2-40B4-BE49-F238E27FC236}">
                  <a16:creationId xmlns:a16="http://schemas.microsoft.com/office/drawing/2014/main" id="{D1BB547D-C48F-6544-B82E-70FB15E8ED2A}"/>
                </a:ext>
              </a:extLst>
            </p:cNvPr>
            <p:cNvSpPr/>
            <p:nvPr/>
          </p:nvSpPr>
          <p:spPr>
            <a:xfrm>
              <a:off x="5486401" y="2184984"/>
              <a:ext cx="3975601" cy="4190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ln w="0"/>
                  <a:solidFill>
                    <a:schemeClr val="tx1"/>
                  </a:solidFill>
                  <a:effectLst>
                    <a:outerShdw blurRad="38100" dist="19050" dir="2700000" algn="tl" rotWithShape="0">
                      <a:schemeClr val="dk1">
                        <a:alpha val="40000"/>
                      </a:schemeClr>
                    </a:outerShdw>
                  </a:effectLst>
                </a:rPr>
                <a:t>85%</a:t>
              </a:r>
            </a:p>
            <a:p>
              <a:pPr algn="ctr"/>
              <a:r>
                <a:rPr lang="en-US" sz="2000" dirty="0">
                  <a:ln w="0"/>
                  <a:solidFill>
                    <a:schemeClr val="tx1"/>
                  </a:solidFill>
                  <a:effectLst>
                    <a:outerShdw blurRad="38100" dist="19050" dir="2700000" algn="tl" rotWithShape="0">
                      <a:schemeClr val="dk1">
                        <a:alpha val="40000"/>
                      </a:schemeClr>
                    </a:outerShdw>
                  </a:effectLst>
                </a:rPr>
                <a:t>of calories are needed per day to meet food group recommendations in nutrient dense forms</a:t>
              </a:r>
            </a:p>
          </p:txBody>
        </p:sp>
      </p:grpSp>
      <p:sp>
        <p:nvSpPr>
          <p:cNvPr id="6" name="TextBox 5">
            <a:extLst>
              <a:ext uri="{FF2B5EF4-FFF2-40B4-BE49-F238E27FC236}">
                <a16:creationId xmlns:a16="http://schemas.microsoft.com/office/drawing/2014/main" id="{AC6E9905-8E51-B647-8044-89F715BD54F6}"/>
              </a:ext>
            </a:extLst>
          </p:cNvPr>
          <p:cNvSpPr txBox="1"/>
          <p:nvPr/>
        </p:nvSpPr>
        <p:spPr>
          <a:xfrm>
            <a:off x="7770586" y="1275454"/>
            <a:ext cx="3067727" cy="430887"/>
          </a:xfrm>
          <a:prstGeom prst="rect">
            <a:avLst/>
          </a:prstGeom>
          <a:noFill/>
          <a:ln w="19050">
            <a:solidFill>
              <a:schemeClr val="accent6"/>
            </a:solidFill>
          </a:ln>
        </p:spPr>
        <p:txBody>
          <a:bodyPr wrap="square" rtlCol="0">
            <a:spAutoFit/>
          </a:bodyPr>
          <a:lstStyle/>
          <a:p>
            <a:pPr algn="ctr"/>
            <a:r>
              <a:rPr lang="en-US" sz="2200" b="1" dirty="0"/>
              <a:t>Total calories per day</a:t>
            </a:r>
          </a:p>
        </p:txBody>
      </p:sp>
      <p:sp>
        <p:nvSpPr>
          <p:cNvPr id="12" name="TextBox 11">
            <a:extLst>
              <a:ext uri="{FF2B5EF4-FFF2-40B4-BE49-F238E27FC236}">
                <a16:creationId xmlns:a16="http://schemas.microsoft.com/office/drawing/2014/main" id="{4385CF7B-FEA8-964E-9125-7B2D946712B8}"/>
              </a:ext>
            </a:extLst>
          </p:cNvPr>
          <p:cNvSpPr txBox="1"/>
          <p:nvPr/>
        </p:nvSpPr>
        <p:spPr>
          <a:xfrm>
            <a:off x="7208726" y="3187738"/>
            <a:ext cx="646331" cy="369332"/>
          </a:xfrm>
          <a:prstGeom prst="rect">
            <a:avLst/>
          </a:prstGeom>
          <a:noFill/>
          <a:ln>
            <a:noFill/>
          </a:ln>
        </p:spPr>
        <p:txBody>
          <a:bodyPr wrap="none" rtlCol="0">
            <a:spAutoFit/>
          </a:bodyPr>
          <a:lstStyle/>
          <a:p>
            <a:r>
              <a:rPr lang="en-US" dirty="0">
                <a:solidFill>
                  <a:schemeClr val="bg1"/>
                </a:solidFill>
              </a:rPr>
              <a:t>15%</a:t>
            </a:r>
          </a:p>
        </p:txBody>
      </p:sp>
      <p:sp>
        <p:nvSpPr>
          <p:cNvPr id="13" name="TextBox 12">
            <a:extLst>
              <a:ext uri="{FF2B5EF4-FFF2-40B4-BE49-F238E27FC236}">
                <a16:creationId xmlns:a16="http://schemas.microsoft.com/office/drawing/2014/main" id="{61CCAD31-F58C-184F-8BE1-E3581918BE2B}"/>
              </a:ext>
            </a:extLst>
          </p:cNvPr>
          <p:cNvSpPr txBox="1"/>
          <p:nvPr/>
        </p:nvSpPr>
        <p:spPr>
          <a:xfrm>
            <a:off x="386504" y="1425579"/>
            <a:ext cx="3372627" cy="1446550"/>
          </a:xfrm>
          <a:prstGeom prst="rect">
            <a:avLst/>
          </a:prstGeom>
          <a:noFill/>
        </p:spPr>
        <p:txBody>
          <a:bodyPr wrap="square" rtlCol="0">
            <a:spAutoFit/>
          </a:bodyPr>
          <a:lstStyle/>
          <a:p>
            <a:pPr algn="ctr"/>
            <a:r>
              <a:rPr lang="en-US" sz="2200" dirty="0"/>
              <a:t>Most energy is needed to consume foods that provide needed </a:t>
            </a:r>
          </a:p>
          <a:p>
            <a:pPr algn="ctr"/>
            <a:r>
              <a:rPr lang="en-US" sz="2200" dirty="0"/>
              <a:t>nutrients and food groups</a:t>
            </a:r>
          </a:p>
        </p:txBody>
      </p:sp>
      <p:sp>
        <p:nvSpPr>
          <p:cNvPr id="15" name="TextBox 14">
            <a:extLst>
              <a:ext uri="{FF2B5EF4-FFF2-40B4-BE49-F238E27FC236}">
                <a16:creationId xmlns:a16="http://schemas.microsoft.com/office/drawing/2014/main" id="{9B0888ED-77BF-184F-AD65-8B0E582D466B}"/>
              </a:ext>
            </a:extLst>
          </p:cNvPr>
          <p:cNvSpPr txBox="1"/>
          <p:nvPr/>
        </p:nvSpPr>
        <p:spPr>
          <a:xfrm>
            <a:off x="8697872" y="3415599"/>
            <a:ext cx="2948243" cy="1785104"/>
          </a:xfrm>
          <a:prstGeom prst="rect">
            <a:avLst/>
          </a:prstGeom>
          <a:noFill/>
          <a:ln w="19050">
            <a:solidFill>
              <a:schemeClr val="tx2"/>
            </a:solidFill>
          </a:ln>
        </p:spPr>
        <p:txBody>
          <a:bodyPr wrap="none" rtlCol="0">
            <a:spAutoFit/>
          </a:bodyPr>
          <a:lstStyle/>
          <a:p>
            <a:pPr algn="ctr"/>
            <a:r>
              <a:rPr lang="en-US" sz="2200" dirty="0"/>
              <a:t>Remaining calories </a:t>
            </a:r>
          </a:p>
          <a:p>
            <a:pPr algn="ctr"/>
            <a:r>
              <a:rPr lang="en-US" sz="2200" dirty="0"/>
              <a:t>for other food </a:t>
            </a:r>
          </a:p>
          <a:p>
            <a:pPr algn="ctr"/>
            <a:r>
              <a:rPr lang="en-US" sz="2200" dirty="0"/>
              <a:t>components</a:t>
            </a:r>
          </a:p>
          <a:p>
            <a:pPr algn="ctr"/>
            <a:r>
              <a:rPr lang="en-US" sz="2200" dirty="0"/>
              <a:t>e.g., saturated fats, </a:t>
            </a:r>
          </a:p>
          <a:p>
            <a:pPr algn="ctr"/>
            <a:r>
              <a:rPr lang="en-US" sz="2200" dirty="0"/>
              <a:t>added sugars, alcohol</a:t>
            </a:r>
          </a:p>
        </p:txBody>
      </p:sp>
      <p:cxnSp>
        <p:nvCxnSpPr>
          <p:cNvPr id="20" name="Straight Arrow Connector 19">
            <a:extLst>
              <a:ext uri="{FF2B5EF4-FFF2-40B4-BE49-F238E27FC236}">
                <a16:creationId xmlns:a16="http://schemas.microsoft.com/office/drawing/2014/main" id="{E8353088-5F55-9D4B-80B7-899A05F6C0B4}"/>
              </a:ext>
            </a:extLst>
          </p:cNvPr>
          <p:cNvCxnSpPr>
            <a:cxnSpLocks/>
          </p:cNvCxnSpPr>
          <p:nvPr/>
        </p:nvCxnSpPr>
        <p:spPr>
          <a:xfrm>
            <a:off x="7827619" y="3642484"/>
            <a:ext cx="739553" cy="404003"/>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54DA449-F3AE-1B48-B00F-749F4DEF6BFB}"/>
              </a:ext>
            </a:extLst>
          </p:cNvPr>
          <p:cNvCxnSpPr>
            <a:cxnSpLocks/>
          </p:cNvCxnSpPr>
          <p:nvPr/>
        </p:nvCxnSpPr>
        <p:spPr>
          <a:xfrm flipH="1">
            <a:off x="7564141" y="1856068"/>
            <a:ext cx="736897" cy="545878"/>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6227A02-E692-1E45-819F-37E55F4904D2}"/>
              </a:ext>
            </a:extLst>
          </p:cNvPr>
          <p:cNvSpPr txBox="1"/>
          <p:nvPr/>
        </p:nvSpPr>
        <p:spPr>
          <a:xfrm>
            <a:off x="196241" y="4687241"/>
            <a:ext cx="3643906" cy="1200329"/>
          </a:xfrm>
          <a:prstGeom prst="rect">
            <a:avLst/>
          </a:prstGeom>
          <a:solidFill>
            <a:schemeClr val="tx2"/>
          </a:solidFill>
          <a:effectLst>
            <a:outerShdw blurRad="50800" dist="38100" dir="2700000" algn="tl" rotWithShape="0">
              <a:prstClr val="black">
                <a:alpha val="40000"/>
              </a:prstClr>
            </a:outerShdw>
            <a:softEdge rad="12700"/>
          </a:effectLst>
        </p:spPr>
        <p:txBody>
          <a:bodyPr wrap="square" rtlCol="0">
            <a:spAutoFit/>
          </a:bodyPr>
          <a:lstStyle/>
          <a:p>
            <a:pPr algn="ctr"/>
            <a:r>
              <a:rPr lang="en-US" dirty="0">
                <a:solidFill>
                  <a:schemeClr val="bg1"/>
                </a:solidFill>
              </a:rPr>
              <a:t>In addition, systematic reviews</a:t>
            </a:r>
          </a:p>
          <a:p>
            <a:pPr algn="ctr"/>
            <a:r>
              <a:rPr lang="en-US" dirty="0">
                <a:solidFill>
                  <a:schemeClr val="bg1"/>
                </a:solidFill>
              </a:rPr>
              <a:t>of original research papers were used for advice on saturated fats, added sugars, and alcohol.</a:t>
            </a:r>
          </a:p>
        </p:txBody>
      </p:sp>
    </p:spTree>
    <p:extLst>
      <p:ext uri="{BB962C8B-B14F-4D97-AF65-F5344CB8AC3E}">
        <p14:creationId xmlns:p14="http://schemas.microsoft.com/office/powerpoint/2010/main" val="176984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25562"/>
          </a:xfrm>
        </p:spPr>
        <p:txBody>
          <a:bodyPr>
            <a:normAutofit/>
          </a:bodyPr>
          <a:lstStyle/>
          <a:p>
            <a:pPr algn="ctr"/>
            <a:r>
              <a:rPr lang="en-US" sz="4000" dirty="0">
                <a:solidFill>
                  <a:schemeClr val="tx2"/>
                </a:solidFill>
                <a:latin typeface="+mj-lt"/>
              </a:rPr>
              <a:t>NESR Systematic Review Methodology</a:t>
            </a:r>
          </a:p>
        </p:txBody>
      </p:sp>
      <p:pic>
        <p:nvPicPr>
          <p:cNvPr id="21" name="Picture 20" descr="Screen Clippi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29970" y="2723179"/>
            <a:ext cx="10932059" cy="2853235"/>
          </a:xfrm>
          <a:prstGeom prst="rect">
            <a:avLst/>
          </a:prstGeom>
          <a:ln w="38100">
            <a:solidFill>
              <a:schemeClr val="accent4"/>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7429" y="1155856"/>
            <a:ext cx="1416872" cy="1325562"/>
          </a:xfrm>
          <a:prstGeom prst="rect">
            <a:avLst/>
          </a:prstGeom>
        </p:spPr>
      </p:pic>
      <p:sp>
        <p:nvSpPr>
          <p:cNvPr id="7" name="TextBox 6"/>
          <p:cNvSpPr txBox="1"/>
          <p:nvPr/>
        </p:nvSpPr>
        <p:spPr>
          <a:xfrm>
            <a:off x="4217670" y="1155856"/>
            <a:ext cx="5466901" cy="1200329"/>
          </a:xfrm>
          <a:prstGeom prst="rect">
            <a:avLst/>
          </a:prstGeom>
          <a:noFill/>
        </p:spPr>
        <p:txBody>
          <a:bodyPr wrap="square" rtlCol="0">
            <a:spAutoFit/>
          </a:bodyPr>
          <a:lstStyle/>
          <a:p>
            <a:pPr>
              <a:defRPr/>
            </a:pPr>
            <a:r>
              <a:rPr lang="en-US" b="1" dirty="0">
                <a:solidFill>
                  <a:prstClr val="black"/>
                </a:solidFill>
                <a:latin typeface="Arial" panose="020B0604020202020204" pitchFamily="34" charset="0"/>
                <a:cs typeface="Arial" panose="020B0604020202020204" pitchFamily="34" charset="0"/>
              </a:rPr>
              <a:t>NESR Systematic Review</a:t>
            </a:r>
          </a:p>
          <a:p>
            <a:pPr>
              <a:defRPr/>
            </a:pPr>
            <a:r>
              <a:rPr lang="en-US" dirty="0">
                <a:solidFill>
                  <a:prstClr val="black"/>
                </a:solidFill>
                <a:latin typeface="Arial" panose="020B0604020202020204" pitchFamily="34" charset="0"/>
                <a:cs typeface="Arial" panose="020B0604020202020204" pitchFamily="34" charset="0"/>
              </a:rPr>
              <a:t>Research project that answers a question on diet and health by searching for, evaluating, and synthesizing all relevant, peer-reviewed studies.</a:t>
            </a:r>
          </a:p>
        </p:txBody>
      </p:sp>
      <p:sp>
        <p:nvSpPr>
          <p:cNvPr id="3" name="TextBox 2">
            <a:extLst>
              <a:ext uri="{FF2B5EF4-FFF2-40B4-BE49-F238E27FC236}">
                <a16:creationId xmlns:a16="http://schemas.microsoft.com/office/drawing/2014/main" id="{6486C4F8-9D13-6B4E-9593-8AE92CE23734}"/>
              </a:ext>
            </a:extLst>
          </p:cNvPr>
          <p:cNvSpPr txBox="1"/>
          <p:nvPr/>
        </p:nvSpPr>
        <p:spPr>
          <a:xfrm>
            <a:off x="3077448" y="5725010"/>
            <a:ext cx="6037102" cy="338554"/>
          </a:xfrm>
          <a:prstGeom prst="rect">
            <a:avLst/>
          </a:prstGeom>
          <a:noFill/>
        </p:spPr>
        <p:txBody>
          <a:bodyPr wrap="none" rtlCol="0">
            <a:spAutoFit/>
          </a:bodyPr>
          <a:lstStyle/>
          <a:p>
            <a:r>
              <a:rPr lang="en-US" sz="1600" dirty="0"/>
              <a:t>Information available at the NESR website: https://</a:t>
            </a:r>
            <a:r>
              <a:rPr lang="en-US" sz="1600" dirty="0" err="1"/>
              <a:t>nesr.usda.gov</a:t>
            </a:r>
            <a:endParaRPr lang="en-US" sz="1600" dirty="0"/>
          </a:p>
        </p:txBody>
      </p:sp>
    </p:spTree>
    <p:extLst>
      <p:ext uri="{BB962C8B-B14F-4D97-AF65-F5344CB8AC3E}">
        <p14:creationId xmlns:p14="http://schemas.microsoft.com/office/powerpoint/2010/main" val="2754428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clock, plate&#10;&#10;Description automatically generated">
            <a:extLst>
              <a:ext uri="{FF2B5EF4-FFF2-40B4-BE49-F238E27FC236}">
                <a16:creationId xmlns:a16="http://schemas.microsoft.com/office/drawing/2014/main" id="{61FD0193-823A-D049-9130-2FB0DC8792A0}"/>
              </a:ext>
            </a:extLst>
          </p:cNvPr>
          <p:cNvPicPr>
            <a:picLocks noGrp="1" noChangeAspect="1"/>
          </p:cNvPicPr>
          <p:nvPr>
            <p:ph sz="half" idx="1"/>
          </p:nvPr>
        </p:nvPicPr>
        <p:blipFill>
          <a:blip r:embed="rId2"/>
          <a:stretch>
            <a:fillRect/>
          </a:stretch>
        </p:blipFill>
        <p:spPr>
          <a:xfrm>
            <a:off x="779030" y="2379345"/>
            <a:ext cx="2243917" cy="2099310"/>
          </a:xfrm>
        </p:spPr>
      </p:pic>
      <p:sp>
        <p:nvSpPr>
          <p:cNvPr id="4" name="Content Placeholder 3">
            <a:extLst>
              <a:ext uri="{FF2B5EF4-FFF2-40B4-BE49-F238E27FC236}">
                <a16:creationId xmlns:a16="http://schemas.microsoft.com/office/drawing/2014/main" id="{88BF5232-7823-AF48-AB54-CE1FFA066138}"/>
              </a:ext>
            </a:extLst>
          </p:cNvPr>
          <p:cNvSpPr>
            <a:spLocks noGrp="1"/>
          </p:cNvSpPr>
          <p:nvPr>
            <p:ph sz="half" idx="2"/>
          </p:nvPr>
        </p:nvSpPr>
        <p:spPr>
          <a:xfrm>
            <a:off x="3434427" y="1405890"/>
            <a:ext cx="7846983" cy="4754880"/>
          </a:xfrm>
        </p:spPr>
        <p:txBody>
          <a:bodyPr>
            <a:normAutofit fontScale="85000" lnSpcReduction="10000"/>
          </a:bodyPr>
          <a:lstStyle/>
          <a:p>
            <a:pPr>
              <a:spcAft>
                <a:spcPts val="1800"/>
              </a:spcAft>
            </a:pPr>
            <a:r>
              <a:rPr lang="en-US" dirty="0"/>
              <a:t>The systematic review criteria, analytical protocols, and draft conclusions were made available at </a:t>
            </a:r>
            <a:r>
              <a:rPr lang="en-US" dirty="0">
                <a:hlinkClick r:id="rId3"/>
              </a:rPr>
              <a:t>www.dietaryguidelines.gov</a:t>
            </a:r>
            <a:r>
              <a:rPr lang="en-US" dirty="0"/>
              <a:t> </a:t>
            </a:r>
          </a:p>
          <a:p>
            <a:pPr>
              <a:spcAft>
                <a:spcPts val="600"/>
              </a:spcAft>
            </a:pPr>
            <a:r>
              <a:rPr lang="en-US" dirty="0"/>
              <a:t>Conclusions based on the systematic review are graded based on risk of bias,  consistency, directness, precision, generalizability</a:t>
            </a:r>
          </a:p>
          <a:p>
            <a:pPr lvl="1">
              <a:spcAft>
                <a:spcPts val="1800"/>
              </a:spcAft>
            </a:pPr>
            <a:r>
              <a:rPr lang="en-US" dirty="0"/>
              <a:t>Evidence grades: strong, moderate, limited, or not assignable</a:t>
            </a:r>
          </a:p>
          <a:p>
            <a:pPr>
              <a:spcAft>
                <a:spcPts val="2400"/>
              </a:spcAft>
            </a:pPr>
            <a:r>
              <a:rPr lang="en-US" dirty="0"/>
              <a:t>Draft systematic reviews were peer reviewed before posted at </a:t>
            </a:r>
            <a:r>
              <a:rPr lang="en-US" dirty="0">
                <a:hlinkClick r:id="rId3"/>
              </a:rPr>
              <a:t>www.dietaryguidelines.gov</a:t>
            </a:r>
            <a:endParaRPr lang="en-US" sz="100" dirty="0"/>
          </a:p>
          <a:p>
            <a:pPr marL="0" indent="0">
              <a:spcAft>
                <a:spcPts val="1800"/>
              </a:spcAft>
              <a:buNone/>
            </a:pPr>
            <a:r>
              <a:rPr lang="en-US" sz="2600" b="1" dirty="0">
                <a:solidFill>
                  <a:schemeClr val="accent6"/>
                </a:solidFill>
              </a:rPr>
              <a:t>Tune into the last webinar in this series which focuses on the above: Wednesday, March 10</a:t>
            </a:r>
            <a:r>
              <a:rPr lang="en-US" sz="2600" b="1" baseline="30000" dirty="0">
                <a:solidFill>
                  <a:schemeClr val="accent6"/>
                </a:solidFill>
              </a:rPr>
              <a:t>th</a:t>
            </a:r>
            <a:r>
              <a:rPr lang="en-US" sz="2600" b="1" dirty="0">
                <a:solidFill>
                  <a:schemeClr val="accent6"/>
                </a:solidFill>
              </a:rPr>
              <a:t> from 1 – 2 PM EST</a:t>
            </a:r>
          </a:p>
        </p:txBody>
      </p:sp>
      <p:sp>
        <p:nvSpPr>
          <p:cNvPr id="8" name="Title 1">
            <a:extLst>
              <a:ext uri="{FF2B5EF4-FFF2-40B4-BE49-F238E27FC236}">
                <a16:creationId xmlns:a16="http://schemas.microsoft.com/office/drawing/2014/main" id="{B86E185E-4C6C-224A-9F22-DD3E7C12B028}"/>
              </a:ext>
            </a:extLst>
          </p:cNvPr>
          <p:cNvSpPr txBox="1">
            <a:spLocks/>
          </p:cNvSpPr>
          <p:nvPr/>
        </p:nvSpPr>
        <p:spPr>
          <a:xfrm>
            <a:off x="0" y="0"/>
            <a:ext cx="12192000" cy="1073944"/>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200" b="1" i="0" kern="1200" cap="all" spc="700" baseline="0">
                <a:solidFill>
                  <a:schemeClr val="tx1"/>
                </a:solidFill>
                <a:latin typeface="+mj-lt"/>
                <a:ea typeface="+mj-ea"/>
                <a:cs typeface="+mj-cs"/>
              </a:defRPr>
            </a:lvl1pPr>
          </a:lstStyle>
          <a:p>
            <a:pPr algn="ctr"/>
            <a:r>
              <a:rPr lang="en-US" sz="3300" cap="none" spc="0" dirty="0">
                <a:solidFill>
                  <a:schemeClr val="tx2"/>
                </a:solidFill>
              </a:rPr>
              <a:t>Examining the Evidence: NESR Systematic Reviews</a:t>
            </a:r>
          </a:p>
        </p:txBody>
      </p:sp>
    </p:spTree>
    <p:extLst>
      <p:ext uri="{BB962C8B-B14F-4D97-AF65-F5344CB8AC3E}">
        <p14:creationId xmlns:p14="http://schemas.microsoft.com/office/powerpoint/2010/main" val="3645513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r>
              <a:rPr lang="en-US" sz="3600" dirty="0"/>
              <a:t>The 2020 Advisory Committee’s</a:t>
            </a:r>
            <a:br>
              <a:rPr lang="en-US" sz="3600" dirty="0"/>
            </a:br>
            <a:r>
              <a:rPr lang="en-US" sz="3600" dirty="0"/>
              <a:t>systematic reviews are at </a:t>
            </a:r>
            <a:r>
              <a:rPr lang="en-US" sz="3600" dirty="0" err="1"/>
              <a:t>NESR.usda.gov</a:t>
            </a:r>
            <a:r>
              <a:rPr lang="en-US" sz="3600" dirty="0"/>
              <a:t> </a:t>
            </a:r>
          </a:p>
        </p:txBody>
      </p:sp>
      <p:sp>
        <p:nvSpPr>
          <p:cNvPr id="3" name="Content Placeholder 2"/>
          <p:cNvSpPr>
            <a:spLocks noGrp="1"/>
          </p:cNvSpPr>
          <p:nvPr>
            <p:ph idx="1"/>
          </p:nvPr>
        </p:nvSpPr>
        <p:spPr>
          <a:xfrm>
            <a:off x="337185" y="1405573"/>
            <a:ext cx="6978015" cy="4823777"/>
          </a:xfrm>
        </p:spPr>
        <p:txBody>
          <a:bodyPr>
            <a:normAutofit fontScale="92500"/>
          </a:bodyPr>
          <a:lstStyle/>
          <a:p>
            <a:pPr marL="0" indent="0">
              <a:lnSpc>
                <a:spcPct val="110000"/>
              </a:lnSpc>
              <a:buNone/>
            </a:pPr>
            <a:r>
              <a:rPr lang="en-US" sz="2200" b="1" dirty="0">
                <a:solidFill>
                  <a:schemeClr val="accent6"/>
                </a:solidFill>
              </a:rPr>
              <a:t>Want a snapshot of a NESR systematic review?  </a:t>
            </a:r>
          </a:p>
          <a:p>
            <a:pPr marL="0" indent="0">
              <a:lnSpc>
                <a:spcPct val="110000"/>
              </a:lnSpc>
              <a:spcBef>
                <a:spcPts val="600"/>
              </a:spcBef>
              <a:spcAft>
                <a:spcPts val="1200"/>
              </a:spcAft>
              <a:buNone/>
            </a:pPr>
            <a:r>
              <a:rPr lang="en-US" sz="2100" i="1" dirty="0"/>
              <a:t>Plain language summary and technical abstracts available</a:t>
            </a:r>
            <a:endParaRPr lang="en-US" sz="2100" b="1" dirty="0"/>
          </a:p>
          <a:p>
            <a:pPr marL="0" indent="0">
              <a:lnSpc>
                <a:spcPct val="110000"/>
              </a:lnSpc>
              <a:buNone/>
            </a:pPr>
            <a:r>
              <a:rPr lang="en-US" sz="2200" b="1" dirty="0">
                <a:solidFill>
                  <a:schemeClr val="accent6"/>
                </a:solidFill>
              </a:rPr>
              <a:t>Want full documentation of a NESR systematic review?  </a:t>
            </a:r>
          </a:p>
          <a:p>
            <a:pPr marL="0" indent="0">
              <a:lnSpc>
                <a:spcPct val="110000"/>
              </a:lnSpc>
              <a:buNone/>
            </a:pPr>
            <a:r>
              <a:rPr lang="en-US" sz="2100" i="1" dirty="0"/>
              <a:t>Full systematic review can be downloaded</a:t>
            </a:r>
            <a:endParaRPr lang="en-US" sz="2100" dirty="0"/>
          </a:p>
          <a:p>
            <a:pPr indent="-285750">
              <a:lnSpc>
                <a:spcPct val="110000"/>
              </a:lnSpc>
              <a:spcBef>
                <a:spcPts val="600"/>
              </a:spcBef>
            </a:pPr>
            <a:r>
              <a:rPr lang="en-US" sz="1900" dirty="0"/>
              <a:t>Conclusion statement and grade, summary of the evidence</a:t>
            </a:r>
          </a:p>
          <a:p>
            <a:pPr indent="-285750">
              <a:lnSpc>
                <a:spcPct val="110000"/>
              </a:lnSpc>
              <a:spcBef>
                <a:spcPts val="600"/>
              </a:spcBef>
            </a:pPr>
            <a:r>
              <a:rPr lang="en-US" sz="1900" dirty="0"/>
              <a:t>Description and synthesis of the evidence</a:t>
            </a:r>
          </a:p>
          <a:p>
            <a:pPr indent="-285750">
              <a:lnSpc>
                <a:spcPct val="110000"/>
              </a:lnSpc>
              <a:spcBef>
                <a:spcPts val="600"/>
              </a:spcBef>
            </a:pPr>
            <a:r>
              <a:rPr lang="en-US" sz="1900" dirty="0"/>
              <a:t>Research recommendations</a:t>
            </a:r>
          </a:p>
          <a:p>
            <a:pPr indent="-285750">
              <a:lnSpc>
                <a:spcPct val="110000"/>
              </a:lnSpc>
              <a:spcBef>
                <a:spcPts val="600"/>
              </a:spcBef>
            </a:pPr>
            <a:r>
              <a:rPr lang="en-US" sz="1900" dirty="0"/>
              <a:t>Methodology</a:t>
            </a:r>
          </a:p>
          <a:p>
            <a:pPr marL="800100" lvl="1">
              <a:lnSpc>
                <a:spcPct val="110000"/>
              </a:lnSpc>
              <a:spcBef>
                <a:spcPts val="0"/>
              </a:spcBef>
            </a:pPr>
            <a:r>
              <a:rPr lang="en-US" sz="1700" dirty="0"/>
              <a:t>Analytic framework</a:t>
            </a:r>
          </a:p>
          <a:p>
            <a:pPr marL="800100" lvl="1">
              <a:lnSpc>
                <a:spcPct val="110000"/>
              </a:lnSpc>
              <a:spcBef>
                <a:spcPts val="0"/>
              </a:spcBef>
            </a:pPr>
            <a:r>
              <a:rPr lang="en-US" sz="1700" dirty="0"/>
              <a:t>Inclusion and exclusion criteria</a:t>
            </a:r>
          </a:p>
          <a:p>
            <a:pPr marL="800100" lvl="1">
              <a:lnSpc>
                <a:spcPct val="110000"/>
              </a:lnSpc>
              <a:spcBef>
                <a:spcPts val="0"/>
              </a:spcBef>
            </a:pPr>
            <a:r>
              <a:rPr lang="en-US" sz="1700" dirty="0"/>
              <a:t>Literature search strategy</a:t>
            </a:r>
          </a:p>
          <a:p>
            <a:pPr marL="800100" lvl="1">
              <a:lnSpc>
                <a:spcPct val="110000"/>
              </a:lnSpc>
              <a:spcBef>
                <a:spcPts val="0"/>
              </a:spcBef>
            </a:pPr>
            <a:r>
              <a:rPr lang="en-US" sz="1700" dirty="0"/>
              <a:t>Included and excluded articles</a:t>
            </a:r>
          </a:p>
        </p:txBody>
      </p:sp>
      <p:pic>
        <p:nvPicPr>
          <p:cNvPr id="4" name="Picture 3"/>
          <p:cNvPicPr>
            <a:picLocks noChangeAspect="1"/>
          </p:cNvPicPr>
          <p:nvPr/>
        </p:nvPicPr>
        <p:blipFill rotWithShape="1">
          <a:blip r:embed="rId3"/>
          <a:srcRect l="68359" t="28472" r="12327" b="15278"/>
          <a:stretch/>
        </p:blipFill>
        <p:spPr>
          <a:xfrm>
            <a:off x="7218207" y="1405573"/>
            <a:ext cx="4728048" cy="4303054"/>
          </a:xfrm>
          <a:prstGeom prst="rect">
            <a:avLst/>
          </a:prstGeom>
        </p:spPr>
      </p:pic>
    </p:spTree>
    <p:extLst>
      <p:ext uri="{BB962C8B-B14F-4D97-AF65-F5344CB8AC3E}">
        <p14:creationId xmlns:p14="http://schemas.microsoft.com/office/powerpoint/2010/main" val="788762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6771-D44A-D346-B5B3-BCA28799BD87}"/>
              </a:ext>
            </a:extLst>
          </p:cNvPr>
          <p:cNvSpPr>
            <a:spLocks noGrp="1"/>
          </p:cNvSpPr>
          <p:nvPr>
            <p:ph type="title"/>
          </p:nvPr>
        </p:nvSpPr>
        <p:spPr>
          <a:xfrm>
            <a:off x="418338" y="467698"/>
            <a:ext cx="2839212" cy="5257799"/>
          </a:xfrm>
          <a:solidFill>
            <a:schemeClr val="accent6"/>
          </a:solidFill>
        </p:spPr>
        <p:txBody>
          <a:bodyPr>
            <a:norm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rPr>
              <a:t>Analytic framework for SR question:</a:t>
            </a:r>
            <a:br>
              <a:rPr kumimoji="0" lang="en-US" altLang="en-US" sz="2800" b="1" i="0" u="none" strike="noStrike" cap="none" normalizeH="0" baseline="0" dirty="0">
                <a:ln>
                  <a:noFill/>
                </a:ln>
                <a:solidFill>
                  <a:schemeClr val="bg1"/>
                </a:solidFill>
                <a:effectLst/>
              </a:rPr>
            </a:br>
            <a:br>
              <a:rPr kumimoji="0" lang="en-US" altLang="en-US" sz="2800" b="1" i="0" u="none" strike="noStrike" cap="none" normalizeH="0" baseline="0" dirty="0">
                <a:ln>
                  <a:noFill/>
                </a:ln>
                <a:solidFill>
                  <a:schemeClr val="bg1"/>
                </a:solidFill>
                <a:effectLst/>
                <a:latin typeface="Arial" panose="020B0604020202020204" pitchFamily="34" charset="0"/>
              </a:rPr>
            </a:br>
            <a:r>
              <a:rPr kumimoji="0" lang="en-US" altLang="en-US" sz="2800" i="0" u="none" strike="noStrike" cap="none" normalizeH="0" baseline="0" dirty="0">
                <a:ln>
                  <a:noFill/>
                </a:ln>
                <a:solidFill>
                  <a:schemeClr val="bg1"/>
                </a:solidFill>
                <a:effectLst/>
                <a:latin typeface="Arial" panose="020B0604020202020204" pitchFamily="34" charset="0"/>
              </a:rPr>
              <a:t>What is the relationship between dietary patterns consumed and all-cause mortality?</a:t>
            </a:r>
            <a:r>
              <a:rPr kumimoji="0" lang="en-US" altLang="en-US" sz="2800" b="0" i="0" u="none" strike="noStrike" cap="none" normalizeH="0" baseline="0" dirty="0">
                <a:ln>
                  <a:noFill/>
                </a:ln>
                <a:solidFill>
                  <a:schemeClr val="bg1"/>
                </a:solidFill>
                <a:effectLst/>
                <a:latin typeface="Arial" panose="020B0604020202020204" pitchFamily="34" charset="0"/>
              </a:rPr>
              <a:t>        </a:t>
            </a:r>
          </a:p>
        </p:txBody>
      </p:sp>
      <p:pic>
        <p:nvPicPr>
          <p:cNvPr id="4" name="Picture 3">
            <a:extLst>
              <a:ext uri="{FF2B5EF4-FFF2-40B4-BE49-F238E27FC236}">
                <a16:creationId xmlns:a16="http://schemas.microsoft.com/office/drawing/2014/main" id="{2EB32E93-6655-E943-B69B-3121E5E3BAEA}"/>
              </a:ext>
            </a:extLst>
          </p:cNvPr>
          <p:cNvPicPr>
            <a:picLocks noChangeAspect="1"/>
          </p:cNvPicPr>
          <p:nvPr/>
        </p:nvPicPr>
        <p:blipFill rotWithShape="1">
          <a:blip r:embed="rId2"/>
          <a:srcRect l="5449" r="6150"/>
          <a:stretch/>
        </p:blipFill>
        <p:spPr>
          <a:xfrm rot="5400000">
            <a:off x="4854623" y="-1174164"/>
            <a:ext cx="5850299" cy="8564385"/>
          </a:xfrm>
          <a:prstGeom prst="rect">
            <a:avLst/>
          </a:prstGeom>
        </p:spPr>
      </p:pic>
    </p:spTree>
    <p:extLst>
      <p:ext uri="{BB962C8B-B14F-4D97-AF65-F5344CB8AC3E}">
        <p14:creationId xmlns:p14="http://schemas.microsoft.com/office/powerpoint/2010/main" val="4107570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83" name="TextBox 82"/>
          <p:cNvSpPr txBox="1"/>
          <p:nvPr/>
        </p:nvSpPr>
        <p:spPr>
          <a:xfrm>
            <a:off x="1800497" y="1190581"/>
            <a:ext cx="8839200" cy="430887"/>
          </a:xfrm>
          <a:prstGeom prst="rect">
            <a:avLst/>
          </a:prstGeom>
          <a:solidFill>
            <a:srgbClr val="FFFFFF"/>
          </a:solidFill>
          <a:ln w="28575">
            <a:noFill/>
          </a:ln>
        </p:spPr>
        <p:txBody>
          <a:bodyPr wrap="square" rtlCol="0">
            <a:spAutoFit/>
          </a:bodyPr>
          <a:lstStyle/>
          <a:p>
            <a:pPr marL="285750" indent="-285750">
              <a:buFont typeface="Arial" panose="020B0604020202020204" pitchFamily="34" charset="0"/>
              <a:buChar char="•"/>
            </a:pPr>
            <a:endParaRPr lang="en-US" sz="2200" dirty="0"/>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0" y="-15237"/>
            <a:ext cx="12192000" cy="11237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900" b="1" dirty="0">
                <a:solidFill>
                  <a:schemeClr val="tx2"/>
                </a:solidFill>
                <a:cs typeface="Arial" panose="020B0604020202020204" pitchFamily="34" charset="0"/>
              </a:rPr>
              <a:t>Example of Findings from Systematic Reviews</a:t>
            </a:r>
          </a:p>
          <a:p>
            <a:pPr algn="ctr"/>
            <a:r>
              <a:rPr lang="en-US" sz="2900" b="1" dirty="0">
                <a:solidFill>
                  <a:schemeClr val="tx2"/>
                </a:solidFill>
                <a:cs typeface="Arial" panose="020B0604020202020204" pitchFamily="34" charset="0"/>
              </a:rPr>
              <a:t>Committee Findings: Dietary Patterns (Chapter 8, p 39-40)</a:t>
            </a:r>
            <a:endParaRPr lang="en-US" sz="2900" b="1" dirty="0">
              <a:solidFill>
                <a:schemeClr val="tx2"/>
              </a:solidFill>
            </a:endParaRPr>
          </a:p>
        </p:txBody>
      </p:sp>
      <p:pic>
        <p:nvPicPr>
          <p:cNvPr id="18" name="Content Placeholder 5" descr="A picture containing clock, plate&#10;&#10;Description automatically generated">
            <a:extLst>
              <a:ext uri="{FF2B5EF4-FFF2-40B4-BE49-F238E27FC236}">
                <a16:creationId xmlns:a16="http://schemas.microsoft.com/office/drawing/2014/main" id="{E74A907D-AD40-4C47-B626-1E0F4FC3B105}"/>
              </a:ext>
            </a:extLst>
          </p:cNvPr>
          <p:cNvPicPr>
            <a:picLocks noChangeAspect="1"/>
          </p:cNvPicPr>
          <p:nvPr/>
        </p:nvPicPr>
        <p:blipFill>
          <a:blip r:embed="rId3"/>
          <a:stretch>
            <a:fillRect/>
          </a:stretch>
        </p:blipFill>
        <p:spPr>
          <a:xfrm>
            <a:off x="10956735" y="1169526"/>
            <a:ext cx="966147" cy="903884"/>
          </a:xfrm>
          <a:prstGeom prst="rect">
            <a:avLst/>
          </a:prstGeom>
        </p:spPr>
      </p:pic>
      <p:sp>
        <p:nvSpPr>
          <p:cNvPr id="2" name="TextBox 1">
            <a:extLst>
              <a:ext uri="{FF2B5EF4-FFF2-40B4-BE49-F238E27FC236}">
                <a16:creationId xmlns:a16="http://schemas.microsoft.com/office/drawing/2014/main" id="{9D25C42C-831E-6C48-B5FC-1293A05A6C30}"/>
              </a:ext>
            </a:extLst>
          </p:cNvPr>
          <p:cNvSpPr txBox="1"/>
          <p:nvPr/>
        </p:nvSpPr>
        <p:spPr>
          <a:xfrm>
            <a:off x="660391" y="2553323"/>
            <a:ext cx="2004075" cy="307777"/>
          </a:xfrm>
          <a:prstGeom prst="rect">
            <a:avLst/>
          </a:prstGeom>
          <a:noFill/>
        </p:spPr>
        <p:txBody>
          <a:bodyPr wrap="none" rtlCol="0">
            <a:spAutoFit/>
          </a:bodyPr>
          <a:lstStyle/>
          <a:p>
            <a:pPr algn="r"/>
            <a:r>
              <a:rPr lang="en-US" sz="1400" b="1" dirty="0"/>
              <a:t>Lower risk of disease</a:t>
            </a:r>
          </a:p>
        </p:txBody>
      </p:sp>
      <p:sp>
        <p:nvSpPr>
          <p:cNvPr id="21" name="TextBox 20">
            <a:extLst>
              <a:ext uri="{FF2B5EF4-FFF2-40B4-BE49-F238E27FC236}">
                <a16:creationId xmlns:a16="http://schemas.microsoft.com/office/drawing/2014/main" id="{C6D869C3-79E3-BA45-968D-12842661E885}"/>
              </a:ext>
            </a:extLst>
          </p:cNvPr>
          <p:cNvSpPr txBox="1"/>
          <p:nvPr/>
        </p:nvSpPr>
        <p:spPr>
          <a:xfrm>
            <a:off x="697493" y="5144235"/>
            <a:ext cx="2044150" cy="307777"/>
          </a:xfrm>
          <a:prstGeom prst="rect">
            <a:avLst/>
          </a:prstGeom>
          <a:noFill/>
        </p:spPr>
        <p:txBody>
          <a:bodyPr wrap="none" rtlCol="0">
            <a:spAutoFit/>
          </a:bodyPr>
          <a:lstStyle/>
          <a:p>
            <a:pPr algn="r"/>
            <a:r>
              <a:rPr lang="en-US" sz="1400" b="1" dirty="0"/>
              <a:t>Higher risk of disease</a:t>
            </a:r>
          </a:p>
        </p:txBody>
      </p:sp>
      <p:sp>
        <p:nvSpPr>
          <p:cNvPr id="23" name="TextBox 22">
            <a:extLst>
              <a:ext uri="{FF2B5EF4-FFF2-40B4-BE49-F238E27FC236}">
                <a16:creationId xmlns:a16="http://schemas.microsoft.com/office/drawing/2014/main" id="{FEB14931-234C-9148-A733-DFE7D972BC0A}"/>
              </a:ext>
            </a:extLst>
          </p:cNvPr>
          <p:cNvSpPr txBox="1"/>
          <p:nvPr/>
        </p:nvSpPr>
        <p:spPr>
          <a:xfrm>
            <a:off x="1963468" y="2259839"/>
            <a:ext cx="702436" cy="307777"/>
          </a:xfrm>
          <a:prstGeom prst="rect">
            <a:avLst/>
          </a:prstGeom>
          <a:noFill/>
        </p:spPr>
        <p:txBody>
          <a:bodyPr wrap="none" rtlCol="0">
            <a:spAutoFit/>
          </a:bodyPr>
          <a:lstStyle/>
          <a:p>
            <a:pPr algn="r"/>
            <a:r>
              <a:rPr lang="en-US" sz="1400" b="1" dirty="0"/>
              <a:t>Grade</a:t>
            </a:r>
          </a:p>
        </p:txBody>
      </p:sp>
      <p:sp>
        <p:nvSpPr>
          <p:cNvPr id="26" name="TextBox 25">
            <a:extLst>
              <a:ext uri="{FF2B5EF4-FFF2-40B4-BE49-F238E27FC236}">
                <a16:creationId xmlns:a16="http://schemas.microsoft.com/office/drawing/2014/main" id="{36B7208D-2143-0E4D-85CB-B7F95C3371C2}"/>
              </a:ext>
            </a:extLst>
          </p:cNvPr>
          <p:cNvSpPr txBox="1"/>
          <p:nvPr/>
        </p:nvSpPr>
        <p:spPr>
          <a:xfrm>
            <a:off x="245913" y="1666453"/>
            <a:ext cx="2465581" cy="307777"/>
          </a:xfrm>
          <a:prstGeom prst="rect">
            <a:avLst/>
          </a:prstGeom>
          <a:noFill/>
        </p:spPr>
        <p:txBody>
          <a:bodyPr wrap="square" rtlCol="0">
            <a:spAutoFit/>
          </a:bodyPr>
          <a:lstStyle/>
          <a:p>
            <a:pPr algn="r"/>
            <a:r>
              <a:rPr lang="en-US" sz="1400" b="1" dirty="0"/>
              <a:t>Health outcome of interest</a:t>
            </a:r>
          </a:p>
        </p:txBody>
      </p:sp>
      <p:sp>
        <p:nvSpPr>
          <p:cNvPr id="3" name="Rectangle 2">
            <a:extLst>
              <a:ext uri="{FF2B5EF4-FFF2-40B4-BE49-F238E27FC236}">
                <a16:creationId xmlns:a16="http://schemas.microsoft.com/office/drawing/2014/main" id="{6C601653-7583-1740-9516-ABA4CFB514D0}"/>
              </a:ext>
            </a:extLst>
          </p:cNvPr>
          <p:cNvSpPr/>
          <p:nvPr/>
        </p:nvSpPr>
        <p:spPr>
          <a:xfrm>
            <a:off x="2513043" y="5973985"/>
            <a:ext cx="9678957" cy="10187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7F69361-5C8E-5D41-A541-8940DB0E5272}"/>
              </a:ext>
            </a:extLst>
          </p:cNvPr>
          <p:cNvPicPr>
            <a:picLocks noChangeAspect="1"/>
          </p:cNvPicPr>
          <p:nvPr/>
        </p:nvPicPr>
        <p:blipFill>
          <a:blip r:embed="rId4"/>
          <a:stretch>
            <a:fillRect/>
          </a:stretch>
        </p:blipFill>
        <p:spPr>
          <a:xfrm>
            <a:off x="2650065" y="982978"/>
            <a:ext cx="8315542" cy="5842168"/>
          </a:xfrm>
          <a:prstGeom prst="rect">
            <a:avLst/>
          </a:prstGeom>
        </p:spPr>
      </p:pic>
    </p:spTree>
    <p:extLst>
      <p:ext uri="{BB962C8B-B14F-4D97-AF65-F5344CB8AC3E}">
        <p14:creationId xmlns:p14="http://schemas.microsoft.com/office/powerpoint/2010/main" val="3815764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83" name="TextBox 82"/>
          <p:cNvSpPr txBox="1"/>
          <p:nvPr/>
        </p:nvSpPr>
        <p:spPr>
          <a:xfrm>
            <a:off x="1800497" y="1190581"/>
            <a:ext cx="8839200" cy="430887"/>
          </a:xfrm>
          <a:prstGeom prst="rect">
            <a:avLst/>
          </a:prstGeom>
          <a:solidFill>
            <a:srgbClr val="FFFFFF"/>
          </a:solidFill>
          <a:ln w="28575">
            <a:noFill/>
          </a:ln>
        </p:spPr>
        <p:txBody>
          <a:bodyPr wrap="square" rtlCol="0">
            <a:spAutoFit/>
          </a:bodyPr>
          <a:lstStyle/>
          <a:p>
            <a:pPr marL="285750" indent="-285750">
              <a:buFont typeface="Arial" panose="020B0604020202020204" pitchFamily="34" charset="0"/>
              <a:buChar char="•"/>
            </a:pPr>
            <a:endParaRPr lang="en-US" sz="2200" dirty="0"/>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1" y="38205"/>
            <a:ext cx="12226290" cy="944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900" b="1" dirty="0">
                <a:solidFill>
                  <a:schemeClr val="tx2"/>
                </a:solidFill>
                <a:cs typeface="Arial" panose="020B0604020202020204" pitchFamily="34" charset="0"/>
              </a:rPr>
              <a:t>Example of Findings from Systematic Reviews</a:t>
            </a:r>
          </a:p>
          <a:p>
            <a:pPr algn="ctr"/>
            <a:r>
              <a:rPr lang="en-US" sz="2900" b="1" dirty="0">
                <a:solidFill>
                  <a:schemeClr val="tx2"/>
                </a:solidFill>
                <a:cs typeface="Arial" panose="020B0604020202020204" pitchFamily="34" charset="0"/>
              </a:rPr>
              <a:t>Committee Findings: Dietary Patterns (Chapter 8, p 39-40)</a:t>
            </a:r>
            <a:endParaRPr lang="en-US" sz="2900" b="1" dirty="0">
              <a:solidFill>
                <a:schemeClr val="tx2"/>
              </a:solidFill>
            </a:endParaRPr>
          </a:p>
        </p:txBody>
      </p:sp>
      <p:sp>
        <p:nvSpPr>
          <p:cNvPr id="26" name="TextBox 25">
            <a:extLst>
              <a:ext uri="{FF2B5EF4-FFF2-40B4-BE49-F238E27FC236}">
                <a16:creationId xmlns:a16="http://schemas.microsoft.com/office/drawing/2014/main" id="{043E8B4C-53F6-1546-BDB2-6FC586C0EBBC}"/>
              </a:ext>
            </a:extLst>
          </p:cNvPr>
          <p:cNvSpPr txBox="1"/>
          <p:nvPr/>
        </p:nvSpPr>
        <p:spPr>
          <a:xfrm>
            <a:off x="591703" y="2451455"/>
            <a:ext cx="2044214" cy="523220"/>
          </a:xfrm>
          <a:prstGeom prst="rect">
            <a:avLst/>
          </a:prstGeom>
          <a:noFill/>
        </p:spPr>
        <p:txBody>
          <a:bodyPr wrap="none" rtlCol="0">
            <a:spAutoFit/>
          </a:bodyPr>
          <a:lstStyle/>
          <a:p>
            <a:pPr algn="r"/>
            <a:r>
              <a:rPr lang="en-US" sz="1400" b="1" dirty="0"/>
              <a:t>Higher risk of disease</a:t>
            </a:r>
          </a:p>
          <a:p>
            <a:pPr algn="r"/>
            <a:r>
              <a:rPr lang="en-US" sz="1400" b="1" i="1" dirty="0"/>
              <a:t>continued</a:t>
            </a:r>
          </a:p>
        </p:txBody>
      </p:sp>
      <p:pic>
        <p:nvPicPr>
          <p:cNvPr id="29" name="Content Placeholder 5" descr="A picture containing clock, plate&#10;&#10;Description automatically generated">
            <a:extLst>
              <a:ext uri="{FF2B5EF4-FFF2-40B4-BE49-F238E27FC236}">
                <a16:creationId xmlns:a16="http://schemas.microsoft.com/office/drawing/2014/main" id="{BFC3AE01-9A34-8941-BE7B-CFE80602F0C4}"/>
              </a:ext>
            </a:extLst>
          </p:cNvPr>
          <p:cNvPicPr>
            <a:picLocks noChangeAspect="1"/>
          </p:cNvPicPr>
          <p:nvPr/>
        </p:nvPicPr>
        <p:blipFill>
          <a:blip r:embed="rId3"/>
          <a:stretch>
            <a:fillRect/>
          </a:stretch>
        </p:blipFill>
        <p:spPr>
          <a:xfrm>
            <a:off x="10956735" y="1169526"/>
            <a:ext cx="966147" cy="903884"/>
          </a:xfrm>
          <a:prstGeom prst="rect">
            <a:avLst/>
          </a:prstGeom>
        </p:spPr>
      </p:pic>
      <p:sp>
        <p:nvSpPr>
          <p:cNvPr id="31" name="Rectangle 30">
            <a:extLst>
              <a:ext uri="{FF2B5EF4-FFF2-40B4-BE49-F238E27FC236}">
                <a16:creationId xmlns:a16="http://schemas.microsoft.com/office/drawing/2014/main" id="{BD42C22B-EEF5-1847-9E20-ECB9BD32EDF3}"/>
              </a:ext>
            </a:extLst>
          </p:cNvPr>
          <p:cNvSpPr/>
          <p:nvPr/>
        </p:nvSpPr>
        <p:spPr>
          <a:xfrm>
            <a:off x="2513043" y="5973985"/>
            <a:ext cx="9678957" cy="10187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BC864D99-0F9C-0049-93FC-11DF504999BF}"/>
              </a:ext>
            </a:extLst>
          </p:cNvPr>
          <p:cNvGrpSpPr/>
          <p:nvPr/>
        </p:nvGrpSpPr>
        <p:grpSpPr>
          <a:xfrm>
            <a:off x="2547333" y="932649"/>
            <a:ext cx="8321040" cy="5817434"/>
            <a:chOff x="2650064" y="982978"/>
            <a:chExt cx="8745645" cy="5852162"/>
          </a:xfrm>
        </p:grpSpPr>
        <p:pic>
          <p:nvPicPr>
            <p:cNvPr id="3" name="Picture 2">
              <a:extLst>
                <a:ext uri="{FF2B5EF4-FFF2-40B4-BE49-F238E27FC236}">
                  <a16:creationId xmlns:a16="http://schemas.microsoft.com/office/drawing/2014/main" id="{CF1B4954-F816-6B46-BD4D-8E49B02EDFD4}"/>
                </a:ext>
              </a:extLst>
            </p:cNvPr>
            <p:cNvPicPr>
              <a:picLocks noChangeAspect="1"/>
            </p:cNvPicPr>
            <p:nvPr/>
          </p:nvPicPr>
          <p:blipFill>
            <a:blip r:embed="rId4"/>
            <a:stretch>
              <a:fillRect/>
            </a:stretch>
          </p:blipFill>
          <p:spPr>
            <a:xfrm>
              <a:off x="2686128" y="2743621"/>
              <a:ext cx="8676237" cy="4091519"/>
            </a:xfrm>
            <a:prstGeom prst="rect">
              <a:avLst/>
            </a:prstGeom>
          </p:spPr>
        </p:pic>
        <p:pic>
          <p:nvPicPr>
            <p:cNvPr id="33" name="Picture 32">
              <a:extLst>
                <a:ext uri="{FF2B5EF4-FFF2-40B4-BE49-F238E27FC236}">
                  <a16:creationId xmlns:a16="http://schemas.microsoft.com/office/drawing/2014/main" id="{75A3236A-3405-504F-816B-1276A77FE935}"/>
                </a:ext>
              </a:extLst>
            </p:cNvPr>
            <p:cNvPicPr>
              <a:picLocks noChangeAspect="1"/>
            </p:cNvPicPr>
            <p:nvPr/>
          </p:nvPicPr>
          <p:blipFill rotWithShape="1">
            <a:blip r:embed="rId5"/>
            <a:srcRect b="72805"/>
            <a:stretch/>
          </p:blipFill>
          <p:spPr>
            <a:xfrm>
              <a:off x="2650064" y="982978"/>
              <a:ext cx="8745645" cy="1695873"/>
            </a:xfrm>
            <a:prstGeom prst="rect">
              <a:avLst/>
            </a:prstGeom>
          </p:spPr>
        </p:pic>
        <p:pic>
          <p:nvPicPr>
            <p:cNvPr id="34" name="Picture 33">
              <a:extLst>
                <a:ext uri="{FF2B5EF4-FFF2-40B4-BE49-F238E27FC236}">
                  <a16:creationId xmlns:a16="http://schemas.microsoft.com/office/drawing/2014/main" id="{FAB2D3DD-77BB-CC40-B180-55F7C4A8FEAD}"/>
                </a:ext>
              </a:extLst>
            </p:cNvPr>
            <p:cNvPicPr>
              <a:picLocks noChangeAspect="1"/>
            </p:cNvPicPr>
            <p:nvPr/>
          </p:nvPicPr>
          <p:blipFill rotWithShape="1">
            <a:blip r:embed="rId5"/>
            <a:srcRect t="72024" b="24761"/>
            <a:stretch/>
          </p:blipFill>
          <p:spPr>
            <a:xfrm>
              <a:off x="2650064" y="2666240"/>
              <a:ext cx="8745645" cy="200484"/>
            </a:xfrm>
            <a:prstGeom prst="rect">
              <a:avLst/>
            </a:prstGeom>
          </p:spPr>
        </p:pic>
      </p:grpSp>
    </p:spTree>
    <p:extLst>
      <p:ext uri="{BB962C8B-B14F-4D97-AF65-F5344CB8AC3E}">
        <p14:creationId xmlns:p14="http://schemas.microsoft.com/office/powerpoint/2010/main" val="781923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D1E32-DF61-4522-9CFB-3EE0A2F6F240}"/>
              </a:ext>
            </a:extLst>
          </p:cNvPr>
          <p:cNvSpPr>
            <a:spLocks noGrp="1"/>
          </p:cNvSpPr>
          <p:nvPr>
            <p:ph type="title"/>
          </p:nvPr>
        </p:nvSpPr>
        <p:spPr>
          <a:xfrm>
            <a:off x="838200" y="11770"/>
            <a:ext cx="10515600" cy="1325562"/>
          </a:xfrm>
        </p:spPr>
        <p:txBody>
          <a:bodyPr/>
          <a:lstStyle/>
          <a:p>
            <a:r>
              <a:rPr lang="en-US"/>
              <a:t>Learning Objectives</a:t>
            </a:r>
          </a:p>
        </p:txBody>
      </p:sp>
      <p:sp>
        <p:nvSpPr>
          <p:cNvPr id="3" name="Content Placeholder 2">
            <a:extLst>
              <a:ext uri="{FF2B5EF4-FFF2-40B4-BE49-F238E27FC236}">
                <a16:creationId xmlns:a16="http://schemas.microsoft.com/office/drawing/2014/main" id="{856E6DDD-8FD0-4916-BDDE-526A86392117}"/>
              </a:ext>
            </a:extLst>
          </p:cNvPr>
          <p:cNvSpPr>
            <a:spLocks noGrp="1"/>
          </p:cNvSpPr>
          <p:nvPr>
            <p:ph idx="1"/>
          </p:nvPr>
        </p:nvSpPr>
        <p:spPr/>
        <p:txBody>
          <a:bodyPr vert="horz" lIns="91440" tIns="45720" rIns="91440" bIns="45720" rtlCol="0" anchor="t">
            <a:normAutofit/>
          </a:bodyPr>
          <a:lstStyle/>
          <a:p>
            <a:pPr marL="0" indent="0">
              <a:spcAft>
                <a:spcPts val="1800"/>
              </a:spcAft>
              <a:buNone/>
            </a:pPr>
            <a:r>
              <a:rPr lang="en-US" altLang="en-US" dirty="0">
                <a:ea typeface="Calibri" panose="020F0502020204030204" pitchFamily="34" charset="0"/>
                <a:cs typeface="Arial" panose="020B0604020202020204" pitchFamily="34" charset="0"/>
              </a:rPr>
              <a:t>At the end of this program, attendees will be able to: </a:t>
            </a:r>
            <a:endParaRPr lang="en-US" dirty="0">
              <a:ea typeface="+mn-lt"/>
              <a:cs typeface="+mn-lt"/>
            </a:endParaRPr>
          </a:p>
          <a:p>
            <a:pPr>
              <a:spcAft>
                <a:spcPts val="1200"/>
              </a:spcAft>
            </a:pPr>
            <a:r>
              <a:rPr lang="en-US" dirty="0">
                <a:ea typeface="+mn-lt"/>
                <a:cs typeface="+mn-lt"/>
              </a:rPr>
              <a:t>Discuss the procedures for establishing the </a:t>
            </a:r>
            <a:r>
              <a:rPr lang="en-US" dirty="0">
                <a:cs typeface="Arial"/>
              </a:rPr>
              <a:t>Dietary Guidelines Advisory Committee (</a:t>
            </a:r>
            <a:r>
              <a:rPr lang="en-US" dirty="0">
                <a:ea typeface="+mn-lt"/>
                <a:cs typeface="+mn-lt"/>
              </a:rPr>
              <a:t>DGAC) and the charter governing the Committee’s work</a:t>
            </a:r>
          </a:p>
          <a:p>
            <a:pPr>
              <a:spcAft>
                <a:spcPts val="1200"/>
              </a:spcAft>
            </a:pPr>
            <a:r>
              <a:rPr lang="en-US" dirty="0">
                <a:ea typeface="+mn-lt"/>
                <a:cs typeface="+mn-lt"/>
              </a:rPr>
              <a:t>Describe the three methods used by the DGAC to evaluate the scientific evidence</a:t>
            </a:r>
          </a:p>
          <a:p>
            <a:pPr>
              <a:spcAft>
                <a:spcPts val="1200"/>
              </a:spcAft>
            </a:pPr>
            <a:r>
              <a:rPr lang="en-US" dirty="0">
                <a:ea typeface="+mn-lt"/>
                <a:cs typeface="+mn-lt"/>
              </a:rPr>
              <a:t>Summarize the process for developing, reviewing, and translating the </a:t>
            </a:r>
            <a:r>
              <a:rPr lang="en-US" i="1" dirty="0">
                <a:ea typeface="+mn-lt"/>
                <a:cs typeface="+mn-lt"/>
              </a:rPr>
              <a:t>Dietary Guidelines</a:t>
            </a:r>
          </a:p>
          <a:p>
            <a:endParaRPr lang="en-US" dirty="0">
              <a:cs typeface="Arial"/>
            </a:endParaRPr>
          </a:p>
        </p:txBody>
      </p:sp>
    </p:spTree>
    <p:extLst>
      <p:ext uri="{BB962C8B-B14F-4D97-AF65-F5344CB8AC3E}">
        <p14:creationId xmlns:p14="http://schemas.microsoft.com/office/powerpoint/2010/main" val="3242538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83" name="TextBox 82"/>
          <p:cNvSpPr txBox="1"/>
          <p:nvPr/>
        </p:nvSpPr>
        <p:spPr>
          <a:xfrm>
            <a:off x="1800497" y="1190581"/>
            <a:ext cx="8839200" cy="430887"/>
          </a:xfrm>
          <a:prstGeom prst="rect">
            <a:avLst/>
          </a:prstGeom>
          <a:solidFill>
            <a:srgbClr val="FFFFFF"/>
          </a:solidFill>
          <a:ln w="28575">
            <a:noFill/>
          </a:ln>
        </p:spPr>
        <p:txBody>
          <a:bodyPr wrap="square" rtlCol="0">
            <a:spAutoFit/>
          </a:bodyPr>
          <a:lstStyle/>
          <a:p>
            <a:pPr marL="285750" indent="-285750">
              <a:buFont typeface="Arial" panose="020B0604020202020204" pitchFamily="34" charset="0"/>
              <a:buChar char="•"/>
            </a:pPr>
            <a:endParaRPr lang="en-US" sz="2200" dirty="0"/>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0" y="163921"/>
            <a:ext cx="12192000" cy="944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tx2"/>
                </a:solidFill>
                <a:cs typeface="Arial" panose="020B0604020202020204" pitchFamily="34" charset="0"/>
              </a:rPr>
              <a:t>Example of Findings from Systematic Reviews</a:t>
            </a:r>
          </a:p>
          <a:p>
            <a:pPr algn="ctr"/>
            <a:r>
              <a:rPr lang="en-US" sz="3200" b="1" dirty="0">
                <a:solidFill>
                  <a:schemeClr val="tx2"/>
                </a:solidFill>
                <a:cs typeface="Arial" panose="020B0604020202020204" pitchFamily="34" charset="0"/>
              </a:rPr>
              <a:t>Committee Findings: Dietary Patterns (Chapter 8)</a:t>
            </a:r>
            <a:endParaRPr lang="en-US" sz="3200" b="1" dirty="0">
              <a:solidFill>
                <a:schemeClr val="tx2"/>
              </a:solidFill>
            </a:endParaRPr>
          </a:p>
        </p:txBody>
      </p:sp>
      <p:sp>
        <p:nvSpPr>
          <p:cNvPr id="2" name="Rectangle 1"/>
          <p:cNvSpPr/>
          <p:nvPr/>
        </p:nvSpPr>
        <p:spPr>
          <a:xfrm>
            <a:off x="1828800" y="1226367"/>
            <a:ext cx="8382000" cy="3970318"/>
          </a:xfrm>
          <a:prstGeom prst="rect">
            <a:avLst/>
          </a:prstGeom>
        </p:spPr>
        <p:txBody>
          <a:bodyPr wrap="square">
            <a:spAutoFit/>
          </a:bodyPr>
          <a:lstStyle/>
          <a:p>
            <a:pPr marL="285750" indent="-285750">
              <a:buFont typeface="Arial" panose="020B0604020202020204" pitchFamily="34" charset="0"/>
              <a:buChar char="•"/>
              <a:defRPr/>
            </a:pPr>
            <a:r>
              <a:rPr lang="en-US" sz="2200" dirty="0">
                <a:latin typeface="Arial" panose="020B0604020202020204" pitchFamily="34" charset="0"/>
                <a:cs typeface="Arial" panose="020B0604020202020204" pitchFamily="34" charset="0"/>
              </a:rPr>
              <a:t>Dietary pattern associated with beneficial outcomes: higher intake of vegetables, fruits, legumes, whole grains, low- or non-fat dairy, lean meat and poultry, seafood, nuts and unsaturated vegetable oils, and low consumption of red and processed meats, sugar-sweetened foods and drinks, and refined grains. </a:t>
            </a:r>
          </a:p>
          <a:p>
            <a:pPr marL="285750" indent="-285750">
              <a:buFont typeface="Arial" panose="020B0604020202020204" pitchFamily="34" charset="0"/>
              <a:buChar char="•"/>
              <a:defRPr/>
            </a:pPr>
            <a:endParaRPr 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sz="2200" dirty="0">
                <a:latin typeface="Arial" panose="020B0604020202020204" pitchFamily="34" charset="0"/>
                <a:cs typeface="Arial" panose="020B0604020202020204" pitchFamily="34" charset="0"/>
              </a:rPr>
              <a:t>Dietary patterns associated with adverse or detrimental outcomes included higher intake of red and processed meats, sugar-sweetened foods and beverages, and refined grains. </a:t>
            </a:r>
            <a:br>
              <a:rPr lang="en-US" b="1" dirty="0">
                <a:latin typeface="Arial" panose="020B0604020202020204" pitchFamily="34" charset="0"/>
                <a:cs typeface="Arial" panose="020B0604020202020204" pitchFamily="34" charset="0"/>
              </a:rPr>
            </a:br>
            <a:endParaRPr lang="en-US" dirty="0">
              <a:solidFill>
                <a:prstClr val="black"/>
              </a:solidFill>
              <a:latin typeface="Arial" panose="020B0604020202020204" pitchFamily="34" charset="0"/>
              <a:cs typeface="Arial" panose="020B0604020202020204" pitchFamily="34" charset="0"/>
            </a:endParaRPr>
          </a:p>
          <a:p>
            <a:pPr lvl="0">
              <a:defRP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p:txBody>
      </p:sp>
      <p:pic>
        <p:nvPicPr>
          <p:cNvPr id="19" name="Content Placeholder 5" descr="A picture containing clock, plate&#10;&#10;Description automatically generated">
            <a:extLst>
              <a:ext uri="{FF2B5EF4-FFF2-40B4-BE49-F238E27FC236}">
                <a16:creationId xmlns:a16="http://schemas.microsoft.com/office/drawing/2014/main" id="{9961A6D6-349D-B343-B6EC-76E4A66D4F81}"/>
              </a:ext>
            </a:extLst>
          </p:cNvPr>
          <p:cNvPicPr>
            <a:picLocks noChangeAspect="1"/>
          </p:cNvPicPr>
          <p:nvPr/>
        </p:nvPicPr>
        <p:blipFill>
          <a:blip r:embed="rId3"/>
          <a:stretch>
            <a:fillRect/>
          </a:stretch>
        </p:blipFill>
        <p:spPr>
          <a:xfrm>
            <a:off x="5384401" y="4674870"/>
            <a:ext cx="1423197" cy="1331480"/>
          </a:xfrm>
          <a:prstGeom prst="rect">
            <a:avLst/>
          </a:prstGeom>
        </p:spPr>
      </p:pic>
    </p:spTree>
    <p:extLst>
      <p:ext uri="{BB962C8B-B14F-4D97-AF65-F5344CB8AC3E}">
        <p14:creationId xmlns:p14="http://schemas.microsoft.com/office/powerpoint/2010/main" val="18098689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473332" y="190950"/>
            <a:ext cx="11370323" cy="919389"/>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dirty="0">
                <a:solidFill>
                  <a:schemeClr val="tx2"/>
                </a:solidFill>
                <a:latin typeface="+mj-lt"/>
              </a:rPr>
              <a:t>Approaches to Examine the Evidence</a:t>
            </a:r>
          </a:p>
        </p:txBody>
      </p:sp>
      <p:grpSp>
        <p:nvGrpSpPr>
          <p:cNvPr id="2" name="Group 1">
            <a:extLst>
              <a:ext uri="{FF2B5EF4-FFF2-40B4-BE49-F238E27FC236}">
                <a16:creationId xmlns:a16="http://schemas.microsoft.com/office/drawing/2014/main" id="{DA918B11-1DCC-AB43-8C6B-6ABE98403024}"/>
              </a:ext>
            </a:extLst>
          </p:cNvPr>
          <p:cNvGrpSpPr/>
          <p:nvPr/>
        </p:nvGrpSpPr>
        <p:grpSpPr>
          <a:xfrm>
            <a:off x="2257817" y="1236069"/>
            <a:ext cx="7801351" cy="4751652"/>
            <a:chOff x="2428499" y="1110339"/>
            <a:chExt cx="7801351" cy="4751652"/>
          </a:xfrm>
        </p:grpSpPr>
        <p:sp>
          <p:nvSpPr>
            <p:cNvPr id="14" name="Rectangle 13"/>
            <p:cNvSpPr/>
            <p:nvPr/>
          </p:nvSpPr>
          <p:spPr>
            <a:xfrm>
              <a:off x="2438400" y="2609984"/>
              <a:ext cx="7791450" cy="1624012"/>
            </a:xfrm>
            <a:prstGeom prst="rect">
              <a:avLst/>
            </a:prstGeom>
            <a:solidFill>
              <a:schemeClr val="tx2">
                <a:alpha val="2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1110339"/>
              <a:ext cx="1434232" cy="134180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9848" y="2739846"/>
              <a:ext cx="1473245" cy="137830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28499" y="4501661"/>
              <a:ext cx="1454034" cy="1360330"/>
            </a:xfrm>
            <a:prstGeom prst="rect">
              <a:avLst/>
            </a:prstGeom>
          </p:spPr>
        </p:pic>
        <p:sp>
          <p:nvSpPr>
            <p:cNvPr id="12" name="TextBox 11">
              <a:extLst>
                <a:ext uri="{FF2B5EF4-FFF2-40B4-BE49-F238E27FC236}">
                  <a16:creationId xmlns:a16="http://schemas.microsoft.com/office/drawing/2014/main" id="{DDB68960-7634-6A43-8490-51047AE718BC}"/>
                </a:ext>
              </a:extLst>
            </p:cNvPr>
            <p:cNvSpPr txBox="1"/>
            <p:nvPr/>
          </p:nvSpPr>
          <p:spPr>
            <a:xfrm>
              <a:off x="4114800" y="1304187"/>
              <a:ext cx="5638800"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Data Analysis</a:t>
              </a:r>
            </a:p>
            <a:p>
              <a:r>
                <a:rPr lang="en-US" sz="1400" dirty="0">
                  <a:latin typeface="Arial" panose="020B0604020202020204" pitchFamily="34" charset="0"/>
                  <a:cs typeface="Arial" panose="020B0604020202020204" pitchFamily="34" charset="0"/>
                </a:rPr>
                <a:t>A collection of analyses that uses national data sets to help us understand the current health and dietary intakes of Americans. These data help make our advice practical, relevant, and achievable.</a:t>
              </a:r>
            </a:p>
          </p:txBody>
        </p:sp>
        <p:sp>
          <p:nvSpPr>
            <p:cNvPr id="16" name="TextBox 15">
              <a:extLst>
                <a:ext uri="{FF2B5EF4-FFF2-40B4-BE49-F238E27FC236}">
                  <a16:creationId xmlns:a16="http://schemas.microsoft.com/office/drawing/2014/main" id="{ED5AC6EE-4C4D-6048-A255-FF1FDB040123}"/>
                </a:ext>
              </a:extLst>
            </p:cNvPr>
            <p:cNvSpPr txBox="1"/>
            <p:nvPr/>
          </p:nvSpPr>
          <p:spPr>
            <a:xfrm>
              <a:off x="2709974" y="2951945"/>
              <a:ext cx="5298807"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Food Pattern Modeling</a:t>
              </a:r>
            </a:p>
            <a:p>
              <a:r>
                <a:rPr lang="en-US" sz="1400" dirty="0">
                  <a:latin typeface="Arial" panose="020B0604020202020204" pitchFamily="34" charset="0"/>
                  <a:cs typeface="Arial" panose="020B0604020202020204" pitchFamily="34" charset="0"/>
                </a:rPr>
                <a:t>Analysis that helps us understand how changes to the amounts or types of foods and beverages in a pattern might impact meeting nutrient needs across the U.S. population.</a:t>
              </a:r>
            </a:p>
          </p:txBody>
        </p:sp>
        <p:sp>
          <p:nvSpPr>
            <p:cNvPr id="17" name="TextBox 16">
              <a:extLst>
                <a:ext uri="{FF2B5EF4-FFF2-40B4-BE49-F238E27FC236}">
                  <a16:creationId xmlns:a16="http://schemas.microsoft.com/office/drawing/2014/main" id="{6A69CC04-E232-2449-AB63-E53267F9C836}"/>
                </a:ext>
              </a:extLst>
            </p:cNvPr>
            <p:cNvSpPr txBox="1"/>
            <p:nvPr/>
          </p:nvSpPr>
          <p:spPr>
            <a:xfrm>
              <a:off x="4114800" y="4812494"/>
              <a:ext cx="6012548" cy="738664"/>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NESR Systematic Review</a:t>
              </a:r>
            </a:p>
            <a:p>
              <a:r>
                <a:rPr lang="en-US" sz="1400" dirty="0">
                  <a:latin typeface="Arial" panose="020B0604020202020204" pitchFamily="34" charset="0"/>
                  <a:cs typeface="Arial" panose="020B0604020202020204" pitchFamily="34" charset="0"/>
                </a:rPr>
                <a:t>Research project that answers a question on diet and health by searching for, evaluating, and synthesizing all relevant, peer-reviewed studies.</a:t>
              </a:r>
            </a:p>
          </p:txBody>
        </p:sp>
      </p:grpSp>
    </p:spTree>
    <p:extLst>
      <p:ext uri="{BB962C8B-B14F-4D97-AF65-F5344CB8AC3E}">
        <p14:creationId xmlns:p14="http://schemas.microsoft.com/office/powerpoint/2010/main" val="2444170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91201" y="1579542"/>
            <a:ext cx="7486989" cy="4981099"/>
          </a:xfrm>
        </p:spPr>
        <p:txBody>
          <a:bodyPr>
            <a:normAutofit/>
          </a:bodyPr>
          <a:lstStyle/>
          <a:p>
            <a:pPr marL="342891" indent="-342891">
              <a:lnSpc>
                <a:spcPct val="100000"/>
              </a:lnSpc>
              <a:spcAft>
                <a:spcPts val="1200"/>
              </a:spcAft>
            </a:pPr>
            <a:r>
              <a:rPr lang="en-US" sz="2400" dirty="0"/>
              <a:t>The Dietary Guidelines Advisory Committee held    6 public meetings</a:t>
            </a:r>
          </a:p>
          <a:p>
            <a:pPr marL="342891" indent="-342891">
              <a:lnSpc>
                <a:spcPct val="100000"/>
              </a:lnSpc>
              <a:spcAft>
                <a:spcPts val="1200"/>
              </a:spcAft>
            </a:pPr>
            <a:r>
              <a:rPr lang="en-US" sz="2400" dirty="0"/>
              <a:t>The Committee’s report to the Secretaries contains its  findings and conclusions for use in developing the </a:t>
            </a:r>
            <a:r>
              <a:rPr lang="en-US" sz="2400" i="1" dirty="0"/>
              <a:t>2020-2025 Dietary Guidelines for Americans</a:t>
            </a:r>
          </a:p>
          <a:p>
            <a:pPr marL="342891" indent="-342891">
              <a:lnSpc>
                <a:spcPct val="100000"/>
              </a:lnSpc>
              <a:spcAft>
                <a:spcPts val="1200"/>
              </a:spcAft>
            </a:pPr>
            <a:r>
              <a:rPr lang="en-US" sz="2400" dirty="0"/>
              <a:t>The integration of all the evidence identified two primary themes for the 2020-2025 DGA.</a:t>
            </a:r>
          </a:p>
          <a:p>
            <a:pPr marL="342891" indent="-342891">
              <a:lnSpc>
                <a:spcPct val="100000"/>
              </a:lnSpc>
              <a:spcAft>
                <a:spcPts val="1200"/>
              </a:spcAft>
            </a:pPr>
            <a:r>
              <a:rPr lang="en-US" sz="2400" dirty="0"/>
              <a:t>The Future Directions chapter identifies several important areas for future Dietary Guidelines.</a:t>
            </a:r>
          </a:p>
        </p:txBody>
      </p:sp>
      <p:sp>
        <p:nvSpPr>
          <p:cNvPr id="7" name="Title 1"/>
          <p:cNvSpPr txBox="1">
            <a:spLocks/>
          </p:cNvSpPr>
          <p:nvPr/>
        </p:nvSpPr>
        <p:spPr>
          <a:xfrm>
            <a:off x="410838" y="190950"/>
            <a:ext cx="11370323" cy="1194282"/>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b="0" dirty="0">
                <a:solidFill>
                  <a:schemeClr val="tx2"/>
                </a:solidFill>
                <a:latin typeface="+mj-lt"/>
              </a:rPr>
              <a:t>Scientific Report of the 2020 Dietary Guidelines Advisory Committee</a:t>
            </a:r>
          </a:p>
        </p:txBody>
      </p:sp>
      <p:pic>
        <p:nvPicPr>
          <p:cNvPr id="8" name="Picture 7" descr="A screenshot of a cell phone&#10;&#10;Description automatically generated">
            <a:extLst>
              <a:ext uri="{FF2B5EF4-FFF2-40B4-BE49-F238E27FC236}">
                <a16:creationId xmlns:a16="http://schemas.microsoft.com/office/drawing/2014/main" id="{C16D917A-0CF2-44C5-BEA9-FF5DB9CF8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6562" y="1853862"/>
            <a:ext cx="2604237" cy="359068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384021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16" name="Title 1"/>
          <p:cNvSpPr txBox="1">
            <a:spLocks/>
          </p:cNvSpPr>
          <p:nvPr/>
        </p:nvSpPr>
        <p:spPr>
          <a:xfrm>
            <a:off x="1967668" y="152401"/>
            <a:ext cx="847631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1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0"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22"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4"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27" name="Title 1"/>
          <p:cNvSpPr txBox="1">
            <a:spLocks/>
          </p:cNvSpPr>
          <p:nvPr/>
        </p:nvSpPr>
        <p:spPr>
          <a:xfrm>
            <a:off x="2049283" y="366287"/>
            <a:ext cx="8394700" cy="81164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prstClr val="white"/>
              </a:solidFill>
              <a:latin typeface="Trebuchet MS" panose="020B0603020202020204" pitchFamily="34" charset="0"/>
            </a:endParaRPr>
          </a:p>
        </p:txBody>
      </p:sp>
      <p:sp>
        <p:nvSpPr>
          <p:cNvPr id="28" name="Title 1"/>
          <p:cNvSpPr txBox="1">
            <a:spLocks/>
          </p:cNvSpPr>
          <p:nvPr/>
        </p:nvSpPr>
        <p:spPr>
          <a:xfrm>
            <a:off x="1967668" y="152401"/>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0" name="Title 1"/>
          <p:cNvSpPr txBox="1">
            <a:spLocks/>
          </p:cNvSpPr>
          <p:nvPr/>
        </p:nvSpPr>
        <p:spPr>
          <a:xfrm>
            <a:off x="2014671" y="76200"/>
            <a:ext cx="78867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About the Dietary </a:t>
            </a:r>
          </a:p>
          <a:p>
            <a:r>
              <a:rPr lang="en-US" sz="4000" b="1" dirty="0">
                <a:solidFill>
                  <a:prstClr val="white"/>
                </a:solidFill>
                <a:latin typeface="Trebuchet MS" panose="020B0603020202020204" pitchFamily="34" charset="0"/>
              </a:rPr>
              <a:t>Guidelines for Americans</a:t>
            </a:r>
          </a:p>
        </p:txBody>
      </p:sp>
      <p:sp>
        <p:nvSpPr>
          <p:cNvPr id="32" name="Title 1"/>
          <p:cNvSpPr txBox="1">
            <a:spLocks/>
          </p:cNvSpPr>
          <p:nvPr/>
        </p:nvSpPr>
        <p:spPr>
          <a:xfrm>
            <a:off x="3809128" y="76200"/>
            <a:ext cx="6706472"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prstClr val="white"/>
                </a:solidFill>
                <a:latin typeface="Trebuchet MS" panose="020B0603020202020204" pitchFamily="34" charset="0"/>
              </a:rPr>
              <a:t>Importance of the Dietary </a:t>
            </a:r>
          </a:p>
          <a:p>
            <a:r>
              <a:rPr lang="en-US" sz="4000" b="1" dirty="0">
                <a:solidFill>
                  <a:prstClr val="white"/>
                </a:solidFill>
                <a:latin typeface="Trebuchet MS" panose="020B0603020202020204" pitchFamily="34" charset="0"/>
              </a:rPr>
              <a:t>Guidelines for Americans</a:t>
            </a:r>
          </a:p>
        </p:txBody>
      </p:sp>
      <p:sp>
        <p:nvSpPr>
          <p:cNvPr id="36" name="Title 1"/>
          <p:cNvSpPr txBox="1">
            <a:spLocks/>
          </p:cNvSpPr>
          <p:nvPr/>
        </p:nvSpPr>
        <p:spPr>
          <a:xfrm>
            <a:off x="1981200" y="46038"/>
            <a:ext cx="8839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prstClr val="white"/>
              </a:solidFill>
              <a:latin typeface="+mn-lt"/>
            </a:endParaRPr>
          </a:p>
        </p:txBody>
      </p:sp>
      <p:sp>
        <p:nvSpPr>
          <p:cNvPr id="83" name="TextBox 82"/>
          <p:cNvSpPr txBox="1"/>
          <p:nvPr/>
        </p:nvSpPr>
        <p:spPr>
          <a:xfrm>
            <a:off x="589615" y="1337955"/>
            <a:ext cx="4491218" cy="4493538"/>
          </a:xfrm>
          <a:prstGeom prst="rect">
            <a:avLst/>
          </a:prstGeom>
          <a:solidFill>
            <a:srgbClr val="FFFFFF"/>
          </a:solidFill>
          <a:ln w="28575">
            <a:noFill/>
          </a:ln>
        </p:spPr>
        <p:txBody>
          <a:bodyPr wrap="square" rtlCol="0">
            <a:spAutoFit/>
          </a:bodyPr>
          <a:lstStyle/>
          <a:p>
            <a:r>
              <a:rPr lang="en-US" sz="2800" b="1" dirty="0">
                <a:solidFill>
                  <a:schemeClr val="accent6"/>
                </a:solidFill>
                <a:latin typeface="Arial" panose="020B0604020202020204" pitchFamily="34" charset="0"/>
                <a:cs typeface="Arial" panose="020B0604020202020204" pitchFamily="34" charset="0"/>
              </a:rPr>
              <a:t>Life Stage</a:t>
            </a:r>
          </a:p>
          <a:p>
            <a:r>
              <a:rPr lang="en-US" sz="2200" dirty="0">
                <a:latin typeface="Arial" panose="020B0604020202020204" pitchFamily="34" charset="0"/>
                <a:cs typeface="Arial" panose="020B0604020202020204" pitchFamily="34" charset="0"/>
              </a:rPr>
              <a:t>Healthy eating is important at each stage of life and has a cumulative effect on health over the lifespan. </a:t>
            </a:r>
          </a:p>
          <a:p>
            <a:pPr lvl="0"/>
            <a:endParaRPr lang="en-US" sz="3200" dirty="0">
              <a:latin typeface="Arial" panose="020B0604020202020204" pitchFamily="34" charset="0"/>
              <a:cs typeface="Arial" panose="020B0604020202020204" pitchFamily="34" charset="0"/>
            </a:endParaRPr>
          </a:p>
          <a:p>
            <a:r>
              <a:rPr lang="en-US" sz="2800" b="1" dirty="0">
                <a:solidFill>
                  <a:schemeClr val="accent6"/>
                </a:solidFill>
                <a:latin typeface="Arial" panose="020B0604020202020204" pitchFamily="34" charset="0"/>
                <a:cs typeface="Arial" panose="020B0604020202020204" pitchFamily="34" charset="0"/>
              </a:rPr>
              <a:t>Dietary Patterns</a:t>
            </a:r>
          </a:p>
          <a:p>
            <a:r>
              <a:rPr lang="en-US" sz="2200" dirty="0">
                <a:latin typeface="Arial" panose="020B0604020202020204" pitchFamily="34" charset="0"/>
                <a:cs typeface="Arial" panose="020B0604020202020204" pitchFamily="34" charset="0"/>
              </a:rPr>
              <a:t>The core elements of a healthy dietary pattern described in the current Dietary Guidelines remain, with some refinements and more evidence supporting the recommendations.</a:t>
            </a:r>
          </a:p>
        </p:txBody>
      </p:sp>
      <p:sp>
        <p:nvSpPr>
          <p:cNvPr id="25" name="Title 1">
            <a:extLst>
              <a:ext uri="{FF2B5EF4-FFF2-40B4-BE49-F238E27FC236}">
                <a16:creationId xmlns:a16="http://schemas.microsoft.com/office/drawing/2014/main" id="{D0822D82-5BD8-4E01-893E-4003B3A36328}"/>
              </a:ext>
            </a:extLst>
          </p:cNvPr>
          <p:cNvSpPr txBox="1">
            <a:spLocks/>
          </p:cNvSpPr>
          <p:nvPr/>
        </p:nvSpPr>
        <p:spPr>
          <a:xfrm>
            <a:off x="0" y="206217"/>
            <a:ext cx="12192000" cy="944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solidFill>
                <a:cs typeface="Arial" panose="020B0604020202020204" pitchFamily="34" charset="0"/>
              </a:rPr>
              <a:t>Major Themes</a:t>
            </a:r>
            <a:endParaRPr lang="en-US" b="1" dirty="0">
              <a:solidFill>
                <a:schemeClr val="tx2"/>
              </a:solidFill>
            </a:endParaRPr>
          </a:p>
        </p:txBody>
      </p:sp>
      <p:pic>
        <p:nvPicPr>
          <p:cNvPr id="18" name="Picture 1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66000"/>
                    </a14:imgEffect>
                  </a14:imgLayer>
                </a14:imgProps>
              </a:ext>
            </a:extLst>
          </a:blip>
          <a:srcRect l="17916" t="29258" r="22917" b="7038"/>
          <a:stretch/>
        </p:blipFill>
        <p:spPr>
          <a:xfrm>
            <a:off x="5238296" y="1439047"/>
            <a:ext cx="6583740" cy="3987336"/>
          </a:xfrm>
          <a:prstGeom prst="rect">
            <a:avLst/>
          </a:prstGeom>
        </p:spPr>
      </p:pic>
    </p:spTree>
    <p:extLst>
      <p:ext uri="{BB962C8B-B14F-4D97-AF65-F5344CB8AC3E}">
        <p14:creationId xmlns:p14="http://schemas.microsoft.com/office/powerpoint/2010/main" val="3017865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5D0AEB9-83CB-7842-BFA8-10C238B27101}"/>
              </a:ext>
            </a:extLst>
          </p:cNvPr>
          <p:cNvSpPr>
            <a:spLocks noGrp="1"/>
          </p:cNvSpPr>
          <p:nvPr>
            <p:ph idx="1"/>
          </p:nvPr>
        </p:nvSpPr>
        <p:spPr>
          <a:xfrm>
            <a:off x="678180" y="1549574"/>
            <a:ext cx="7894320" cy="4443280"/>
          </a:xfrm>
        </p:spPr>
        <p:txBody>
          <a:bodyPr>
            <a:normAutofit/>
          </a:bodyPr>
          <a:lstStyle/>
          <a:p>
            <a:pPr>
              <a:spcAft>
                <a:spcPts val="1200"/>
              </a:spcAft>
            </a:pPr>
            <a:r>
              <a:rPr lang="en-US" sz="2400" dirty="0"/>
              <a:t>Support for Federal data, Dietary Reference Intakes and related activities</a:t>
            </a:r>
          </a:p>
          <a:p>
            <a:pPr>
              <a:spcAft>
                <a:spcPts val="1200"/>
              </a:spcAft>
            </a:pPr>
            <a:r>
              <a:rPr lang="en-US" sz="2400" dirty="0"/>
              <a:t>Support for activities related to the </a:t>
            </a:r>
            <a:r>
              <a:rPr lang="en-US" sz="2400" i="1" dirty="0"/>
              <a:t>Dietary Guidelines</a:t>
            </a:r>
          </a:p>
          <a:p>
            <a:pPr>
              <a:spcAft>
                <a:spcPts val="1200"/>
              </a:spcAft>
            </a:pPr>
            <a:r>
              <a:rPr lang="en-US" sz="2400" dirty="0"/>
              <a:t>Future directions for the </a:t>
            </a:r>
            <a:r>
              <a:rPr lang="en-US" sz="2400" i="1" dirty="0"/>
              <a:t>Dietary Guidelines </a:t>
            </a:r>
            <a:r>
              <a:rPr lang="en-US" sz="2400" dirty="0"/>
              <a:t>Process</a:t>
            </a:r>
          </a:p>
          <a:p>
            <a:pPr>
              <a:spcAft>
                <a:spcPts val="1200"/>
              </a:spcAft>
            </a:pPr>
            <a:r>
              <a:rPr lang="en-US" sz="2400" dirty="0"/>
              <a:t>Research recommendations</a:t>
            </a:r>
          </a:p>
          <a:p>
            <a:pPr>
              <a:spcAft>
                <a:spcPts val="1200"/>
              </a:spcAft>
            </a:pPr>
            <a:r>
              <a:rPr lang="en-US" sz="2400" dirty="0"/>
              <a:t>Research and data needs by chapter/topic</a:t>
            </a:r>
          </a:p>
          <a:p>
            <a:pPr marL="0" indent="0">
              <a:spcAft>
                <a:spcPts val="1200"/>
              </a:spcAft>
              <a:buNone/>
            </a:pPr>
            <a:endParaRPr lang="en-US" sz="100" dirty="0"/>
          </a:p>
          <a:p>
            <a:pPr marL="0" indent="0">
              <a:buNone/>
            </a:pPr>
            <a:r>
              <a:rPr lang="en-US" sz="1800" b="1" dirty="0">
                <a:solidFill>
                  <a:schemeClr val="accent6"/>
                </a:solidFill>
              </a:rPr>
              <a:t>Tune into the next webinar in this series which focuses on the above: Wednesday, February 10</a:t>
            </a:r>
            <a:r>
              <a:rPr lang="en-US" sz="1800" b="1" baseline="30000" dirty="0">
                <a:solidFill>
                  <a:schemeClr val="accent6"/>
                </a:solidFill>
              </a:rPr>
              <a:t>th</a:t>
            </a:r>
            <a:r>
              <a:rPr lang="en-US" sz="1800" b="1" dirty="0">
                <a:solidFill>
                  <a:schemeClr val="accent6"/>
                </a:solidFill>
              </a:rPr>
              <a:t> from 1 – 2 PM EST</a:t>
            </a:r>
          </a:p>
          <a:p>
            <a:endParaRPr lang="en-US" sz="2000" dirty="0"/>
          </a:p>
        </p:txBody>
      </p:sp>
      <p:pic>
        <p:nvPicPr>
          <p:cNvPr id="5" name="Content Placeholder 4" descr="Text, letter&#10;&#10;Description automatically generated">
            <a:extLst>
              <a:ext uri="{FF2B5EF4-FFF2-40B4-BE49-F238E27FC236}">
                <a16:creationId xmlns:a16="http://schemas.microsoft.com/office/drawing/2014/main" id="{AC3B6AB1-CC72-EA4F-AC26-0BDA0E817B79}"/>
              </a:ext>
            </a:extLst>
          </p:cNvPr>
          <p:cNvPicPr>
            <a:picLocks noChangeAspect="1"/>
          </p:cNvPicPr>
          <p:nvPr/>
        </p:nvPicPr>
        <p:blipFill rotWithShape="1">
          <a:blip r:embed="rId2"/>
          <a:srcRect l="1119" r="1" b="1"/>
          <a:stretch/>
        </p:blipFill>
        <p:spPr>
          <a:xfrm>
            <a:off x="8756674" y="1549574"/>
            <a:ext cx="2860016" cy="3987988"/>
          </a:xfrm>
          <a:prstGeom prst="rect">
            <a:avLst/>
          </a:prstGeom>
          <a:effectLst/>
        </p:spPr>
      </p:pic>
      <p:sp>
        <p:nvSpPr>
          <p:cNvPr id="6" name="Title 5">
            <a:extLst>
              <a:ext uri="{FF2B5EF4-FFF2-40B4-BE49-F238E27FC236}">
                <a16:creationId xmlns:a16="http://schemas.microsoft.com/office/drawing/2014/main" id="{BEF6C0B8-6F07-5B4D-8CBC-90A81888A4AD}"/>
              </a:ext>
            </a:extLst>
          </p:cNvPr>
          <p:cNvSpPr>
            <a:spLocks noGrp="1"/>
          </p:cNvSpPr>
          <p:nvPr>
            <p:ph type="title"/>
          </p:nvPr>
        </p:nvSpPr>
        <p:spPr>
          <a:xfrm>
            <a:off x="838200" y="144002"/>
            <a:ext cx="10515600" cy="1325562"/>
          </a:xfrm>
        </p:spPr>
        <p:txBody>
          <a:bodyPr/>
          <a:lstStyle/>
          <a:p>
            <a:r>
              <a:rPr lang="en-US" dirty="0"/>
              <a:t>Future Directions: Part E</a:t>
            </a:r>
          </a:p>
        </p:txBody>
      </p:sp>
    </p:spTree>
    <p:extLst>
      <p:ext uri="{BB962C8B-B14F-4D97-AF65-F5344CB8AC3E}">
        <p14:creationId xmlns:p14="http://schemas.microsoft.com/office/powerpoint/2010/main" val="162162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6DAEE2-2D1E-4490-A54E-07DF6385AC21}"/>
              </a:ext>
            </a:extLst>
          </p:cNvPr>
          <p:cNvSpPr>
            <a:spLocks noGrp="1"/>
          </p:cNvSpPr>
          <p:nvPr>
            <p:ph type="title"/>
          </p:nvPr>
        </p:nvSpPr>
        <p:spPr>
          <a:xfrm>
            <a:off x="1690688" y="1971675"/>
            <a:ext cx="6910387" cy="2914650"/>
          </a:xfrm>
        </p:spPr>
        <p:txBody>
          <a:bodyPr>
            <a:normAutofit/>
          </a:bodyPr>
          <a:lstStyle/>
          <a:p>
            <a:pPr>
              <a:spcAft>
                <a:spcPts val="1800"/>
              </a:spcAft>
            </a:pPr>
            <a:r>
              <a:rPr lang="en-US" sz="3600" dirty="0">
                <a:ea typeface="Times New Roman" panose="02020603050405020304" pitchFamily="18" charset="0"/>
              </a:rPr>
              <a:t>Developing, Reviewing, and Translating the</a:t>
            </a:r>
            <a:br>
              <a:rPr lang="en-US" sz="3600" dirty="0">
                <a:ea typeface="Times New Roman" panose="02020603050405020304" pitchFamily="18" charset="0"/>
              </a:rPr>
            </a:br>
            <a:r>
              <a:rPr lang="en-US" sz="3600" i="1" dirty="0">
                <a:ea typeface="Times New Roman" panose="02020603050405020304" pitchFamily="18" charset="0"/>
              </a:rPr>
              <a:t>Dietary Guidelines</a:t>
            </a:r>
            <a:r>
              <a:rPr lang="en-US" sz="3600" dirty="0">
                <a:ea typeface="Times New Roman" panose="02020603050405020304" pitchFamily="18" charset="0"/>
              </a:rPr>
              <a:t> </a:t>
            </a:r>
            <a:br>
              <a:rPr lang="en-US" sz="3600" dirty="0">
                <a:ea typeface="Times New Roman" panose="02020603050405020304" pitchFamily="18" charset="0"/>
              </a:rPr>
            </a:br>
            <a:br>
              <a:rPr lang="en-US" sz="1200" dirty="0">
                <a:ea typeface="Times New Roman" panose="02020603050405020304" pitchFamily="18" charset="0"/>
              </a:rPr>
            </a:br>
            <a:r>
              <a:rPr lang="en-US" sz="2800" b="1" i="1" dirty="0">
                <a:latin typeface="Arial Narrow" panose="020B0604020202020204" pitchFamily="34" charset="0"/>
                <a:ea typeface="Times New Roman" panose="02020603050405020304" pitchFamily="18" charset="0"/>
                <a:cs typeface="Arial Narrow" panose="020B0604020202020204" pitchFamily="34" charset="0"/>
              </a:rPr>
              <a:t>Eve E. Stoody, PhD</a:t>
            </a:r>
            <a:br>
              <a:rPr lang="en-US" sz="3600" dirty="0">
                <a:latin typeface="Calibri" panose="020F0502020204030204" pitchFamily="34" charset="0"/>
                <a:ea typeface="Times New Roman" panose="02020603050405020304" pitchFamily="18" charset="0"/>
              </a:rPr>
            </a:br>
            <a:endParaRPr lang="en-US" dirty="0"/>
          </a:p>
        </p:txBody>
      </p:sp>
      <p:pic>
        <p:nvPicPr>
          <p:cNvPr id="1028" name="Picture 4" descr="262868ed-f818-435f-b5d8-0d3a1f67a0db@namprd09"/>
          <p:cNvPicPr>
            <a:picLocks noChangeAspect="1" noChangeArrowheads="1"/>
          </p:cNvPicPr>
          <p:nvPr/>
        </p:nvPicPr>
        <p:blipFill rotWithShape="1">
          <a:blip r:embed="rId2">
            <a:extLst>
              <a:ext uri="{28A0092B-C50C-407E-A947-70E740481C1C}">
                <a14:useLocalDpi xmlns:a14="http://schemas.microsoft.com/office/drawing/2010/main" val="0"/>
              </a:ext>
            </a:extLst>
          </a:blip>
          <a:srcRect l="36091" t="11355" r="5350" b="21895"/>
          <a:stretch/>
        </p:blipFill>
        <p:spPr bwMode="auto">
          <a:xfrm>
            <a:off x="8743950" y="2019300"/>
            <a:ext cx="1441450" cy="21907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243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C338-6E4D-485E-BE03-73930DF9D98E}"/>
              </a:ext>
            </a:extLst>
          </p:cNvPr>
          <p:cNvSpPr>
            <a:spLocks noGrp="1"/>
          </p:cNvSpPr>
          <p:nvPr>
            <p:ph type="title"/>
          </p:nvPr>
        </p:nvSpPr>
        <p:spPr/>
        <p:txBody>
          <a:bodyPr/>
          <a:lstStyle/>
          <a:p>
            <a:r>
              <a:rPr lang="en-US"/>
              <a:t>Disclosures</a:t>
            </a:r>
          </a:p>
        </p:txBody>
      </p:sp>
      <p:graphicFrame>
        <p:nvGraphicFramePr>
          <p:cNvPr id="5" name="Content Placeholder 4">
            <a:extLst>
              <a:ext uri="{FF2B5EF4-FFF2-40B4-BE49-F238E27FC236}">
                <a16:creationId xmlns:a16="http://schemas.microsoft.com/office/drawing/2014/main" id="{95ADD628-10C7-4667-A2BF-8FB3962A3A19}"/>
              </a:ext>
            </a:extLst>
          </p:cNvPr>
          <p:cNvGraphicFramePr>
            <a:graphicFrameLocks noGrp="1"/>
          </p:cNvGraphicFramePr>
          <p:nvPr>
            <p:ph idx="1"/>
          </p:nvPr>
        </p:nvGraphicFramePr>
        <p:xfrm>
          <a:off x="838200" y="1522413"/>
          <a:ext cx="10515599" cy="3461131"/>
        </p:xfrm>
        <a:graphic>
          <a:graphicData uri="http://schemas.openxmlformats.org/drawingml/2006/table">
            <a:tbl>
              <a:tblPr firstRow="1" bandRow="1">
                <a:tableStyleId>{5C22544A-7EE6-4342-B048-85BDC9FD1C3A}</a:tableStyleId>
              </a:tblPr>
              <a:tblGrid>
                <a:gridCol w="5534526">
                  <a:extLst>
                    <a:ext uri="{9D8B030D-6E8A-4147-A177-3AD203B41FA5}">
                      <a16:colId xmlns:a16="http://schemas.microsoft.com/office/drawing/2014/main" val="2481482086"/>
                    </a:ext>
                  </a:extLst>
                </a:gridCol>
                <a:gridCol w="4981073">
                  <a:extLst>
                    <a:ext uri="{9D8B030D-6E8A-4147-A177-3AD203B41FA5}">
                      <a16:colId xmlns:a16="http://schemas.microsoft.com/office/drawing/2014/main" val="1186919765"/>
                    </a:ext>
                  </a:extLst>
                </a:gridCol>
              </a:tblGrid>
              <a:tr h="559943">
                <a:tc>
                  <a:txBody>
                    <a:bodyPr/>
                    <a:lstStyle/>
                    <a:p>
                      <a:pPr marL="0" marR="0" indent="0" algn="ctr" rtl="0" fontAlgn="base" latinLnBrk="0">
                        <a:spcBef>
                          <a:spcPts val="2000"/>
                        </a:spcBef>
                        <a:spcAft>
                          <a:spcPts val="0"/>
                        </a:spcAft>
                      </a:pPr>
                      <a:r>
                        <a:rPr lang="en-US" sz="1500">
                          <a:effectLst/>
                        </a:rPr>
                        <a:t>AFFILIATION/FINANCIAL INTERESTS </a:t>
                      </a:r>
                      <a:endParaRPr lang="en-US" sz="1800">
                        <a:effectLst/>
                      </a:endParaRPr>
                    </a:p>
                    <a:p>
                      <a:pPr marL="0" marR="0" indent="0" algn="ctr" rtl="0" fontAlgn="base" latinLnBrk="0">
                        <a:spcBef>
                          <a:spcPts val="0"/>
                        </a:spcBef>
                        <a:spcAft>
                          <a:spcPts val="0"/>
                        </a:spcAft>
                      </a:pPr>
                      <a:r>
                        <a:rPr lang="en-US" sz="1500">
                          <a:effectLst/>
                        </a:rPr>
                        <a:t>(prior 12 months)</a:t>
                      </a:r>
                      <a:endParaRPr lang="en-US" sz="1800">
                        <a:effectLst/>
                      </a:endParaRPr>
                    </a:p>
                  </a:txBody>
                  <a:tcPr marL="60325" marR="60325" marT="33401" marB="33401"/>
                </a:tc>
                <a:tc>
                  <a:txBody>
                    <a:bodyPr/>
                    <a:lstStyle/>
                    <a:p>
                      <a:pPr marL="0" marR="0" indent="0" algn="ctr" rtl="0" fontAlgn="base" latinLnBrk="0">
                        <a:spcBef>
                          <a:spcPts val="2000"/>
                        </a:spcBef>
                        <a:spcAft>
                          <a:spcPts val="0"/>
                        </a:spcAft>
                      </a:pPr>
                      <a:r>
                        <a:rPr lang="en-US" sz="1500">
                          <a:effectLst/>
                        </a:rPr>
                        <a:t>ENTITIES</a:t>
                      </a:r>
                      <a:endParaRPr lang="en-US" sz="1800">
                        <a:effectLst/>
                      </a:endParaRPr>
                    </a:p>
                  </a:txBody>
                  <a:tcPr marL="60325" marR="60325" marT="33401" marB="33401"/>
                </a:tc>
                <a:extLst>
                  <a:ext uri="{0D108BD9-81ED-4DB2-BD59-A6C34878D82A}">
                    <a16:rowId xmlns:a16="http://schemas.microsoft.com/office/drawing/2014/main" val="1509524978"/>
                  </a:ext>
                </a:extLst>
              </a:tr>
              <a:tr h="393065">
                <a:tc>
                  <a:txBody>
                    <a:bodyPr/>
                    <a:lstStyle/>
                    <a:p>
                      <a:pPr marL="0" marR="0" indent="0" rtl="0" fontAlgn="base" latinLnBrk="0">
                        <a:spcBef>
                          <a:spcPts val="2000"/>
                        </a:spcBef>
                        <a:spcAft>
                          <a:spcPts val="0"/>
                        </a:spcAft>
                      </a:pPr>
                      <a:r>
                        <a:rPr lang="en-US" sz="1500">
                          <a:effectLst/>
                        </a:rPr>
                        <a:t>Grants/Research Support </a:t>
                      </a:r>
                      <a:endParaRPr lang="en-US" sz="1800">
                        <a:effectLst/>
                      </a:endParaRPr>
                    </a:p>
                  </a:txBody>
                  <a:tcPr marL="60325" marR="60325" marT="33401" marB="33401"/>
                </a:tc>
                <a:tc>
                  <a:txBody>
                    <a:bodyPr/>
                    <a:lstStyle/>
                    <a:p>
                      <a:pPr marL="0" marR="0" indent="0" algn="l" rtl="0" fontAlgn="base" latinLnBrk="0">
                        <a:spcBef>
                          <a:spcPts val="2000"/>
                        </a:spcBef>
                        <a:spcAft>
                          <a:spcPts val="0"/>
                        </a:spcAft>
                      </a:pPr>
                      <a:r>
                        <a:rPr lang="en-US" sz="1500" dirty="0">
                          <a:effectLst/>
                        </a:rPr>
                        <a:t>None</a:t>
                      </a:r>
                    </a:p>
                  </a:txBody>
                  <a:tcPr marL="60325" marR="60325" marT="33401" marB="33401"/>
                </a:tc>
                <a:extLst>
                  <a:ext uri="{0D108BD9-81ED-4DB2-BD59-A6C34878D82A}">
                    <a16:rowId xmlns:a16="http://schemas.microsoft.com/office/drawing/2014/main" val="930571897"/>
                  </a:ext>
                </a:extLst>
              </a:tr>
              <a:tr h="552577">
                <a:tc>
                  <a:txBody>
                    <a:bodyPr/>
                    <a:lstStyle/>
                    <a:p>
                      <a:pPr marL="0" marR="0" indent="0" rtl="0" fontAlgn="base" latinLnBrk="0">
                        <a:spcBef>
                          <a:spcPts val="2000"/>
                        </a:spcBef>
                        <a:spcAft>
                          <a:spcPts val="0"/>
                        </a:spcAft>
                      </a:pPr>
                      <a:r>
                        <a:rPr lang="en-US" sz="1500" dirty="0">
                          <a:effectLst/>
                        </a:rPr>
                        <a:t>Scientific Advisory Board/Consultant/Board of Directors</a:t>
                      </a:r>
                      <a:endParaRPr lang="en-US" sz="1800" dirty="0">
                        <a:effectLst/>
                      </a:endParaRPr>
                    </a:p>
                  </a:txBody>
                  <a:tcPr marL="60325" marR="60325" marT="33401" marB="33401"/>
                </a:tc>
                <a:tc>
                  <a:txBody>
                    <a:bodyPr/>
                    <a:lstStyle/>
                    <a:p>
                      <a:pPr marL="0" marR="0" indent="0" algn="l" rtl="0" fontAlgn="base" latinLnBrk="0">
                        <a:spcBef>
                          <a:spcPts val="0"/>
                        </a:spcBef>
                        <a:spcAft>
                          <a:spcPts val="0"/>
                        </a:spcAft>
                      </a:pPr>
                      <a:r>
                        <a:rPr lang="en-US" sz="1500" dirty="0">
                          <a:effectLst/>
                        </a:rPr>
                        <a:t>None</a:t>
                      </a:r>
                    </a:p>
                  </a:txBody>
                  <a:tcPr marL="60325" marR="60325" marT="33401" marB="33401"/>
                </a:tc>
                <a:extLst>
                  <a:ext uri="{0D108BD9-81ED-4DB2-BD59-A6C34878D82A}">
                    <a16:rowId xmlns:a16="http://schemas.microsoft.com/office/drawing/2014/main" val="1497514976"/>
                  </a:ext>
                </a:extLst>
              </a:tr>
              <a:tr h="575183">
                <a:tc>
                  <a:txBody>
                    <a:bodyPr/>
                    <a:lstStyle/>
                    <a:p>
                      <a:pPr marL="0" marR="0" indent="0" rtl="0" fontAlgn="base" latinLnBrk="0">
                        <a:spcBef>
                          <a:spcPts val="2000"/>
                        </a:spcBef>
                        <a:spcAft>
                          <a:spcPts val="0"/>
                        </a:spcAft>
                      </a:pPr>
                      <a:r>
                        <a:rPr lang="en-US" sz="1500" dirty="0">
                          <a:effectLst/>
                        </a:rPr>
                        <a:t>Speakers Bureau</a:t>
                      </a:r>
                      <a:endParaRPr lang="en-US" sz="1800" dirty="0">
                        <a:effectLst/>
                      </a:endParaRPr>
                    </a:p>
                  </a:txBody>
                  <a:tcPr marL="60325" marR="60325" marT="33401" marB="33401"/>
                </a:tc>
                <a:tc>
                  <a:txBody>
                    <a:bodyPr/>
                    <a:lstStyle/>
                    <a:p>
                      <a:pPr marL="0" marR="0" indent="0" algn="l" rtl="0" fontAlgn="base" latinLnBrk="0">
                        <a:spcBef>
                          <a:spcPts val="2000"/>
                        </a:spcBef>
                        <a:spcAft>
                          <a:spcPts val="0"/>
                        </a:spcAft>
                      </a:pPr>
                      <a:r>
                        <a:rPr lang="en-US" sz="1500" dirty="0">
                          <a:effectLst/>
                        </a:rPr>
                        <a:t>None</a:t>
                      </a:r>
                    </a:p>
                  </a:txBody>
                  <a:tcPr marL="60325" marR="60325" marT="33401" marB="33401"/>
                </a:tc>
                <a:extLst>
                  <a:ext uri="{0D108BD9-81ED-4DB2-BD59-A6C34878D82A}">
                    <a16:rowId xmlns:a16="http://schemas.microsoft.com/office/drawing/2014/main" val="3426344621"/>
                  </a:ext>
                </a:extLst>
              </a:tr>
              <a:tr h="402590">
                <a:tc>
                  <a:txBody>
                    <a:bodyPr/>
                    <a:lstStyle/>
                    <a:p>
                      <a:pPr marL="0" marR="0" indent="0" rtl="0" fontAlgn="base" latinLnBrk="0">
                        <a:spcBef>
                          <a:spcPts val="2000"/>
                        </a:spcBef>
                        <a:spcAft>
                          <a:spcPts val="0"/>
                        </a:spcAft>
                      </a:pPr>
                      <a:r>
                        <a:rPr lang="en-US" sz="1500" dirty="0">
                          <a:effectLst/>
                        </a:rPr>
                        <a:t>Stock Shareholder</a:t>
                      </a:r>
                      <a:endParaRPr lang="en-US" sz="1800" dirty="0">
                        <a:effectLst/>
                      </a:endParaRPr>
                    </a:p>
                  </a:txBody>
                  <a:tcPr marL="60325" marR="60325" marT="33401" marB="33401"/>
                </a:tc>
                <a:tc>
                  <a:txBody>
                    <a:bodyPr/>
                    <a:lstStyle/>
                    <a:p>
                      <a:pPr marL="0" marR="0" indent="0" algn="l" rtl="0" fontAlgn="base" latinLnBrk="0">
                        <a:spcBef>
                          <a:spcPts val="2000"/>
                        </a:spcBef>
                        <a:spcAft>
                          <a:spcPts val="0"/>
                        </a:spcAft>
                      </a:pPr>
                      <a:r>
                        <a:rPr lang="en-US" sz="1500" dirty="0">
                          <a:effectLst/>
                        </a:rPr>
                        <a:t>None</a:t>
                      </a:r>
                    </a:p>
                  </a:txBody>
                  <a:tcPr marL="60325" marR="60325" marT="33401" marB="33401"/>
                </a:tc>
                <a:extLst>
                  <a:ext uri="{0D108BD9-81ED-4DB2-BD59-A6C34878D82A}">
                    <a16:rowId xmlns:a16="http://schemas.microsoft.com/office/drawing/2014/main" val="4277550244"/>
                  </a:ext>
                </a:extLst>
              </a:tr>
              <a:tr h="402590">
                <a:tc>
                  <a:txBody>
                    <a:bodyPr/>
                    <a:lstStyle/>
                    <a:p>
                      <a:pPr marL="0" fontAlgn="t">
                        <a:spcBef>
                          <a:spcPts val="0"/>
                        </a:spcBef>
                        <a:spcAft>
                          <a:spcPts val="0"/>
                        </a:spcAft>
                      </a:pPr>
                      <a:r>
                        <a:rPr lang="en-US" sz="1500" dirty="0">
                          <a:effectLst/>
                        </a:rPr>
                        <a:t>Employee</a:t>
                      </a:r>
                      <a:endParaRPr lang="en-US" sz="1800" dirty="0">
                        <a:effectLst/>
                      </a:endParaRPr>
                    </a:p>
                  </a:txBody>
                  <a:tcPr marL="60325" marR="60325" marT="33401" marB="33401"/>
                </a:tc>
                <a:tc>
                  <a:txBody>
                    <a:bodyPr/>
                    <a:lstStyle/>
                    <a:p>
                      <a:pPr marL="0" marR="0" indent="0" algn="l" rtl="0" fontAlgn="base" latinLnBrk="0">
                        <a:spcBef>
                          <a:spcPts val="2000"/>
                        </a:spcBef>
                        <a:spcAft>
                          <a:spcPts val="0"/>
                        </a:spcAft>
                      </a:pPr>
                      <a:r>
                        <a:rPr lang="en-US" sz="1500" dirty="0">
                          <a:effectLst/>
                        </a:rPr>
                        <a:t>U.S.</a:t>
                      </a:r>
                      <a:r>
                        <a:rPr lang="en-US" sz="1500" baseline="0" dirty="0">
                          <a:effectLst/>
                        </a:rPr>
                        <a:t> Department of Agriculture</a:t>
                      </a:r>
                      <a:endParaRPr lang="en-US" sz="1500" dirty="0">
                        <a:effectLst/>
                      </a:endParaRPr>
                    </a:p>
                  </a:txBody>
                  <a:tcPr marL="60325" marR="60325" marT="33401" marB="33401"/>
                </a:tc>
                <a:extLst>
                  <a:ext uri="{0D108BD9-81ED-4DB2-BD59-A6C34878D82A}">
                    <a16:rowId xmlns:a16="http://schemas.microsoft.com/office/drawing/2014/main" val="2404970512"/>
                  </a:ext>
                </a:extLst>
              </a:tr>
              <a:tr h="575183">
                <a:tc>
                  <a:txBody>
                    <a:bodyPr/>
                    <a:lstStyle/>
                    <a:p>
                      <a:pPr marL="0" marR="0" indent="0" rtl="0" fontAlgn="base" latinLnBrk="0">
                        <a:spcBef>
                          <a:spcPts val="2000"/>
                        </a:spcBef>
                        <a:spcAft>
                          <a:spcPts val="0"/>
                        </a:spcAft>
                      </a:pPr>
                      <a:r>
                        <a:rPr lang="en-US" sz="1500" dirty="0">
                          <a:effectLst/>
                        </a:rPr>
                        <a:t>Other  </a:t>
                      </a:r>
                      <a:endParaRPr lang="en-US" sz="1800" dirty="0">
                        <a:effectLst/>
                      </a:endParaRPr>
                    </a:p>
                  </a:txBody>
                  <a:tcPr marL="60325" marR="60325" marT="33401" marB="33401"/>
                </a:tc>
                <a:tc>
                  <a:txBody>
                    <a:bodyPr/>
                    <a:lstStyle/>
                    <a:p>
                      <a:pPr marL="0" marR="0" indent="0" algn="l" rtl="0" fontAlgn="t" latinLnBrk="0">
                        <a:spcBef>
                          <a:spcPts val="0"/>
                        </a:spcBef>
                        <a:spcAft>
                          <a:spcPts val="0"/>
                        </a:spcAft>
                      </a:pPr>
                      <a:r>
                        <a:rPr lang="en-US" sz="1500" dirty="0">
                          <a:effectLst/>
                        </a:rPr>
                        <a:t>None</a:t>
                      </a:r>
                    </a:p>
                  </a:txBody>
                  <a:tcPr marL="60325" marR="60325" marT="33401" marB="33401"/>
                </a:tc>
                <a:extLst>
                  <a:ext uri="{0D108BD9-81ED-4DB2-BD59-A6C34878D82A}">
                    <a16:rowId xmlns:a16="http://schemas.microsoft.com/office/drawing/2014/main" val="1760612761"/>
                  </a:ext>
                </a:extLst>
              </a:tr>
            </a:tbl>
          </a:graphicData>
        </a:graphic>
      </p:graphicFrame>
    </p:spTree>
    <p:extLst>
      <p:ext uri="{BB962C8B-B14F-4D97-AF65-F5344CB8AC3E}">
        <p14:creationId xmlns:p14="http://schemas.microsoft.com/office/powerpoint/2010/main" val="1790979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a:xfrm>
            <a:off x="0" y="1"/>
            <a:ext cx="12147550" cy="1325562"/>
          </a:xfrm>
        </p:spPr>
        <p:txBody>
          <a:bodyPr/>
          <a:lstStyle/>
          <a:p>
            <a:r>
              <a:rPr lang="en-US" sz="4000" dirty="0"/>
              <a:t>Process to Develop the </a:t>
            </a:r>
            <a:r>
              <a:rPr lang="en-US" sz="4000" i="1" dirty="0"/>
              <a:t>Dietary Guidelines</a:t>
            </a:r>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989107" y="1261395"/>
            <a:ext cx="5344933" cy="4565822"/>
          </a:xfrm>
        </p:spPr>
        <p:txBody>
          <a:bodyPr>
            <a:normAutofit fontScale="77500" lnSpcReduction="20000"/>
          </a:bodyPr>
          <a:lstStyle/>
          <a:p>
            <a:pPr>
              <a:lnSpc>
                <a:spcPct val="120000"/>
              </a:lnSpc>
            </a:pPr>
            <a:r>
              <a:rPr lang="en-US" dirty="0"/>
              <a:t>Involves 5 steps of iterative writing, review, and revision</a:t>
            </a:r>
          </a:p>
          <a:p>
            <a:pPr>
              <a:lnSpc>
                <a:spcPct val="120000"/>
              </a:lnSpc>
            </a:pPr>
            <a:r>
              <a:rPr lang="en-US" dirty="0"/>
              <a:t>Conducted by a writing team of Federal nutritionists from USDA and HHS and includes review by Departmental and external scientists</a:t>
            </a:r>
          </a:p>
          <a:p>
            <a:pPr>
              <a:lnSpc>
                <a:spcPct val="120000"/>
              </a:lnSpc>
            </a:pPr>
            <a:r>
              <a:rPr lang="en-US" dirty="0"/>
              <a:t>Grounded in science</a:t>
            </a:r>
          </a:p>
          <a:p>
            <a:pPr marL="0" indent="0">
              <a:lnSpc>
                <a:spcPct val="120000"/>
              </a:lnSpc>
              <a:buNone/>
            </a:pPr>
            <a:endParaRPr lang="en-US" sz="1300" dirty="0"/>
          </a:p>
          <a:p>
            <a:pPr marL="0" indent="0">
              <a:lnSpc>
                <a:spcPct val="120000"/>
              </a:lnSpc>
              <a:buNone/>
            </a:pPr>
            <a:r>
              <a:rPr lang="en-US" i="1" dirty="0"/>
              <a:t>The process to develop the </a:t>
            </a:r>
            <a:r>
              <a:rPr lang="en-US" dirty="0"/>
              <a:t>2020-2025 Dietary Guidelines</a:t>
            </a:r>
            <a:r>
              <a:rPr lang="en-US" i="1" dirty="0"/>
              <a:t> is used as an example, but these steps have remained consistent over time.</a:t>
            </a:r>
          </a:p>
        </p:txBody>
      </p:sp>
      <p:pic>
        <p:nvPicPr>
          <p:cNvPr id="4" name="Picture 3">
            <a:extLst>
              <a:ext uri="{FF2B5EF4-FFF2-40B4-BE49-F238E27FC236}">
                <a16:creationId xmlns:a16="http://schemas.microsoft.com/office/drawing/2014/main" id="{B3005709-4D7F-4163-8DF4-0B0F16DFA887}"/>
              </a:ext>
            </a:extLst>
          </p:cNvPr>
          <p:cNvPicPr>
            <a:picLocks noChangeAspect="1"/>
          </p:cNvPicPr>
          <p:nvPr/>
        </p:nvPicPr>
        <p:blipFill>
          <a:blip r:embed="rId3"/>
          <a:stretch>
            <a:fillRect/>
          </a:stretch>
        </p:blipFill>
        <p:spPr>
          <a:xfrm>
            <a:off x="7323147" y="1261395"/>
            <a:ext cx="3552430" cy="458540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08129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p:txBody>
          <a:bodyPr/>
          <a:lstStyle/>
          <a:p>
            <a:r>
              <a:rPr lang="en-US" sz="4000" dirty="0"/>
              <a:t>Writing the </a:t>
            </a:r>
            <a:r>
              <a:rPr lang="en-US" sz="4000" i="1" dirty="0"/>
              <a:t>Dietary Guidelines</a:t>
            </a:r>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811628" y="3114683"/>
            <a:ext cx="10401804" cy="3165014"/>
          </a:xfrm>
        </p:spPr>
        <p:txBody>
          <a:bodyPr>
            <a:normAutofit/>
          </a:bodyPr>
          <a:lstStyle/>
          <a:p>
            <a:pPr>
              <a:lnSpc>
                <a:spcPct val="110000"/>
              </a:lnSpc>
              <a:spcBef>
                <a:spcPts val="400"/>
              </a:spcBef>
              <a:spcAft>
                <a:spcPts val="1200"/>
              </a:spcAft>
            </a:pPr>
            <a:r>
              <a:rPr lang="en-US" sz="2200" dirty="0"/>
              <a:t>Each edition of the </a:t>
            </a:r>
            <a:r>
              <a:rPr lang="en-US" sz="2200" i="1" dirty="0"/>
              <a:t>Dietary Guidelines</a:t>
            </a:r>
            <a:r>
              <a:rPr lang="en-US" sz="2200" dirty="0"/>
              <a:t> builds on the preceding edition, with the scientific justification for revisions informed by the Advisory Committee’s Scientific Report, consultation with subject matter experts within Federal agencies, and consideration of comments from these agencies and the public</a:t>
            </a:r>
          </a:p>
          <a:p>
            <a:pPr>
              <a:lnSpc>
                <a:spcPct val="110000"/>
              </a:lnSpc>
              <a:spcBef>
                <a:spcPts val="400"/>
              </a:spcBef>
            </a:pPr>
            <a:r>
              <a:rPr lang="en-US" sz="2200" i="1" dirty="0"/>
              <a:t>Additional inputs: </a:t>
            </a:r>
            <a:r>
              <a:rPr lang="en-US" sz="2200" dirty="0"/>
              <a:t>Existing Federal guidance and                                              Dietary Reference Intakes from the National Academies</a:t>
            </a:r>
          </a:p>
        </p:txBody>
      </p:sp>
      <p:pic>
        <p:nvPicPr>
          <p:cNvPr id="3" name="Picture 2"/>
          <p:cNvPicPr>
            <a:picLocks noChangeAspect="1"/>
          </p:cNvPicPr>
          <p:nvPr/>
        </p:nvPicPr>
        <p:blipFill rotWithShape="1">
          <a:blip r:embed="rId3"/>
          <a:srcRect l="61639" t="11422" r="12242" b="72234"/>
          <a:stretch/>
        </p:blipFill>
        <p:spPr>
          <a:xfrm>
            <a:off x="1158766" y="1125259"/>
            <a:ext cx="9821324" cy="1728406"/>
          </a:xfrm>
          <a:prstGeom prst="rect">
            <a:avLst/>
          </a:prstGeom>
        </p:spPr>
      </p:pic>
      <p:pic>
        <p:nvPicPr>
          <p:cNvPr id="5" name="Picture 4"/>
          <p:cNvPicPr>
            <a:picLocks noChangeAspect="1"/>
          </p:cNvPicPr>
          <p:nvPr/>
        </p:nvPicPr>
        <p:blipFill rotWithShape="1">
          <a:blip r:embed="rId4"/>
          <a:srcRect l="82006" t="29275" r="11231" b="51857"/>
          <a:stretch/>
        </p:blipFill>
        <p:spPr>
          <a:xfrm>
            <a:off x="8296388" y="5101120"/>
            <a:ext cx="1800389" cy="1412577"/>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C16D917A-0CF2-44C5-BEA9-FF5DB9CF8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2673" y="4746208"/>
            <a:ext cx="1280354" cy="1765336"/>
          </a:xfrm>
          <a:prstGeom prst="rect">
            <a:avLst/>
          </a:prstGeom>
          <a:effectLst>
            <a:outerShdw blurRad="50800" dist="38100" dir="5400000" algn="t" rotWithShape="0">
              <a:prstClr val="black">
                <a:alpha val="40000"/>
              </a:prstClr>
            </a:outerShdw>
          </a:effectLst>
        </p:spPr>
      </p:pic>
      <p:sp>
        <p:nvSpPr>
          <p:cNvPr id="14" name="TextBox 13"/>
          <p:cNvSpPr txBox="1"/>
          <p:nvPr/>
        </p:nvSpPr>
        <p:spPr>
          <a:xfrm>
            <a:off x="10525877" y="5950455"/>
            <a:ext cx="1297150" cy="584775"/>
          </a:xfrm>
          <a:prstGeom prst="rect">
            <a:avLst/>
          </a:prstGeom>
          <a:noFill/>
        </p:spPr>
        <p:txBody>
          <a:bodyPr wrap="none" rtlCol="0">
            <a:spAutoFit/>
          </a:bodyPr>
          <a:lstStyle/>
          <a:p>
            <a:r>
              <a:rPr lang="en-US" sz="2000" b="1" dirty="0">
                <a:solidFill>
                  <a:schemeClr val="bg1"/>
                </a:solidFill>
                <a:latin typeface="Arial Black" panose="020B0A04020102020204" pitchFamily="34" charset="0"/>
                <a:ea typeface="Gadugi" panose="020B0502040204020203" pitchFamily="34" charset="0"/>
              </a:rPr>
              <a:t>38,000+</a:t>
            </a:r>
          </a:p>
          <a:p>
            <a:pPr algn="ctr"/>
            <a:r>
              <a:rPr lang="en-US" sz="1200" b="1" dirty="0">
                <a:solidFill>
                  <a:schemeClr val="bg1"/>
                </a:solidFill>
                <a:latin typeface="Gadugi" panose="020B0502040204020203" pitchFamily="34" charset="0"/>
                <a:ea typeface="Gadugi" panose="020B0502040204020203" pitchFamily="34" charset="0"/>
              </a:rPr>
              <a:t>On Report</a:t>
            </a:r>
            <a:endParaRPr lang="en-US" sz="1100" b="1" dirty="0">
              <a:solidFill>
                <a:schemeClr val="bg1"/>
              </a:solidFill>
              <a:latin typeface="Gadugi" panose="020B0502040204020203" pitchFamily="34" charset="0"/>
              <a:ea typeface="Gadugi" panose="020B0502040204020203" pitchFamily="34" charset="0"/>
            </a:endParaRPr>
          </a:p>
        </p:txBody>
      </p:sp>
      <p:sp>
        <p:nvSpPr>
          <p:cNvPr id="15" name="Chevron 14"/>
          <p:cNvSpPr/>
          <p:nvPr/>
        </p:nvSpPr>
        <p:spPr>
          <a:xfrm>
            <a:off x="9868425" y="5507443"/>
            <a:ext cx="390798" cy="484632"/>
          </a:xfrm>
          <a:prstGeom prst="chevr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a:off x="10105175" y="5508246"/>
            <a:ext cx="390798" cy="484632"/>
          </a:xfrm>
          <a:prstGeom prst="chevr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Chevron 16"/>
          <p:cNvSpPr/>
          <p:nvPr/>
        </p:nvSpPr>
        <p:spPr>
          <a:xfrm>
            <a:off x="10346475" y="5508246"/>
            <a:ext cx="390798" cy="484632"/>
          </a:xfrm>
          <a:prstGeom prst="chevr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TextBox 17"/>
          <p:cNvSpPr txBox="1"/>
          <p:nvPr/>
        </p:nvSpPr>
        <p:spPr>
          <a:xfrm>
            <a:off x="10742073" y="5686548"/>
            <a:ext cx="1036117" cy="369332"/>
          </a:xfrm>
          <a:prstGeom prst="rect">
            <a:avLst/>
          </a:prstGeom>
          <a:noFill/>
        </p:spPr>
        <p:txBody>
          <a:bodyPr wrap="none" rtlCol="0">
            <a:spAutoFit/>
          </a:bodyPr>
          <a:lstStyle/>
          <a:p>
            <a:r>
              <a:rPr lang="en-US" dirty="0">
                <a:solidFill>
                  <a:schemeClr val="bg1"/>
                </a:solidFill>
                <a:latin typeface="Brush Script MT" panose="03060802040406070304" pitchFamily="66" charset="0"/>
              </a:rPr>
              <a:t>Of these…</a:t>
            </a:r>
          </a:p>
        </p:txBody>
      </p:sp>
    </p:spTree>
    <p:extLst>
      <p:ext uri="{BB962C8B-B14F-4D97-AF65-F5344CB8AC3E}">
        <p14:creationId xmlns:p14="http://schemas.microsoft.com/office/powerpoint/2010/main" val="3553014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AC018-76AB-7B4F-A836-12004B084003}"/>
              </a:ext>
            </a:extLst>
          </p:cNvPr>
          <p:cNvSpPr>
            <a:spLocks noGrp="1"/>
          </p:cNvSpPr>
          <p:nvPr>
            <p:ph type="title"/>
          </p:nvPr>
        </p:nvSpPr>
        <p:spPr/>
        <p:txBody>
          <a:bodyPr/>
          <a:lstStyle/>
          <a:p>
            <a:r>
              <a:rPr lang="en-US" dirty="0"/>
              <a:t>The Writing Team</a:t>
            </a:r>
          </a:p>
        </p:txBody>
      </p:sp>
      <p:pic>
        <p:nvPicPr>
          <p:cNvPr id="5" name="Picture 4"/>
          <p:cNvPicPr>
            <a:picLocks noChangeAspect="1"/>
          </p:cNvPicPr>
          <p:nvPr/>
        </p:nvPicPr>
        <p:blipFill rotWithShape="1">
          <a:blip r:embed="rId3"/>
          <a:srcRect l="63334" t="31667" r="15637" b="45370"/>
          <a:stretch/>
        </p:blipFill>
        <p:spPr>
          <a:xfrm>
            <a:off x="330605" y="1247863"/>
            <a:ext cx="6355945" cy="1952068"/>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Lst>
          </a:blip>
          <a:srcRect l="64884" t="34537" r="18231" b="53241"/>
          <a:stretch/>
        </p:blipFill>
        <p:spPr>
          <a:xfrm>
            <a:off x="465221" y="4866989"/>
            <a:ext cx="5935580" cy="1208310"/>
          </a:xfrm>
          <a:prstGeom prst="rect">
            <a:avLst/>
          </a:prstGeom>
        </p:spPr>
      </p:pic>
      <p:pic>
        <p:nvPicPr>
          <p:cNvPr id="7" name="Picture 6"/>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l="51891" t="44153" r="27483" b="43238"/>
          <a:stretch/>
        </p:blipFill>
        <p:spPr>
          <a:xfrm>
            <a:off x="330606" y="3341652"/>
            <a:ext cx="6718706" cy="1155196"/>
          </a:xfrm>
          <a:prstGeom prst="rect">
            <a:avLst/>
          </a:prstGeom>
        </p:spPr>
      </p:pic>
      <p:sp>
        <p:nvSpPr>
          <p:cNvPr id="8" name="Content Placeholder 2">
            <a:extLst>
              <a:ext uri="{FF2B5EF4-FFF2-40B4-BE49-F238E27FC236}">
                <a16:creationId xmlns:a16="http://schemas.microsoft.com/office/drawing/2014/main" id="{EA023487-302F-3C4D-8225-0FF0A0C1FF3E}"/>
              </a:ext>
            </a:extLst>
          </p:cNvPr>
          <p:cNvSpPr>
            <a:spLocks noGrp="1"/>
          </p:cNvSpPr>
          <p:nvPr>
            <p:ph idx="1"/>
          </p:nvPr>
        </p:nvSpPr>
        <p:spPr>
          <a:xfrm>
            <a:off x="6686550" y="1205083"/>
            <a:ext cx="5200650" cy="4636028"/>
          </a:xfrm>
          <a:solidFill>
            <a:schemeClr val="tx2"/>
          </a:solidFill>
          <a:ln>
            <a:solidFill>
              <a:schemeClr val="tx2"/>
            </a:solidFill>
          </a:ln>
        </p:spPr>
        <p:txBody>
          <a:bodyPr>
            <a:normAutofit fontScale="70000" lnSpcReduction="20000"/>
          </a:bodyPr>
          <a:lstStyle/>
          <a:p>
            <a:pPr>
              <a:lnSpc>
                <a:spcPct val="120000"/>
              </a:lnSpc>
              <a:spcAft>
                <a:spcPts val="1200"/>
              </a:spcAft>
            </a:pPr>
            <a:r>
              <a:rPr lang="en-US" dirty="0">
                <a:solidFill>
                  <a:schemeClr val="bg1"/>
                </a:solidFill>
              </a:rPr>
              <a:t>13-20 members</a:t>
            </a:r>
          </a:p>
          <a:p>
            <a:pPr>
              <a:lnSpc>
                <a:spcPct val="120000"/>
              </a:lnSpc>
              <a:spcAft>
                <a:spcPts val="1200"/>
              </a:spcAft>
            </a:pPr>
            <a:r>
              <a:rPr lang="en-US" dirty="0">
                <a:solidFill>
                  <a:schemeClr val="bg1"/>
                </a:solidFill>
              </a:rPr>
              <a:t>Coordinated by USDA Center for Nutrition Policy and Promotion and HHS Office of Disease Prevention and Health Promotion </a:t>
            </a:r>
          </a:p>
          <a:p>
            <a:pPr>
              <a:lnSpc>
                <a:spcPct val="120000"/>
              </a:lnSpc>
              <a:spcAft>
                <a:spcPts val="1200"/>
              </a:spcAft>
            </a:pPr>
            <a:r>
              <a:rPr lang="en-US" dirty="0">
                <a:solidFill>
                  <a:schemeClr val="bg1"/>
                </a:solidFill>
              </a:rPr>
              <a:t>Equal representation from USDA and HHS</a:t>
            </a:r>
          </a:p>
          <a:p>
            <a:pPr>
              <a:lnSpc>
                <a:spcPct val="120000"/>
              </a:lnSpc>
              <a:spcAft>
                <a:spcPts val="1200"/>
              </a:spcAft>
            </a:pPr>
            <a:r>
              <a:rPr lang="en-US" dirty="0">
                <a:solidFill>
                  <a:schemeClr val="bg1"/>
                </a:solidFill>
              </a:rPr>
              <a:t>Most (80%) supported the respective Dietary Guidelines Advisory Committee</a:t>
            </a:r>
          </a:p>
          <a:p>
            <a:pPr>
              <a:lnSpc>
                <a:spcPct val="120000"/>
              </a:lnSpc>
              <a:spcAft>
                <a:spcPts val="1200"/>
              </a:spcAft>
            </a:pPr>
            <a:r>
              <a:rPr lang="en-US" dirty="0">
                <a:solidFill>
                  <a:schemeClr val="bg1"/>
                </a:solidFill>
              </a:rPr>
              <a:t>Federal nutritionists with expertise in the </a:t>
            </a:r>
            <a:r>
              <a:rPr lang="en-US" i="1" dirty="0">
                <a:solidFill>
                  <a:schemeClr val="bg1"/>
                </a:solidFill>
              </a:rPr>
              <a:t>Dietary Guidelines</a:t>
            </a:r>
            <a:r>
              <a:rPr lang="en-US" dirty="0">
                <a:solidFill>
                  <a:schemeClr val="bg1"/>
                </a:solidFill>
              </a:rPr>
              <a:t>, Federal nutrition programs, and/or nutrition communications; science writer</a:t>
            </a:r>
          </a:p>
        </p:txBody>
      </p:sp>
      <p:sp>
        <p:nvSpPr>
          <p:cNvPr id="12" name="Round Diagonal Corner Rectangle 11"/>
          <p:cNvSpPr/>
          <p:nvPr/>
        </p:nvSpPr>
        <p:spPr>
          <a:xfrm>
            <a:off x="243304" y="975205"/>
            <a:ext cx="1320800" cy="330590"/>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2020</a:t>
            </a:r>
          </a:p>
        </p:txBody>
      </p:sp>
      <p:sp>
        <p:nvSpPr>
          <p:cNvPr id="13" name="Round Diagonal Corner Rectangle 12"/>
          <p:cNvSpPr/>
          <p:nvPr/>
        </p:nvSpPr>
        <p:spPr>
          <a:xfrm>
            <a:off x="243304" y="3146194"/>
            <a:ext cx="1320800" cy="330590"/>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2015</a:t>
            </a:r>
          </a:p>
        </p:txBody>
      </p:sp>
      <p:sp>
        <p:nvSpPr>
          <p:cNvPr id="14" name="Round Diagonal Corner Rectangle 13"/>
          <p:cNvSpPr/>
          <p:nvPr/>
        </p:nvSpPr>
        <p:spPr>
          <a:xfrm>
            <a:off x="243304" y="4482528"/>
            <a:ext cx="1320800" cy="330590"/>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2010</a:t>
            </a:r>
          </a:p>
        </p:txBody>
      </p:sp>
    </p:spTree>
    <p:extLst>
      <p:ext uri="{BB962C8B-B14F-4D97-AF65-F5344CB8AC3E}">
        <p14:creationId xmlns:p14="http://schemas.microsoft.com/office/powerpoint/2010/main" val="133394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601F0-277B-5C4A-A1B0-42EDB58F2D43}"/>
              </a:ext>
            </a:extLst>
          </p:cNvPr>
          <p:cNvSpPr>
            <a:spLocks noGrp="1"/>
          </p:cNvSpPr>
          <p:nvPr>
            <p:ph type="title"/>
          </p:nvPr>
        </p:nvSpPr>
        <p:spPr/>
        <p:txBody>
          <a:bodyPr/>
          <a:lstStyle/>
          <a:p>
            <a:r>
              <a:rPr lang="en-US"/>
              <a:t>CPE Credit</a:t>
            </a:r>
          </a:p>
        </p:txBody>
      </p:sp>
      <p:sp>
        <p:nvSpPr>
          <p:cNvPr id="3" name="Content Placeholder 2">
            <a:extLst>
              <a:ext uri="{FF2B5EF4-FFF2-40B4-BE49-F238E27FC236}">
                <a16:creationId xmlns:a16="http://schemas.microsoft.com/office/drawing/2014/main" id="{49B210BA-1CDC-CB40-8AD6-4F5FE9AAC658}"/>
              </a:ext>
            </a:extLst>
          </p:cNvPr>
          <p:cNvSpPr>
            <a:spLocks noGrp="1"/>
          </p:cNvSpPr>
          <p:nvPr>
            <p:ph idx="1"/>
          </p:nvPr>
        </p:nvSpPr>
        <p:spPr/>
        <p:txBody>
          <a:bodyPr vert="horz" lIns="91440" tIns="45720" rIns="91440" bIns="45720" rtlCol="0" anchor="t">
            <a:normAutofit/>
          </a:bodyPr>
          <a:lstStyle/>
          <a:p>
            <a:pPr marL="168910" indent="-168910">
              <a:spcBef>
                <a:spcPts val="900"/>
              </a:spcBef>
              <a:defRPr/>
            </a:pPr>
            <a:r>
              <a:rPr lang="en-US">
                <a:cs typeface="Arial"/>
              </a:rPr>
              <a:t>ASN designates this educational activity for a maximum of 1 CPEUs. Dietitians and Dietetic Technicians, Registered should only claim credit commensurate with the extent of their participation in the activity.</a:t>
            </a:r>
          </a:p>
          <a:p>
            <a:pPr marL="168910" indent="-168910">
              <a:defRPr/>
            </a:pPr>
            <a:endParaRPr lang="en-US">
              <a:cs typeface="Arial" panose="020B0604020202020204" pitchFamily="34" charset="0"/>
            </a:endParaRPr>
          </a:p>
          <a:p>
            <a:pPr marL="168910" indent="-168910">
              <a:defRPr/>
            </a:pPr>
            <a:r>
              <a:rPr lang="en-US">
                <a:cs typeface="Arial" panose="020B0604020202020204" pitchFamily="34" charset="0"/>
              </a:rPr>
              <a:t>To claim credit, please take the post webinar evaluation provided after the webinar.  </a:t>
            </a:r>
          </a:p>
          <a:p>
            <a:endParaRPr lang="en-US"/>
          </a:p>
        </p:txBody>
      </p:sp>
    </p:spTree>
    <p:extLst>
      <p:ext uri="{BB962C8B-B14F-4D97-AF65-F5344CB8AC3E}">
        <p14:creationId xmlns:p14="http://schemas.microsoft.com/office/powerpoint/2010/main" val="195372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p:txBody>
          <a:bodyPr/>
          <a:lstStyle/>
          <a:p>
            <a:r>
              <a:rPr lang="en-US" sz="4000" dirty="0"/>
              <a:t>Writing the </a:t>
            </a:r>
            <a:r>
              <a:rPr lang="en-US" sz="4000" i="1" dirty="0"/>
              <a:t>Dietary Guidelines</a:t>
            </a:r>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838200" y="2926874"/>
            <a:ext cx="10515600" cy="3330950"/>
          </a:xfrm>
        </p:spPr>
        <p:txBody>
          <a:bodyPr>
            <a:normAutofit fontScale="70000" lnSpcReduction="20000"/>
          </a:bodyPr>
          <a:lstStyle/>
          <a:p>
            <a:pPr>
              <a:lnSpc>
                <a:spcPct val="120000"/>
              </a:lnSpc>
            </a:pPr>
            <a:r>
              <a:rPr lang="en-US" dirty="0"/>
              <a:t>Totality of scientific evidence:</a:t>
            </a:r>
          </a:p>
          <a:p>
            <a:pPr lvl="1">
              <a:lnSpc>
                <a:spcPct val="120000"/>
              </a:lnSpc>
              <a:buFont typeface="Courier New" panose="02070309020205020404" pitchFamily="49" charset="0"/>
              <a:buChar char="o"/>
            </a:pPr>
            <a:r>
              <a:rPr lang="en-US" dirty="0"/>
              <a:t>Because components of the diet are interconnected, there’s not a one-to-one relationship between a question or conclusion statement and a recommendation</a:t>
            </a:r>
          </a:p>
          <a:p>
            <a:pPr lvl="1">
              <a:lnSpc>
                <a:spcPct val="120000"/>
              </a:lnSpc>
              <a:buFont typeface="Courier New" panose="02070309020205020404" pitchFamily="49" charset="0"/>
              <a:buChar char="o"/>
            </a:pPr>
            <a:r>
              <a:rPr lang="en-US" dirty="0"/>
              <a:t>Writing team looks across all the questions and evidence reviewed using the three approaches</a:t>
            </a:r>
          </a:p>
          <a:p>
            <a:pPr>
              <a:lnSpc>
                <a:spcPct val="120000"/>
              </a:lnSpc>
            </a:pPr>
            <a:r>
              <a:rPr lang="en-US" dirty="0"/>
              <a:t>Consideration of Federal programs:</a:t>
            </a:r>
          </a:p>
          <a:p>
            <a:pPr lvl="1">
              <a:lnSpc>
                <a:spcPct val="120000"/>
              </a:lnSpc>
              <a:buFont typeface="Courier New" panose="02070309020205020404" pitchFamily="49" charset="0"/>
              <a:buChar char="o"/>
            </a:pPr>
            <a:r>
              <a:rPr lang="en-US" dirty="0"/>
              <a:t>Age groupings used in the </a:t>
            </a:r>
            <a:r>
              <a:rPr lang="en-US" i="1" dirty="0"/>
              <a:t>Dietary Guidelines </a:t>
            </a:r>
            <a:r>
              <a:rPr lang="en-US" dirty="0"/>
              <a:t>align with Federal programs </a:t>
            </a:r>
          </a:p>
          <a:p>
            <a:pPr lvl="1">
              <a:lnSpc>
                <a:spcPct val="120000"/>
              </a:lnSpc>
              <a:buFont typeface="Courier New" panose="02070309020205020404" pitchFamily="49" charset="0"/>
              <a:buChar char="o"/>
            </a:pPr>
            <a:r>
              <a:rPr lang="en-US" dirty="0"/>
              <a:t>Evolved from 20-page pamphlet to 164-page book to provide details to support Federal programs</a:t>
            </a:r>
          </a:p>
          <a:p>
            <a:pPr lvl="1">
              <a:lnSpc>
                <a:spcPct val="120000"/>
              </a:lnSpc>
              <a:buFont typeface="Courier New" panose="02070309020205020404" pitchFamily="49" charset="0"/>
              <a:buChar char="o"/>
            </a:pPr>
            <a:r>
              <a:rPr lang="en-US" dirty="0"/>
              <a:t>Integrates existing Federal guidance</a:t>
            </a:r>
          </a:p>
          <a:p>
            <a:pPr>
              <a:lnSpc>
                <a:spcPct val="120000"/>
              </a:lnSpc>
            </a:pPr>
            <a:r>
              <a:rPr lang="en-US" dirty="0"/>
              <a:t>Concurrent with this step is the development of the designed product</a:t>
            </a:r>
          </a:p>
        </p:txBody>
      </p:sp>
      <p:pic>
        <p:nvPicPr>
          <p:cNvPr id="3" name="Picture 2"/>
          <p:cNvPicPr>
            <a:picLocks noChangeAspect="1"/>
          </p:cNvPicPr>
          <p:nvPr/>
        </p:nvPicPr>
        <p:blipFill rotWithShape="1">
          <a:blip r:embed="rId3"/>
          <a:srcRect l="61639" t="27474" r="12242" b="55832"/>
          <a:stretch/>
        </p:blipFill>
        <p:spPr>
          <a:xfrm>
            <a:off x="1041141" y="995183"/>
            <a:ext cx="10174031" cy="1828801"/>
          </a:xfrm>
          <a:prstGeom prst="rect">
            <a:avLst/>
          </a:prstGeom>
        </p:spPr>
      </p:pic>
    </p:spTree>
    <p:extLst>
      <p:ext uri="{BB962C8B-B14F-4D97-AF65-F5344CB8AC3E}">
        <p14:creationId xmlns:p14="http://schemas.microsoft.com/office/powerpoint/2010/main" val="2564341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a:xfrm>
            <a:off x="838200" y="128337"/>
            <a:ext cx="10515600" cy="1325562"/>
          </a:xfrm>
        </p:spPr>
        <p:txBody>
          <a:bodyPr/>
          <a:lstStyle/>
          <a:p>
            <a:r>
              <a:rPr lang="en-US" sz="4000" dirty="0"/>
              <a:t>From the Committee’s Report to the </a:t>
            </a:r>
            <a:r>
              <a:rPr lang="en-US" sz="4000" i="1" dirty="0"/>
              <a:t>Dietary Guidelines</a:t>
            </a:r>
            <a:r>
              <a:rPr lang="en-US" sz="4000" dirty="0"/>
              <a:t>: Major Themes</a:t>
            </a:r>
            <a:endParaRPr lang="en-US" sz="4000" i="1" dirty="0"/>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625069" y="1832811"/>
            <a:ext cx="7331815" cy="4425043"/>
          </a:xfrm>
        </p:spPr>
        <p:txBody>
          <a:bodyPr>
            <a:noAutofit/>
          </a:bodyPr>
          <a:lstStyle/>
          <a:p>
            <a:pPr marL="0" indent="0">
              <a:lnSpc>
                <a:spcPct val="100000"/>
              </a:lnSpc>
              <a:buNone/>
            </a:pPr>
            <a:r>
              <a:rPr lang="en-US" sz="2000" dirty="0"/>
              <a:t>The Committee’s Report is integral in identifying the major themes to highlight that reflect current public health priorities and evolving science. </a:t>
            </a:r>
          </a:p>
          <a:p>
            <a:pPr marL="0" indent="0">
              <a:lnSpc>
                <a:spcPct val="100000"/>
              </a:lnSpc>
              <a:buNone/>
            </a:pPr>
            <a:endParaRPr lang="en-US" sz="1050" dirty="0"/>
          </a:p>
          <a:p>
            <a:pPr marL="0" indent="0">
              <a:lnSpc>
                <a:spcPct val="100000"/>
              </a:lnSpc>
              <a:buNone/>
            </a:pPr>
            <a:r>
              <a:rPr lang="en-US" sz="2000" b="1" i="1" dirty="0"/>
              <a:t>2020-2025 Dietary Guidelines</a:t>
            </a:r>
            <a:r>
              <a:rPr lang="en-US" sz="2000" b="1" dirty="0"/>
              <a:t>: </a:t>
            </a:r>
          </a:p>
          <a:p>
            <a:pPr>
              <a:lnSpc>
                <a:spcPct val="100000"/>
              </a:lnSpc>
            </a:pPr>
            <a:r>
              <a:rPr lang="en-US" sz="2000" dirty="0"/>
              <a:t>“The first is its recognition that diet-related chronic diseases, such as cardiovascular disease, type 2 diabetes, obesity, and some types of cancer, are very prevalent among Americans and pose a major public health problem.”</a:t>
            </a:r>
          </a:p>
          <a:p>
            <a:pPr>
              <a:lnSpc>
                <a:spcPct val="100000"/>
              </a:lnSpc>
            </a:pPr>
            <a:r>
              <a:rPr lang="en-US" sz="2000" dirty="0"/>
              <a:t>“The second is its focus on dietary patterns.“</a:t>
            </a:r>
          </a:p>
          <a:p>
            <a:pPr>
              <a:lnSpc>
                <a:spcPct val="100000"/>
              </a:lnSpc>
            </a:pPr>
            <a:r>
              <a:rPr lang="en-US" sz="2000" dirty="0"/>
              <a:t>“The third is its focus on a lifespan approach.”</a:t>
            </a:r>
          </a:p>
        </p:txBody>
      </p:sp>
      <p:pic>
        <p:nvPicPr>
          <p:cNvPr id="4" name="Picture 3"/>
          <p:cNvPicPr>
            <a:picLocks noChangeAspect="1"/>
          </p:cNvPicPr>
          <p:nvPr/>
        </p:nvPicPr>
        <p:blipFill rotWithShape="1">
          <a:blip r:embed="rId3"/>
          <a:srcRect l="33542" t="14890" r="34646" b="11222"/>
          <a:stretch/>
        </p:blipFill>
        <p:spPr>
          <a:xfrm>
            <a:off x="8290560" y="1598195"/>
            <a:ext cx="3324497" cy="4343400"/>
          </a:xfrm>
          <a:prstGeom prst="rect">
            <a:avLst/>
          </a:prstGeom>
        </p:spPr>
      </p:pic>
    </p:spTree>
    <p:extLst>
      <p:ext uri="{BB962C8B-B14F-4D97-AF65-F5344CB8AC3E}">
        <p14:creationId xmlns:p14="http://schemas.microsoft.com/office/powerpoint/2010/main" val="41346435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D50FC74-4951-9D43-98E0-BCE936D5449C}"/>
              </a:ext>
            </a:extLst>
          </p:cNvPr>
          <p:cNvSpPr txBox="1">
            <a:spLocks/>
          </p:cNvSpPr>
          <p:nvPr/>
        </p:nvSpPr>
        <p:spPr>
          <a:xfrm>
            <a:off x="494598" y="908396"/>
            <a:ext cx="3275297" cy="188293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4000" dirty="0"/>
              <a:t>The Guidelines</a:t>
            </a:r>
          </a:p>
        </p:txBody>
      </p:sp>
      <p:pic>
        <p:nvPicPr>
          <p:cNvPr id="2" name="Picture 1"/>
          <p:cNvPicPr>
            <a:picLocks noChangeAspect="1"/>
          </p:cNvPicPr>
          <p:nvPr/>
        </p:nvPicPr>
        <p:blipFill rotWithShape="1">
          <a:blip r:embed="rId3"/>
          <a:srcRect l="44104" t="21772" r="9084" b="14444"/>
          <a:stretch/>
        </p:blipFill>
        <p:spPr>
          <a:xfrm>
            <a:off x="4206240" y="-6922"/>
            <a:ext cx="7985760" cy="6120385"/>
          </a:xfrm>
          <a:prstGeom prst="rect">
            <a:avLst/>
          </a:prstGeom>
        </p:spPr>
      </p:pic>
    </p:spTree>
    <p:extLst>
      <p:ext uri="{BB962C8B-B14F-4D97-AF65-F5344CB8AC3E}">
        <p14:creationId xmlns:p14="http://schemas.microsoft.com/office/powerpoint/2010/main" val="25323469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79705" y="2783137"/>
            <a:ext cx="4579730" cy="1489272"/>
          </a:xfrm>
          <a:prstGeom prst="rect">
            <a:avLst/>
          </a:prstGeom>
          <a:solidFill>
            <a:schemeClr val="tx2">
              <a:alpha val="2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2" name="Title 1" descr="Approaches to Examine the Evidence&#10;"/>
          <p:cNvSpPr txBox="1">
            <a:spLocks/>
          </p:cNvSpPr>
          <p:nvPr/>
        </p:nvSpPr>
        <p:spPr>
          <a:xfrm>
            <a:off x="1981200" y="76201"/>
            <a:ext cx="8229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chemeClr val="bg1"/>
              </a:solidFill>
              <a:latin typeface="+mn-lt"/>
            </a:endParaRPr>
          </a:p>
        </p:txBody>
      </p:sp>
      <p:sp>
        <p:nvSpPr>
          <p:cNvPr id="2" name="TextBox 1"/>
          <p:cNvSpPr txBox="1"/>
          <p:nvPr/>
        </p:nvSpPr>
        <p:spPr>
          <a:xfrm>
            <a:off x="5642357" y="1338004"/>
            <a:ext cx="4925414" cy="4618637"/>
          </a:xfrm>
          <a:prstGeom prst="rect">
            <a:avLst/>
          </a:prstGeom>
          <a:noFill/>
        </p:spPr>
        <p:txBody>
          <a:bodyPr wrap="square" rtlCol="0">
            <a:spAutoFit/>
          </a:bodyPr>
          <a:lstStyle/>
          <a:p>
            <a:pPr>
              <a:lnSpc>
                <a:spcPct val="114000"/>
              </a:lnSpc>
            </a:pPr>
            <a:r>
              <a:rPr lang="en-US" i="1" dirty="0"/>
              <a:t>Committee’s Advice: </a:t>
            </a:r>
            <a:r>
              <a:rPr lang="en-US" dirty="0"/>
              <a:t>“Provide foods that are rich in iron and zinc, either intrinsically (e.g., meats) or due to fortification (e.g., iron fortified infant cereal), particularly during the second 6 months of life among breastfed infants. Iron requirements are lower in the second year of life than during infancy but a good source of iron is still needed.” </a:t>
            </a:r>
          </a:p>
          <a:p>
            <a:pPr>
              <a:lnSpc>
                <a:spcPct val="114000"/>
              </a:lnSpc>
            </a:pPr>
            <a:endParaRPr lang="en-US" sz="2400" b="1" dirty="0">
              <a:latin typeface="Arial" panose="020B0604020202020204" pitchFamily="34" charset="0"/>
              <a:cs typeface="Arial" panose="020B0604020202020204" pitchFamily="34" charset="0"/>
            </a:endParaRPr>
          </a:p>
          <a:p>
            <a:pPr>
              <a:lnSpc>
                <a:spcPct val="114000"/>
              </a:lnSpc>
            </a:pPr>
            <a:r>
              <a:rPr lang="en-US" i="1" dirty="0">
                <a:latin typeface="Arial" panose="020B0604020202020204" pitchFamily="34" charset="0"/>
                <a:cs typeface="Arial" panose="020B0604020202020204" pitchFamily="34" charset="0"/>
              </a:rPr>
              <a:t>Dietary Guidelines Key Recommendation: </a:t>
            </a:r>
            <a:r>
              <a:rPr lang="en-US" dirty="0">
                <a:latin typeface="Arial" panose="020B0604020202020204" pitchFamily="34" charset="0"/>
                <a:cs typeface="Arial" panose="020B0604020202020204" pitchFamily="34" charset="0"/>
              </a:rPr>
              <a:t>“</a:t>
            </a:r>
            <a:r>
              <a:rPr lang="en-US" dirty="0"/>
              <a:t>Encourage infants and toddlers to consume a variety of foods from all food groups. Include foods rich in iron and zinc, particularly for infants fed human milk.” [+ supporting text]</a:t>
            </a:r>
            <a:endParaRPr lang="en-US"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8172" y="1688969"/>
            <a:ext cx="902827" cy="84464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2162" y="3347381"/>
            <a:ext cx="919489" cy="86023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9059" y="5008575"/>
            <a:ext cx="902826" cy="844645"/>
          </a:xfrm>
          <a:prstGeom prst="rect">
            <a:avLst/>
          </a:prstGeom>
        </p:spPr>
      </p:pic>
      <p:sp>
        <p:nvSpPr>
          <p:cNvPr id="5" name="Right Brace 4"/>
          <p:cNvSpPr/>
          <p:nvPr/>
        </p:nvSpPr>
        <p:spPr>
          <a:xfrm>
            <a:off x="4782882" y="2083933"/>
            <a:ext cx="564717" cy="3211378"/>
          </a:xfrm>
          <a:prstGeom prst="rightBrace">
            <a:avLst>
              <a:gd name="adj1" fmla="val 0"/>
              <a:gd name="adj2" fmla="val 50000"/>
            </a:avLst>
          </a:prstGeom>
          <a:ln w="104775">
            <a:solidFill>
              <a:srgbClr val="145F7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itle 1"/>
          <p:cNvSpPr txBox="1">
            <a:spLocks/>
          </p:cNvSpPr>
          <p:nvPr/>
        </p:nvSpPr>
        <p:spPr>
          <a:xfrm>
            <a:off x="410838" y="136525"/>
            <a:ext cx="11370323" cy="1060904"/>
          </a:xfrm>
          <a:prstGeom prst="rect">
            <a:avLst/>
          </a:prstGeom>
        </p:spPr>
        <p:txBody>
          <a:bodyPr vert="horz" lIns="121920" tIns="60960" rIns="121920" bIns="60960" rtlCol="0" anchor="ctr">
            <a:normAutofit fontScale="92500" lnSpcReduction="10000"/>
          </a:bodyPr>
          <a:lstStyle>
            <a:lvl1pPr algn="l" defTabSz="685800" rtl="0" eaLnBrk="1" latinLnBrk="0" hangingPunct="1">
              <a:lnSpc>
                <a:spcPct val="90000"/>
              </a:lnSpc>
              <a:spcBef>
                <a:spcPct val="0"/>
              </a:spcBef>
              <a:buNone/>
              <a:defRPr lang="en-US" sz="2800" b="1" kern="1200" dirty="0">
                <a:solidFill>
                  <a:schemeClr val="accent1">
                    <a:lumMod val="50000"/>
                  </a:schemeClr>
                </a:solidFill>
                <a:effectLst>
                  <a:outerShdw blurRad="25400" dist="12700" dir="1800000" algn="tl" rotWithShape="0">
                    <a:prstClr val="black">
                      <a:alpha val="25000"/>
                    </a:prstClr>
                  </a:outerShdw>
                </a:effectLst>
                <a:latin typeface="Arial" charset="0"/>
                <a:ea typeface="+mj-ea"/>
                <a:cs typeface="Arial" charset="0"/>
              </a:defRPr>
            </a:lvl1pPr>
          </a:lstStyle>
          <a:p>
            <a:pPr algn="ctr"/>
            <a:r>
              <a:rPr lang="en-US" sz="3733" dirty="0">
                <a:solidFill>
                  <a:schemeClr val="tx2"/>
                </a:solidFill>
                <a:latin typeface="+mj-lt"/>
              </a:rPr>
              <a:t>From Conclusion Statements to Advice </a:t>
            </a:r>
          </a:p>
          <a:p>
            <a:pPr algn="ctr"/>
            <a:r>
              <a:rPr lang="en-US" sz="3733" dirty="0">
                <a:solidFill>
                  <a:schemeClr val="tx2"/>
                </a:solidFill>
                <a:latin typeface="+mj-lt"/>
              </a:rPr>
              <a:t>to Guidance: Iron (Infants and Toddlers) </a:t>
            </a:r>
          </a:p>
        </p:txBody>
      </p:sp>
      <p:sp>
        <p:nvSpPr>
          <p:cNvPr id="4" name="TextBox 3"/>
          <p:cNvSpPr txBox="1"/>
          <p:nvPr/>
        </p:nvSpPr>
        <p:spPr>
          <a:xfrm>
            <a:off x="341123" y="1589434"/>
            <a:ext cx="2819447" cy="584775"/>
          </a:xfrm>
          <a:prstGeom prst="rect">
            <a:avLst/>
          </a:prstGeom>
          <a:noFill/>
        </p:spPr>
        <p:txBody>
          <a:bodyPr wrap="square" rtlCol="0">
            <a:spAutoFit/>
          </a:bodyPr>
          <a:lstStyle/>
          <a:p>
            <a:pPr algn="r"/>
            <a:r>
              <a:rPr lang="en-US" sz="1600" dirty="0"/>
              <a:t>Current intakes of iron among infants and toddlers</a:t>
            </a:r>
          </a:p>
        </p:txBody>
      </p:sp>
      <p:sp>
        <p:nvSpPr>
          <p:cNvPr id="14" name="TextBox 13"/>
          <p:cNvSpPr txBox="1"/>
          <p:nvPr/>
        </p:nvSpPr>
        <p:spPr>
          <a:xfrm>
            <a:off x="443873" y="3110417"/>
            <a:ext cx="2583166" cy="830997"/>
          </a:xfrm>
          <a:prstGeom prst="rect">
            <a:avLst/>
          </a:prstGeom>
          <a:noFill/>
        </p:spPr>
        <p:txBody>
          <a:bodyPr wrap="square" rtlCol="0">
            <a:spAutoFit/>
          </a:bodyPr>
          <a:lstStyle/>
          <a:p>
            <a:pPr algn="r"/>
            <a:r>
              <a:rPr lang="en-US" sz="1600" dirty="0"/>
              <a:t>Meeting iron recommendations through complementary foods</a:t>
            </a:r>
          </a:p>
        </p:txBody>
      </p:sp>
      <p:sp>
        <p:nvSpPr>
          <p:cNvPr id="15" name="TextBox 14"/>
          <p:cNvSpPr txBox="1"/>
          <p:nvPr/>
        </p:nvSpPr>
        <p:spPr>
          <a:xfrm>
            <a:off x="237821" y="4345313"/>
            <a:ext cx="2922749" cy="1323439"/>
          </a:xfrm>
          <a:prstGeom prst="rect">
            <a:avLst/>
          </a:prstGeom>
          <a:noFill/>
        </p:spPr>
        <p:txBody>
          <a:bodyPr wrap="square" rtlCol="0">
            <a:spAutoFit/>
          </a:bodyPr>
          <a:lstStyle/>
          <a:p>
            <a:pPr algn="r"/>
            <a:r>
              <a:rPr lang="en-US" sz="1600" dirty="0"/>
              <a:t>Iron from human milk/ infant formula or supplements and </a:t>
            </a:r>
          </a:p>
          <a:p>
            <a:pPr algn="r"/>
            <a:r>
              <a:rPr lang="en-US" sz="1600" dirty="0"/>
              <a:t>health outcomes; </a:t>
            </a:r>
          </a:p>
          <a:p>
            <a:pPr algn="r"/>
            <a:r>
              <a:rPr lang="en-US" sz="1600" dirty="0"/>
              <a:t>complementary feeding and health outcomes</a:t>
            </a:r>
          </a:p>
        </p:txBody>
      </p:sp>
      <p:sp>
        <p:nvSpPr>
          <p:cNvPr id="16" name="TextBox 15"/>
          <p:cNvSpPr txBox="1"/>
          <p:nvPr/>
        </p:nvSpPr>
        <p:spPr>
          <a:xfrm>
            <a:off x="3360378" y="1331472"/>
            <a:ext cx="1521955" cy="338554"/>
          </a:xfrm>
          <a:prstGeom prst="rect">
            <a:avLst/>
          </a:prstGeom>
          <a:noFill/>
        </p:spPr>
        <p:txBody>
          <a:bodyPr wrap="none" rtlCol="0">
            <a:spAutoFit/>
          </a:bodyPr>
          <a:lstStyle/>
          <a:p>
            <a:pPr algn="ctr"/>
            <a:r>
              <a:rPr lang="en-US" sz="1600" b="1" dirty="0"/>
              <a:t>Data Analysis</a:t>
            </a:r>
          </a:p>
        </p:txBody>
      </p:sp>
      <p:sp>
        <p:nvSpPr>
          <p:cNvPr id="17" name="TextBox 16"/>
          <p:cNvSpPr txBox="1"/>
          <p:nvPr/>
        </p:nvSpPr>
        <p:spPr>
          <a:xfrm>
            <a:off x="3368332" y="2823336"/>
            <a:ext cx="1449436" cy="584775"/>
          </a:xfrm>
          <a:prstGeom prst="rect">
            <a:avLst/>
          </a:prstGeom>
          <a:noFill/>
        </p:spPr>
        <p:txBody>
          <a:bodyPr wrap="none" rtlCol="0">
            <a:spAutoFit/>
          </a:bodyPr>
          <a:lstStyle/>
          <a:p>
            <a:pPr algn="ctr"/>
            <a:r>
              <a:rPr lang="en-US" sz="1600" b="1" dirty="0"/>
              <a:t>Food Pattern</a:t>
            </a:r>
          </a:p>
          <a:p>
            <a:pPr algn="ctr"/>
            <a:r>
              <a:rPr lang="en-US" sz="1600" b="1" dirty="0"/>
              <a:t>Modeling </a:t>
            </a:r>
          </a:p>
        </p:txBody>
      </p:sp>
      <p:sp>
        <p:nvSpPr>
          <p:cNvPr id="18" name="TextBox 17"/>
          <p:cNvSpPr txBox="1"/>
          <p:nvPr/>
        </p:nvSpPr>
        <p:spPr>
          <a:xfrm>
            <a:off x="3152851" y="4467344"/>
            <a:ext cx="1893467" cy="584775"/>
          </a:xfrm>
          <a:prstGeom prst="rect">
            <a:avLst/>
          </a:prstGeom>
          <a:noFill/>
        </p:spPr>
        <p:txBody>
          <a:bodyPr wrap="none" rtlCol="0">
            <a:spAutoFit/>
          </a:bodyPr>
          <a:lstStyle/>
          <a:p>
            <a:pPr algn="ctr"/>
            <a:r>
              <a:rPr lang="en-US" sz="1600" b="1" dirty="0"/>
              <a:t>NESR Systematic</a:t>
            </a:r>
          </a:p>
          <a:p>
            <a:pPr algn="ctr"/>
            <a:r>
              <a:rPr lang="en-US" sz="1600" b="1" dirty="0"/>
              <a:t>Reviews </a:t>
            </a:r>
          </a:p>
        </p:txBody>
      </p:sp>
      <p:pic>
        <p:nvPicPr>
          <p:cNvPr id="19" name="Picture 18" descr="A screenshot of a cell phone&#10;&#10;Description automatically generated">
            <a:extLst>
              <a:ext uri="{FF2B5EF4-FFF2-40B4-BE49-F238E27FC236}">
                <a16:creationId xmlns:a16="http://schemas.microsoft.com/office/drawing/2014/main" id="{C16D917A-0CF2-44C5-BEA9-FF5DB9CF83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3363" y="1535555"/>
            <a:ext cx="1280354" cy="1765336"/>
          </a:xfrm>
          <a:prstGeom prst="rect">
            <a:avLst/>
          </a:prstGeom>
          <a:effectLst>
            <a:outerShdw blurRad="50800" dist="38100" dir="5400000" algn="t" rotWithShape="0">
              <a:prstClr val="black">
                <a:alpha val="40000"/>
              </a:prstClr>
            </a:outerShdw>
          </a:effectLst>
        </p:spPr>
      </p:pic>
      <p:pic>
        <p:nvPicPr>
          <p:cNvPr id="20" name="Picture 19"/>
          <p:cNvPicPr>
            <a:picLocks noChangeAspect="1"/>
          </p:cNvPicPr>
          <p:nvPr/>
        </p:nvPicPr>
        <p:blipFill>
          <a:blip r:embed="rId7"/>
          <a:stretch>
            <a:fillRect/>
          </a:stretch>
        </p:blipFill>
        <p:spPr>
          <a:xfrm>
            <a:off x="10676320" y="4295480"/>
            <a:ext cx="1255947" cy="1617945"/>
          </a:xfrm>
          <a:prstGeom prst="rect">
            <a:avLst/>
          </a:prstGeom>
        </p:spPr>
      </p:pic>
      <p:sp>
        <p:nvSpPr>
          <p:cNvPr id="7" name="Chevron 6"/>
          <p:cNvSpPr/>
          <p:nvPr/>
        </p:nvSpPr>
        <p:spPr>
          <a:xfrm rot="5400000">
            <a:off x="7829386" y="3728759"/>
            <a:ext cx="484632" cy="484632"/>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73229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descr="Approaches to Examine the Evidence&#10;"/>
          <p:cNvSpPr txBox="1">
            <a:spLocks/>
          </p:cNvSpPr>
          <p:nvPr/>
        </p:nvSpPr>
        <p:spPr>
          <a:xfrm>
            <a:off x="1981200" y="76201"/>
            <a:ext cx="8229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chemeClr val="bg1"/>
              </a:solidFill>
              <a:latin typeface="+mn-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710" y="1211099"/>
            <a:ext cx="717216" cy="67099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4852" y="1227948"/>
            <a:ext cx="699207" cy="654146"/>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75796" y="1227948"/>
            <a:ext cx="754111" cy="705514"/>
          </a:xfrm>
          <a:prstGeom prst="rect">
            <a:avLst/>
          </a:prstGeom>
        </p:spPr>
      </p:pic>
      <p:pic>
        <p:nvPicPr>
          <p:cNvPr id="10" name="Picture 9"/>
          <p:cNvPicPr>
            <a:picLocks noChangeAspect="1"/>
          </p:cNvPicPr>
          <p:nvPr/>
        </p:nvPicPr>
        <p:blipFill>
          <a:blip r:embed="rId6"/>
          <a:stretch>
            <a:fillRect/>
          </a:stretch>
        </p:blipFill>
        <p:spPr>
          <a:xfrm>
            <a:off x="2073999" y="2031094"/>
            <a:ext cx="2325535" cy="2701177"/>
          </a:xfrm>
          <a:prstGeom prst="rect">
            <a:avLst/>
          </a:prstGeom>
        </p:spPr>
      </p:pic>
      <p:pic>
        <p:nvPicPr>
          <p:cNvPr id="14" name="Picture 13">
            <a:extLst>
              <a:ext uri="{FF2B5EF4-FFF2-40B4-BE49-F238E27FC236}">
                <a16:creationId xmlns:a16="http://schemas.microsoft.com/office/drawing/2014/main" id="{8F6A23E3-8C6C-46CE-AED5-4E97C4365399}"/>
              </a:ext>
            </a:extLst>
          </p:cNvPr>
          <p:cNvPicPr>
            <a:picLocks noChangeAspect="1"/>
          </p:cNvPicPr>
          <p:nvPr/>
        </p:nvPicPr>
        <p:blipFill>
          <a:blip r:embed="rId7"/>
          <a:stretch>
            <a:fillRect/>
          </a:stretch>
        </p:blipFill>
        <p:spPr>
          <a:xfrm>
            <a:off x="8512534" y="2047163"/>
            <a:ext cx="3396528" cy="4089400"/>
          </a:xfrm>
          <a:prstGeom prst="rect">
            <a:avLst/>
          </a:prstGeom>
        </p:spPr>
      </p:pic>
      <p:pic>
        <p:nvPicPr>
          <p:cNvPr id="9" name="Picture 8">
            <a:extLst>
              <a:ext uri="{FF2B5EF4-FFF2-40B4-BE49-F238E27FC236}">
                <a16:creationId xmlns:a16="http://schemas.microsoft.com/office/drawing/2014/main" id="{2A6A8B5E-E3AB-4CC5-B2F6-00EE9AEB0929}"/>
              </a:ext>
            </a:extLst>
          </p:cNvPr>
          <p:cNvPicPr>
            <a:picLocks noChangeAspect="1"/>
          </p:cNvPicPr>
          <p:nvPr/>
        </p:nvPicPr>
        <p:blipFill>
          <a:blip r:embed="rId8"/>
          <a:stretch>
            <a:fillRect/>
          </a:stretch>
        </p:blipFill>
        <p:spPr>
          <a:xfrm>
            <a:off x="139344" y="3643440"/>
            <a:ext cx="1863523" cy="2410916"/>
          </a:xfrm>
          <a:prstGeom prst="rect">
            <a:avLst/>
          </a:prstGeom>
        </p:spPr>
      </p:pic>
      <p:pic>
        <p:nvPicPr>
          <p:cNvPr id="15" name="Picture 14">
            <a:extLst>
              <a:ext uri="{FF2B5EF4-FFF2-40B4-BE49-F238E27FC236}">
                <a16:creationId xmlns:a16="http://schemas.microsoft.com/office/drawing/2014/main" id="{F34BA6C5-29EB-4626-8781-43858A466310}"/>
              </a:ext>
            </a:extLst>
          </p:cNvPr>
          <p:cNvPicPr>
            <a:picLocks noChangeAspect="1"/>
          </p:cNvPicPr>
          <p:nvPr/>
        </p:nvPicPr>
        <p:blipFill>
          <a:blip r:embed="rId9"/>
          <a:stretch>
            <a:fillRect/>
          </a:stretch>
        </p:blipFill>
        <p:spPr>
          <a:xfrm>
            <a:off x="273016" y="2009663"/>
            <a:ext cx="1765417" cy="1572466"/>
          </a:xfrm>
          <a:prstGeom prst="rect">
            <a:avLst/>
          </a:prstGeom>
        </p:spPr>
      </p:pic>
      <p:pic>
        <p:nvPicPr>
          <p:cNvPr id="16" name="Picture 15" descr="A picture containing graphical user interface&#10;&#10;Description automatically generated">
            <a:extLst>
              <a:ext uri="{FF2B5EF4-FFF2-40B4-BE49-F238E27FC236}">
                <a16:creationId xmlns:a16="http://schemas.microsoft.com/office/drawing/2014/main" id="{F14928E4-E512-4265-802C-597C7CDECE35}"/>
              </a:ext>
            </a:extLst>
          </p:cNvPr>
          <p:cNvPicPr>
            <a:picLocks noChangeAspect="1"/>
          </p:cNvPicPr>
          <p:nvPr/>
        </p:nvPicPr>
        <p:blipFill rotWithShape="1">
          <a:blip r:embed="rId10">
            <a:extLst>
              <a:ext uri="{28A0092B-C50C-407E-A947-70E740481C1C}">
                <a14:useLocalDpi xmlns:a14="http://schemas.microsoft.com/office/drawing/2010/main" val="0"/>
              </a:ext>
            </a:extLst>
          </a:blip>
          <a:srcRect t="5916"/>
          <a:stretch/>
        </p:blipFill>
        <p:spPr>
          <a:xfrm>
            <a:off x="2334349" y="4805354"/>
            <a:ext cx="1697901" cy="1331209"/>
          </a:xfrm>
          <a:prstGeom prst="rect">
            <a:avLst/>
          </a:prstGeom>
        </p:spPr>
      </p:pic>
      <p:pic>
        <p:nvPicPr>
          <p:cNvPr id="2" name="Picture 1"/>
          <p:cNvPicPr>
            <a:picLocks noChangeAspect="1"/>
          </p:cNvPicPr>
          <p:nvPr/>
        </p:nvPicPr>
        <p:blipFill rotWithShape="1">
          <a:blip r:embed="rId11"/>
          <a:srcRect l="62945" t="12435" r="13352" b="7252"/>
          <a:stretch/>
        </p:blipFill>
        <p:spPr>
          <a:xfrm>
            <a:off x="4363732" y="2047163"/>
            <a:ext cx="3117850" cy="2971246"/>
          </a:xfrm>
          <a:prstGeom prst="rect">
            <a:avLst/>
          </a:prstGeom>
        </p:spPr>
      </p:pic>
      <p:pic>
        <p:nvPicPr>
          <p:cNvPr id="3" name="Picture 2"/>
          <p:cNvPicPr>
            <a:picLocks noChangeAspect="1"/>
          </p:cNvPicPr>
          <p:nvPr/>
        </p:nvPicPr>
        <p:blipFill rotWithShape="1">
          <a:blip r:embed="rId12"/>
          <a:srcRect l="64896" t="12836" r="15131" b="11799"/>
          <a:stretch/>
        </p:blipFill>
        <p:spPr>
          <a:xfrm>
            <a:off x="5400337" y="2637712"/>
            <a:ext cx="3003616" cy="3187701"/>
          </a:xfrm>
          <a:prstGeom prst="rect">
            <a:avLst/>
          </a:prstGeom>
        </p:spPr>
      </p:pic>
      <p:sp>
        <p:nvSpPr>
          <p:cNvPr id="17" name="Title 1">
            <a:extLst>
              <a:ext uri="{FF2B5EF4-FFF2-40B4-BE49-F238E27FC236}">
                <a16:creationId xmlns:a16="http://schemas.microsoft.com/office/drawing/2014/main" id="{F8F013FD-70EE-4414-B4F4-3FD515679356}"/>
              </a:ext>
            </a:extLst>
          </p:cNvPr>
          <p:cNvSpPr>
            <a:spLocks noGrp="1"/>
          </p:cNvSpPr>
          <p:nvPr>
            <p:ph type="title"/>
          </p:nvPr>
        </p:nvSpPr>
        <p:spPr>
          <a:xfrm>
            <a:off x="838200" y="1"/>
            <a:ext cx="10515600" cy="1325562"/>
          </a:xfrm>
        </p:spPr>
        <p:txBody>
          <a:bodyPr>
            <a:normAutofit fontScale="90000"/>
          </a:bodyPr>
          <a:lstStyle/>
          <a:p>
            <a:r>
              <a:rPr lang="en-US" sz="4000" dirty="0"/>
              <a:t>From the Committee’s Report to the </a:t>
            </a:r>
            <a:r>
              <a:rPr lang="en-US" sz="4000" i="1" dirty="0"/>
              <a:t>Dietary Guidelines</a:t>
            </a:r>
            <a:r>
              <a:rPr lang="en-US" sz="4000" dirty="0"/>
              <a:t>: Three Approaches</a:t>
            </a:r>
            <a:endParaRPr lang="en-US" sz="4000" i="1" dirty="0"/>
          </a:p>
        </p:txBody>
      </p:sp>
      <p:sp>
        <p:nvSpPr>
          <p:cNvPr id="4" name="TextBox 3"/>
          <p:cNvSpPr txBox="1"/>
          <p:nvPr/>
        </p:nvSpPr>
        <p:spPr>
          <a:xfrm>
            <a:off x="1812926" y="1364638"/>
            <a:ext cx="1582549" cy="369332"/>
          </a:xfrm>
          <a:prstGeom prst="rect">
            <a:avLst/>
          </a:prstGeom>
          <a:noFill/>
        </p:spPr>
        <p:txBody>
          <a:bodyPr wrap="none" rtlCol="0">
            <a:spAutoFit/>
          </a:bodyPr>
          <a:lstStyle/>
          <a:p>
            <a:r>
              <a:rPr lang="en-US" dirty="0"/>
              <a:t>Data Analysis</a:t>
            </a:r>
          </a:p>
        </p:txBody>
      </p:sp>
      <p:sp>
        <p:nvSpPr>
          <p:cNvPr id="18" name="TextBox 17"/>
          <p:cNvSpPr txBox="1"/>
          <p:nvPr/>
        </p:nvSpPr>
        <p:spPr>
          <a:xfrm>
            <a:off x="5879945" y="1211099"/>
            <a:ext cx="1518364" cy="646331"/>
          </a:xfrm>
          <a:prstGeom prst="rect">
            <a:avLst/>
          </a:prstGeom>
          <a:noFill/>
        </p:spPr>
        <p:txBody>
          <a:bodyPr wrap="none" rtlCol="0">
            <a:spAutoFit/>
          </a:bodyPr>
          <a:lstStyle/>
          <a:p>
            <a:r>
              <a:rPr lang="en-US" dirty="0"/>
              <a:t>Food Pattern</a:t>
            </a:r>
          </a:p>
          <a:p>
            <a:r>
              <a:rPr lang="en-US" dirty="0"/>
              <a:t>Modeling </a:t>
            </a:r>
          </a:p>
        </p:txBody>
      </p:sp>
      <p:sp>
        <p:nvSpPr>
          <p:cNvPr id="19" name="TextBox 18"/>
          <p:cNvSpPr txBox="1"/>
          <p:nvPr/>
        </p:nvSpPr>
        <p:spPr>
          <a:xfrm>
            <a:off x="9453801" y="1235763"/>
            <a:ext cx="2018501" cy="646331"/>
          </a:xfrm>
          <a:prstGeom prst="rect">
            <a:avLst/>
          </a:prstGeom>
          <a:noFill/>
        </p:spPr>
        <p:txBody>
          <a:bodyPr wrap="none" rtlCol="0">
            <a:spAutoFit/>
          </a:bodyPr>
          <a:lstStyle/>
          <a:p>
            <a:r>
              <a:rPr lang="en-US" dirty="0"/>
              <a:t>NESR Systematic</a:t>
            </a:r>
          </a:p>
          <a:p>
            <a:r>
              <a:rPr lang="en-US" dirty="0"/>
              <a:t>Reviews </a:t>
            </a:r>
          </a:p>
        </p:txBody>
      </p:sp>
    </p:spTree>
    <p:extLst>
      <p:ext uri="{BB962C8B-B14F-4D97-AF65-F5344CB8AC3E}">
        <p14:creationId xmlns:p14="http://schemas.microsoft.com/office/powerpoint/2010/main" val="18229062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p:txBody>
          <a:bodyPr/>
          <a:lstStyle/>
          <a:p>
            <a:r>
              <a:rPr lang="en-US" sz="4000" dirty="0"/>
              <a:t>Review of the </a:t>
            </a:r>
            <a:r>
              <a:rPr lang="en-US" sz="4000" i="1" dirty="0"/>
              <a:t>Dietary Guidelines</a:t>
            </a:r>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838200" y="3135086"/>
            <a:ext cx="10515600" cy="2831114"/>
          </a:xfrm>
        </p:spPr>
        <p:txBody>
          <a:bodyPr>
            <a:normAutofit/>
          </a:bodyPr>
          <a:lstStyle/>
          <a:p>
            <a:pPr>
              <a:lnSpc>
                <a:spcPct val="120000"/>
              </a:lnSpc>
            </a:pPr>
            <a:r>
              <a:rPr lang="en-US" dirty="0"/>
              <a:t>All or portions of the draft are sent to Federal subject matter experts for review and comment (revise based on comments)</a:t>
            </a:r>
          </a:p>
          <a:p>
            <a:pPr>
              <a:lnSpc>
                <a:spcPct val="120000"/>
              </a:lnSpc>
            </a:pPr>
            <a:r>
              <a:rPr lang="en-US" dirty="0"/>
              <a:t>Full draft is also sent to 6 to 8 external peer reviewers, including former members of the respective Dietary Guidelines Advisory Committee (revise based on comments)</a:t>
            </a:r>
          </a:p>
        </p:txBody>
      </p:sp>
      <p:pic>
        <p:nvPicPr>
          <p:cNvPr id="3" name="Picture 2"/>
          <p:cNvPicPr>
            <a:picLocks noChangeAspect="1"/>
          </p:cNvPicPr>
          <p:nvPr/>
        </p:nvPicPr>
        <p:blipFill rotWithShape="1">
          <a:blip r:embed="rId3"/>
          <a:srcRect l="61639" t="43876" r="12242" b="39649"/>
          <a:stretch/>
        </p:blipFill>
        <p:spPr>
          <a:xfrm>
            <a:off x="1156121" y="1088531"/>
            <a:ext cx="9879758" cy="1752640"/>
          </a:xfrm>
          <a:prstGeom prst="rect">
            <a:avLst/>
          </a:prstGeom>
        </p:spPr>
      </p:pic>
    </p:spTree>
    <p:extLst>
      <p:ext uri="{BB962C8B-B14F-4D97-AF65-F5344CB8AC3E}">
        <p14:creationId xmlns:p14="http://schemas.microsoft.com/office/powerpoint/2010/main" val="11309945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p:txBody>
          <a:bodyPr/>
          <a:lstStyle/>
          <a:p>
            <a:r>
              <a:rPr lang="en-US" sz="4000" dirty="0"/>
              <a:t>Clearance of the </a:t>
            </a:r>
            <a:r>
              <a:rPr lang="en-US" sz="4000" i="1" dirty="0"/>
              <a:t>Dietary Guidelines</a:t>
            </a:r>
          </a:p>
        </p:txBody>
      </p:sp>
      <p:sp>
        <p:nvSpPr>
          <p:cNvPr id="6" name="Content Placeholder 5">
            <a:extLst>
              <a:ext uri="{FF2B5EF4-FFF2-40B4-BE49-F238E27FC236}">
                <a16:creationId xmlns:a16="http://schemas.microsoft.com/office/drawing/2014/main" id="{CF2D814C-E3DB-5943-B60A-C7E01893810D}"/>
              </a:ext>
            </a:extLst>
          </p:cNvPr>
          <p:cNvSpPr>
            <a:spLocks noGrp="1"/>
          </p:cNvSpPr>
          <p:nvPr>
            <p:ph idx="1"/>
          </p:nvPr>
        </p:nvSpPr>
        <p:spPr>
          <a:xfrm>
            <a:off x="838200" y="2840025"/>
            <a:ext cx="10515600" cy="3613513"/>
          </a:xfrm>
        </p:spPr>
        <p:txBody>
          <a:bodyPr>
            <a:normAutofit fontScale="70000" lnSpcReduction="20000"/>
          </a:bodyPr>
          <a:lstStyle/>
          <a:p>
            <a:pPr>
              <a:lnSpc>
                <a:spcPct val="120000"/>
              </a:lnSpc>
            </a:pPr>
            <a:r>
              <a:rPr lang="en-US" dirty="0"/>
              <a:t>Agency clearance includes all USDA and HHS agencies with nutrition programs</a:t>
            </a:r>
          </a:p>
          <a:p>
            <a:pPr lvl="1">
              <a:lnSpc>
                <a:spcPct val="120000"/>
              </a:lnSpc>
              <a:buFont typeface="Courier New" panose="02070309020205020404" pitchFamily="49" charset="0"/>
              <a:buChar char="o"/>
            </a:pPr>
            <a:r>
              <a:rPr lang="en-US" dirty="0"/>
              <a:t>Concur with no comments or provide minor or major comments (revise based on comments) </a:t>
            </a:r>
          </a:p>
          <a:p>
            <a:pPr lvl="1">
              <a:lnSpc>
                <a:spcPct val="120000"/>
              </a:lnSpc>
              <a:buFont typeface="Courier New" panose="02070309020205020404" pitchFamily="49" charset="0"/>
              <a:buChar char="o"/>
            </a:pPr>
            <a:r>
              <a:rPr lang="en-US" dirty="0"/>
              <a:t>If substantive revisions are made to the draft, additional review and clearance may be required </a:t>
            </a:r>
          </a:p>
          <a:p>
            <a:pPr>
              <a:lnSpc>
                <a:spcPct val="120000"/>
              </a:lnSpc>
            </a:pPr>
            <a:r>
              <a:rPr lang="en-US" dirty="0"/>
              <a:t>Administration clearance</a:t>
            </a:r>
          </a:p>
          <a:p>
            <a:pPr lvl="1">
              <a:lnSpc>
                <a:spcPct val="120000"/>
              </a:lnSpc>
              <a:buFont typeface="Courier New" panose="02070309020205020404" pitchFamily="49" charset="0"/>
              <a:buChar char="o"/>
            </a:pPr>
            <a:r>
              <a:rPr lang="en-US" dirty="0"/>
              <a:t>Reviewed by staff from the Office of the USDA Under Secretary of Food, Nutrition, and Consumer Services and HHS Assistant Secretary for Health and staff from the Offices of the Secretary of Agriculture and Secretary of Health and Human Services as well as Departmental communications staff (editorial and graphics review) and general counsel </a:t>
            </a:r>
          </a:p>
          <a:p>
            <a:pPr lvl="1">
              <a:lnSpc>
                <a:spcPct val="120000"/>
              </a:lnSpc>
              <a:buFont typeface="Courier New" panose="02070309020205020404" pitchFamily="49" charset="0"/>
              <a:buChar char="o"/>
            </a:pPr>
            <a:r>
              <a:rPr lang="en-US" dirty="0"/>
              <a:t>Culminates with review by the Secretary of Agriculture and Secretary of Health and Human Services, who are engaged throughout the development process</a:t>
            </a:r>
          </a:p>
        </p:txBody>
      </p:sp>
      <p:pic>
        <p:nvPicPr>
          <p:cNvPr id="3" name="Picture 2"/>
          <p:cNvPicPr>
            <a:picLocks noChangeAspect="1"/>
          </p:cNvPicPr>
          <p:nvPr/>
        </p:nvPicPr>
        <p:blipFill rotWithShape="1">
          <a:blip r:embed="rId3"/>
          <a:srcRect l="61639" t="60279" r="12242" b="23246"/>
          <a:stretch/>
        </p:blipFill>
        <p:spPr>
          <a:xfrm>
            <a:off x="1223574" y="1047150"/>
            <a:ext cx="9744852" cy="1728707"/>
          </a:xfrm>
          <a:prstGeom prst="rect">
            <a:avLst/>
          </a:prstGeom>
        </p:spPr>
      </p:pic>
    </p:spTree>
    <p:extLst>
      <p:ext uri="{BB962C8B-B14F-4D97-AF65-F5344CB8AC3E}">
        <p14:creationId xmlns:p14="http://schemas.microsoft.com/office/powerpoint/2010/main" val="6502893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13FD-70EE-4414-B4F4-3FD515679356}"/>
              </a:ext>
            </a:extLst>
          </p:cNvPr>
          <p:cNvSpPr>
            <a:spLocks noGrp="1"/>
          </p:cNvSpPr>
          <p:nvPr>
            <p:ph type="title"/>
          </p:nvPr>
        </p:nvSpPr>
        <p:spPr/>
        <p:txBody>
          <a:bodyPr/>
          <a:lstStyle/>
          <a:p>
            <a:r>
              <a:rPr lang="en-US" sz="4000" dirty="0"/>
              <a:t>Release of the </a:t>
            </a:r>
            <a:r>
              <a:rPr lang="en-US" sz="4000" i="1" dirty="0"/>
              <a:t>Dietary Guidelines</a:t>
            </a:r>
          </a:p>
        </p:txBody>
      </p:sp>
      <p:pic>
        <p:nvPicPr>
          <p:cNvPr id="3" name="Picture 2"/>
          <p:cNvPicPr>
            <a:picLocks noChangeAspect="1"/>
          </p:cNvPicPr>
          <p:nvPr/>
        </p:nvPicPr>
        <p:blipFill rotWithShape="1">
          <a:blip r:embed="rId3"/>
          <a:srcRect l="61639" t="76501" r="12242" b="7004"/>
          <a:stretch/>
        </p:blipFill>
        <p:spPr>
          <a:xfrm>
            <a:off x="855809" y="987513"/>
            <a:ext cx="10497991" cy="1864544"/>
          </a:xfrm>
          <a:prstGeom prst="rect">
            <a:avLst/>
          </a:prstGeom>
        </p:spPr>
      </p:pic>
      <p:pic>
        <p:nvPicPr>
          <p:cNvPr id="7" name="Picture 6"/>
          <p:cNvPicPr>
            <a:picLocks noChangeAspect="1"/>
          </p:cNvPicPr>
          <p:nvPr/>
        </p:nvPicPr>
        <p:blipFill>
          <a:blip r:embed="rId4"/>
          <a:stretch>
            <a:fillRect/>
          </a:stretch>
        </p:blipFill>
        <p:spPr>
          <a:xfrm>
            <a:off x="5551714" y="3007351"/>
            <a:ext cx="3390144" cy="2334355"/>
          </a:xfrm>
          <a:prstGeom prst="rect">
            <a:avLst/>
          </a:prstGeom>
        </p:spPr>
      </p:pic>
      <p:sp>
        <p:nvSpPr>
          <p:cNvPr id="8" name="Content Placeholder 2"/>
          <p:cNvSpPr>
            <a:spLocks noGrp="1"/>
          </p:cNvSpPr>
          <p:nvPr>
            <p:ph idx="1"/>
          </p:nvPr>
        </p:nvSpPr>
        <p:spPr>
          <a:xfrm>
            <a:off x="677495" y="3178628"/>
            <a:ext cx="10515600" cy="3279095"/>
          </a:xfrm>
        </p:spPr>
        <p:txBody>
          <a:bodyPr>
            <a:normAutofit/>
          </a:bodyPr>
          <a:lstStyle/>
          <a:p>
            <a:r>
              <a:rPr lang="en-US" sz="2400" dirty="0"/>
              <a:t>Advisory Committee briefing</a:t>
            </a:r>
          </a:p>
          <a:p>
            <a:r>
              <a:rPr lang="en-US" sz="2400" dirty="0"/>
              <a:t>Launch event</a:t>
            </a:r>
          </a:p>
          <a:p>
            <a:r>
              <a:rPr lang="en-US" sz="2400" dirty="0"/>
              <a:t>Media briefings</a:t>
            </a:r>
          </a:p>
          <a:p>
            <a:r>
              <a:rPr lang="en-US" sz="2400" dirty="0"/>
              <a:t>Congressional briefing</a:t>
            </a:r>
          </a:p>
          <a:p>
            <a:endParaRPr lang="en-US" sz="2400" dirty="0"/>
          </a:p>
          <a:p>
            <a:pPr marL="0" indent="0">
              <a:buNone/>
            </a:pPr>
            <a:r>
              <a:rPr lang="en-US" sz="2400" b="1" dirty="0"/>
              <a:t>Ongoing: </a:t>
            </a:r>
            <a:r>
              <a:rPr lang="en-US" sz="2400" dirty="0"/>
              <a:t>Federal briefings, presentations, and outreach </a:t>
            </a:r>
          </a:p>
        </p:txBody>
      </p:sp>
      <p:pic>
        <p:nvPicPr>
          <p:cNvPr id="9" name="Picture 8"/>
          <p:cNvPicPr>
            <a:picLocks noChangeAspect="1"/>
          </p:cNvPicPr>
          <p:nvPr/>
        </p:nvPicPr>
        <p:blipFill rotWithShape="1">
          <a:blip r:embed="rId5"/>
          <a:srcRect l="5093" t="1157" r="630" b="2850"/>
          <a:stretch/>
        </p:blipFill>
        <p:spPr>
          <a:xfrm>
            <a:off x="8654142" y="3938135"/>
            <a:ext cx="3156857" cy="2023376"/>
          </a:xfrm>
          <a:prstGeom prst="rect">
            <a:avLst/>
          </a:prstGeom>
        </p:spPr>
      </p:pic>
    </p:spTree>
    <p:extLst>
      <p:ext uri="{BB962C8B-B14F-4D97-AF65-F5344CB8AC3E}">
        <p14:creationId xmlns:p14="http://schemas.microsoft.com/office/powerpoint/2010/main" val="1605369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 image of an infographic available on DietaryGuidelines.gov "/>
          <p:cNvPicPr>
            <a:picLocks noChangeAspect="1"/>
          </p:cNvPicPr>
          <p:nvPr/>
        </p:nvPicPr>
        <p:blipFill rotWithShape="1">
          <a:blip r:embed="rId2"/>
          <a:srcRect l="17689" t="11749" r="21026" b="3830"/>
          <a:stretch/>
        </p:blipFill>
        <p:spPr>
          <a:xfrm>
            <a:off x="8856955" y="1174576"/>
            <a:ext cx="2825099" cy="2189109"/>
          </a:xfrm>
          <a:prstGeom prst="rect">
            <a:avLst/>
          </a:prstGeom>
          <a:ln>
            <a:solidFill>
              <a:schemeClr val="tx1"/>
            </a:solidFill>
          </a:ln>
        </p:spPr>
      </p:pic>
      <p:pic>
        <p:nvPicPr>
          <p:cNvPr id="5" name="Picture 4" descr="A picture of an infographic available on DietaryGuidelines.gov"/>
          <p:cNvPicPr>
            <a:picLocks noChangeAspect="1"/>
          </p:cNvPicPr>
          <p:nvPr/>
        </p:nvPicPr>
        <p:blipFill rotWithShape="1">
          <a:blip r:embed="rId3"/>
          <a:srcRect l="31312" t="11773" r="32289" b="3811"/>
          <a:stretch/>
        </p:blipFill>
        <p:spPr>
          <a:xfrm>
            <a:off x="9340395" y="3608073"/>
            <a:ext cx="1858220" cy="2424093"/>
          </a:xfrm>
          <a:prstGeom prst="rect">
            <a:avLst/>
          </a:prstGeom>
          <a:ln>
            <a:solidFill>
              <a:schemeClr val="tx1"/>
            </a:solidFill>
          </a:ln>
        </p:spPr>
      </p:pic>
      <p:pic>
        <p:nvPicPr>
          <p:cNvPr id="8" name="Picture 7">
            <a:extLst>
              <a:ext uri="{FF2B5EF4-FFF2-40B4-BE49-F238E27FC236}">
                <a16:creationId xmlns:a16="http://schemas.microsoft.com/office/drawing/2014/main" id="{E234D608-2E01-49C9-A22B-48BFBC1FB486}"/>
              </a:ext>
            </a:extLst>
          </p:cNvPr>
          <p:cNvPicPr>
            <a:picLocks noChangeAspect="1"/>
          </p:cNvPicPr>
          <p:nvPr/>
        </p:nvPicPr>
        <p:blipFill>
          <a:blip r:embed="rId4"/>
          <a:stretch>
            <a:fillRect/>
          </a:stretch>
        </p:blipFill>
        <p:spPr>
          <a:xfrm>
            <a:off x="207416" y="1174576"/>
            <a:ext cx="4446163" cy="4472615"/>
          </a:xfrm>
          <a:prstGeom prst="rect">
            <a:avLst/>
          </a:prstGeom>
        </p:spPr>
      </p:pic>
      <p:pic>
        <p:nvPicPr>
          <p:cNvPr id="9" name="Picture 8"/>
          <p:cNvPicPr>
            <a:picLocks noChangeAspect="1"/>
          </p:cNvPicPr>
          <p:nvPr/>
        </p:nvPicPr>
        <p:blipFill rotWithShape="1">
          <a:blip r:embed="rId5"/>
          <a:srcRect l="35389" t="10138" r="23564" b="9975"/>
          <a:stretch/>
        </p:blipFill>
        <p:spPr>
          <a:xfrm>
            <a:off x="4710901" y="1208314"/>
            <a:ext cx="4011930" cy="4392122"/>
          </a:xfrm>
          <a:prstGeom prst="rect">
            <a:avLst/>
          </a:prstGeom>
        </p:spPr>
      </p:pic>
      <p:sp>
        <p:nvSpPr>
          <p:cNvPr id="11" name="Title 1">
            <a:extLst>
              <a:ext uri="{FF2B5EF4-FFF2-40B4-BE49-F238E27FC236}">
                <a16:creationId xmlns:a16="http://schemas.microsoft.com/office/drawing/2014/main" id="{F8F013FD-70EE-4414-B4F4-3FD515679356}"/>
              </a:ext>
            </a:extLst>
          </p:cNvPr>
          <p:cNvSpPr>
            <a:spLocks noGrp="1"/>
          </p:cNvSpPr>
          <p:nvPr>
            <p:ph type="title"/>
          </p:nvPr>
        </p:nvSpPr>
        <p:spPr>
          <a:xfrm>
            <a:off x="838200" y="1"/>
            <a:ext cx="10515600" cy="1325562"/>
          </a:xfrm>
        </p:spPr>
        <p:txBody>
          <a:bodyPr/>
          <a:lstStyle/>
          <a:p>
            <a:r>
              <a:rPr lang="en-US" sz="4000" dirty="0"/>
              <a:t>Release of the </a:t>
            </a:r>
            <a:r>
              <a:rPr lang="en-US" sz="4000" i="1" dirty="0"/>
              <a:t>Dietary Guidelines</a:t>
            </a:r>
          </a:p>
        </p:txBody>
      </p:sp>
      <p:sp>
        <p:nvSpPr>
          <p:cNvPr id="12" name="TextBox 11"/>
          <p:cNvSpPr txBox="1"/>
          <p:nvPr/>
        </p:nvSpPr>
        <p:spPr>
          <a:xfrm>
            <a:off x="207416" y="5662834"/>
            <a:ext cx="7686720" cy="369332"/>
          </a:xfrm>
          <a:prstGeom prst="rect">
            <a:avLst/>
          </a:prstGeom>
          <a:noFill/>
        </p:spPr>
        <p:txBody>
          <a:bodyPr wrap="none" rtlCol="0">
            <a:spAutoFit/>
          </a:bodyPr>
          <a:lstStyle/>
          <a:p>
            <a:r>
              <a:rPr lang="en-US" dirty="0"/>
              <a:t>Sign up to receive updates about new materials at DietaryGuidelines.gov </a:t>
            </a:r>
          </a:p>
        </p:txBody>
      </p:sp>
    </p:spTree>
    <p:extLst>
      <p:ext uri="{BB962C8B-B14F-4D97-AF65-F5344CB8AC3E}">
        <p14:creationId xmlns:p14="http://schemas.microsoft.com/office/powerpoint/2010/main" val="19757291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4E9A5-9551-614E-98A2-4793560F6840}"/>
              </a:ext>
            </a:extLst>
          </p:cNvPr>
          <p:cNvSpPr>
            <a:spLocks noGrp="1"/>
          </p:cNvSpPr>
          <p:nvPr>
            <p:ph type="title"/>
          </p:nvPr>
        </p:nvSpPr>
        <p:spPr/>
        <p:txBody>
          <a:bodyPr/>
          <a:lstStyle/>
          <a:p>
            <a:r>
              <a:rPr lang="en-US" sz="4000" i="1"/>
              <a:t>Dietary Guidelines </a:t>
            </a:r>
            <a:r>
              <a:rPr lang="en-US" sz="4000"/>
              <a:t>Implementation</a:t>
            </a:r>
            <a:endParaRPr lang="en-US" sz="4000" dirty="0"/>
          </a:p>
        </p:txBody>
      </p:sp>
      <p:sp>
        <p:nvSpPr>
          <p:cNvPr id="3" name="Content Placeholder 2">
            <a:extLst>
              <a:ext uri="{FF2B5EF4-FFF2-40B4-BE49-F238E27FC236}">
                <a16:creationId xmlns:a16="http://schemas.microsoft.com/office/drawing/2014/main" id="{7472AFC6-547F-E146-83BA-3B6C79BA0D58}"/>
              </a:ext>
            </a:extLst>
          </p:cNvPr>
          <p:cNvSpPr>
            <a:spLocks noGrp="1"/>
          </p:cNvSpPr>
          <p:nvPr>
            <p:ph idx="1"/>
          </p:nvPr>
        </p:nvSpPr>
        <p:spPr>
          <a:xfrm>
            <a:off x="1026695" y="1325563"/>
            <a:ext cx="10327105" cy="4443280"/>
          </a:xfrm>
        </p:spPr>
        <p:txBody>
          <a:bodyPr>
            <a:normAutofit/>
          </a:bodyPr>
          <a:lstStyle/>
          <a:p>
            <a:pPr>
              <a:spcAft>
                <a:spcPts val="1200"/>
              </a:spcAft>
            </a:pPr>
            <a:r>
              <a:rPr lang="en-US" sz="2600" dirty="0"/>
              <a:t>Once the </a:t>
            </a:r>
            <a:r>
              <a:rPr lang="en-US" sz="2600" i="1" dirty="0"/>
              <a:t>Dietary Guidelines </a:t>
            </a:r>
            <a:r>
              <a:rPr lang="en-US" sz="2600" dirty="0"/>
              <a:t>is released, the Federal government begins implementing its recommendations and uses the </a:t>
            </a:r>
            <a:r>
              <a:rPr lang="en-US" sz="2600" i="1" dirty="0"/>
              <a:t>Dietary Guidelines </a:t>
            </a:r>
            <a:r>
              <a:rPr lang="en-US" sz="2600" dirty="0"/>
              <a:t>to support “speaking with one voice” on nutrition topics. </a:t>
            </a:r>
          </a:p>
          <a:p>
            <a:pPr>
              <a:spcAft>
                <a:spcPts val="1200"/>
              </a:spcAft>
            </a:pPr>
            <a:r>
              <a:rPr lang="en-US" sz="2600" dirty="0"/>
              <a:t>The </a:t>
            </a:r>
            <a:r>
              <a:rPr lang="en-US" sz="2600" i="1" dirty="0"/>
              <a:t>Dietary Guidelines</a:t>
            </a:r>
            <a:r>
              <a:rPr lang="en-US" sz="2600" dirty="0"/>
              <a:t> provides the foundation for Federal nutrition and health initiatives. It is within each Federal agency’s purview to determine </a:t>
            </a:r>
            <a:r>
              <a:rPr lang="en-US" sz="2600" i="1" dirty="0"/>
              <a:t>how </a:t>
            </a:r>
            <a:r>
              <a:rPr lang="en-US" sz="2600" dirty="0"/>
              <a:t>best to implement the </a:t>
            </a:r>
            <a:r>
              <a:rPr lang="en-US" sz="2600" i="1" dirty="0"/>
              <a:t>Dietary Guidelines </a:t>
            </a:r>
            <a:r>
              <a:rPr lang="en-US" sz="2600" dirty="0"/>
              <a:t>within its programs to serve its specific audiences. </a:t>
            </a:r>
          </a:p>
          <a:p>
            <a:pPr>
              <a:spcAft>
                <a:spcPts val="1200"/>
              </a:spcAft>
            </a:pPr>
            <a:r>
              <a:rPr lang="en-US" sz="2600" dirty="0"/>
              <a:t>Many opportunities exist for other sectors of society to implement the </a:t>
            </a:r>
            <a:r>
              <a:rPr lang="en-US" sz="2600" i="1" dirty="0"/>
              <a:t>Dietary Guidelines</a:t>
            </a:r>
            <a:r>
              <a:rPr lang="en-US" sz="2600" dirty="0"/>
              <a:t> in the multiple settings they influence, from home to school to work to community.</a:t>
            </a:r>
          </a:p>
        </p:txBody>
      </p:sp>
    </p:spTree>
    <p:extLst>
      <p:ext uri="{BB962C8B-B14F-4D97-AF65-F5344CB8AC3E}">
        <p14:creationId xmlns:p14="http://schemas.microsoft.com/office/powerpoint/2010/main" val="229966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BA0E1-84D9-714F-9EB4-5D2FCCFD9B23}"/>
              </a:ext>
            </a:extLst>
          </p:cNvPr>
          <p:cNvSpPr>
            <a:spLocks noGrp="1"/>
          </p:cNvSpPr>
          <p:nvPr>
            <p:ph type="title"/>
          </p:nvPr>
        </p:nvSpPr>
        <p:spPr/>
        <p:txBody>
          <a:bodyPr/>
          <a:lstStyle/>
          <a:p>
            <a:r>
              <a:rPr lang="en-US"/>
              <a:t>Asking Questions</a:t>
            </a:r>
          </a:p>
        </p:txBody>
      </p:sp>
      <p:sp>
        <p:nvSpPr>
          <p:cNvPr id="3" name="Content Placeholder 2">
            <a:extLst>
              <a:ext uri="{FF2B5EF4-FFF2-40B4-BE49-F238E27FC236}">
                <a16:creationId xmlns:a16="http://schemas.microsoft.com/office/drawing/2014/main" id="{389CF76F-3FCF-DA47-B979-9F46F2FFCEDB}"/>
              </a:ext>
            </a:extLst>
          </p:cNvPr>
          <p:cNvSpPr>
            <a:spLocks noGrp="1"/>
          </p:cNvSpPr>
          <p:nvPr>
            <p:ph idx="1"/>
          </p:nvPr>
        </p:nvSpPr>
        <p:spPr/>
        <p:txBody>
          <a:bodyPr/>
          <a:lstStyle/>
          <a:p>
            <a:pPr>
              <a:buClr>
                <a:schemeClr val="tx1"/>
              </a:buClr>
              <a:defRPr/>
            </a:pPr>
            <a:r>
              <a:rPr lang="en-US" dirty="0">
                <a:cs typeface="Times New Roman" pitchFamily="18" charset="0"/>
              </a:rPr>
              <a:t>Please use the “questions” box on your “Go To Meetings” screen to submit questions to our presenters. </a:t>
            </a:r>
          </a:p>
          <a:p>
            <a:pPr>
              <a:buClr>
                <a:schemeClr val="tx1"/>
              </a:buClr>
              <a:defRPr/>
            </a:pPr>
            <a:endParaRPr lang="en-US" dirty="0">
              <a:cs typeface="Times New Roman" pitchFamily="18" charset="0"/>
            </a:endParaRPr>
          </a:p>
          <a:p>
            <a:pPr>
              <a:buClr>
                <a:schemeClr val="tx1"/>
              </a:buClr>
              <a:defRPr/>
            </a:pPr>
            <a:r>
              <a:rPr lang="en-US" dirty="0">
                <a:cs typeface="Times New Roman" pitchFamily="18" charset="0"/>
              </a:rPr>
              <a:t>Please submit your questions at any time during today’s webinar.</a:t>
            </a:r>
          </a:p>
          <a:p>
            <a:endParaRPr lang="en-US" dirty="0"/>
          </a:p>
        </p:txBody>
      </p:sp>
    </p:spTree>
    <p:extLst>
      <p:ext uri="{BB962C8B-B14F-4D97-AF65-F5344CB8AC3E}">
        <p14:creationId xmlns:p14="http://schemas.microsoft.com/office/powerpoint/2010/main" val="355651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B68293-FEEB-438F-8C92-34FC1A4CA54E}"/>
              </a:ext>
            </a:extLst>
          </p:cNvPr>
          <p:cNvSpPr/>
          <p:nvPr/>
        </p:nvSpPr>
        <p:spPr>
          <a:xfrm rot="20143218">
            <a:off x="8598903" y="2241225"/>
            <a:ext cx="2746244" cy="3809915"/>
          </a:xfrm>
          <a:prstGeom prst="rect">
            <a:avLst/>
          </a:prstGeom>
          <a:solidFill>
            <a:srgbClr val="0F4B7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5B0F3E4E-B83B-4B9E-B010-7E8D4CC72DF1}"/>
              </a:ext>
            </a:extLst>
          </p:cNvPr>
          <p:cNvSpPr txBox="1">
            <a:spLocks/>
          </p:cNvSpPr>
          <p:nvPr/>
        </p:nvSpPr>
        <p:spPr>
          <a:xfrm>
            <a:off x="342441" y="1923182"/>
            <a:ext cx="7377629" cy="4351339"/>
          </a:xfrm>
          <a:prstGeom prst="rect">
            <a:avLst/>
          </a:prstGeom>
        </p:spPr>
        <p:txBody>
          <a:bodyPr>
            <a:normAutofit/>
          </a:bodyPr>
          <a:lstStyle>
            <a:lvl1pPr marL="228600" indent="-228600" algn="l" defTabSz="914400" rtl="0" eaLnBrk="1" latinLnBrk="0" hangingPunct="1">
              <a:lnSpc>
                <a:spcPct val="90000"/>
              </a:lnSpc>
              <a:spcBef>
                <a:spcPts val="1000"/>
              </a:spcBef>
              <a:buClr>
                <a:srgbClr val="F17442"/>
              </a:buClr>
              <a:buFont typeface="Arial" panose="020B0604020202020204" pitchFamily="34" charset="0"/>
              <a:buChar char="•"/>
              <a:defRPr sz="2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90000"/>
              </a:lnSpc>
              <a:spcBef>
                <a:spcPts val="500"/>
              </a:spcBef>
              <a:buClr>
                <a:srgbClr val="F17442"/>
              </a:buClr>
              <a:buFont typeface="System Font Regular"/>
              <a:buChar char="»"/>
              <a:defRPr sz="24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90000"/>
              </a:lnSpc>
              <a:spcBef>
                <a:spcPts val="500"/>
              </a:spcBef>
              <a:buClr>
                <a:srgbClr val="F17442"/>
              </a:buClr>
              <a:buFont typeface="System Font Regular"/>
              <a:buChar char="»"/>
              <a:defRPr sz="20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90000"/>
              </a:lnSpc>
              <a:spcBef>
                <a:spcPts val="500"/>
              </a:spcBef>
              <a:buClr>
                <a:srgbClr val="F17442"/>
              </a:buClr>
              <a:buFont typeface="System Font Regular"/>
              <a:buChar char="»"/>
              <a:defRPr sz="1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90000"/>
              </a:lnSpc>
              <a:spcBef>
                <a:spcPts val="500"/>
              </a:spcBef>
              <a:buClr>
                <a:srgbClr val="F17442"/>
              </a:buClr>
              <a:buFont typeface="System Font Regular"/>
              <a:buChar char="»"/>
              <a:defRPr sz="1800" b="0" i="0" kern="1200">
                <a:solidFill>
                  <a:srgbClr val="414444"/>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Clr>
                <a:schemeClr val="tx1"/>
              </a:buClr>
            </a:pPr>
            <a:r>
              <a:rPr lang="en-US" sz="2400" dirty="0">
                <a:solidFill>
                  <a:schemeClr val="tx1"/>
                </a:solidFill>
                <a:latin typeface="+mn-lt"/>
              </a:rPr>
              <a:t>MyPlate is used by professionals to help people become more aware of and informed about making healthy food and beverage choices over time. </a:t>
            </a:r>
          </a:p>
          <a:p>
            <a:pPr>
              <a:spcAft>
                <a:spcPts val="1200"/>
              </a:spcAft>
              <a:buClr>
                <a:schemeClr val="tx1"/>
              </a:buClr>
            </a:pPr>
            <a:r>
              <a:rPr lang="en-US" sz="2400" dirty="0">
                <a:solidFill>
                  <a:schemeClr val="tx1"/>
                </a:solidFill>
                <a:latin typeface="+mn-lt"/>
              </a:rPr>
              <a:t>USDA’s </a:t>
            </a:r>
            <a:r>
              <a:rPr lang="en-US" sz="2400" i="1" dirty="0">
                <a:solidFill>
                  <a:schemeClr val="tx1"/>
                </a:solidFill>
                <a:latin typeface="+mn-lt"/>
              </a:rPr>
              <a:t>Start Simple with MyPlate</a:t>
            </a:r>
            <a:r>
              <a:rPr lang="en-US" sz="2400" dirty="0">
                <a:solidFill>
                  <a:schemeClr val="tx1"/>
                </a:solidFill>
                <a:latin typeface="+mn-lt"/>
              </a:rPr>
              <a:t> campaign offers resources to help Americans put the Guidelines into practice starting today. </a:t>
            </a:r>
          </a:p>
          <a:p>
            <a:pPr>
              <a:spcAft>
                <a:spcPts val="1200"/>
              </a:spcAft>
              <a:buClr>
                <a:schemeClr val="tx1"/>
              </a:buClr>
            </a:pPr>
            <a:r>
              <a:rPr lang="en-US" sz="2400" dirty="0">
                <a:solidFill>
                  <a:schemeClr val="tx1"/>
                </a:solidFill>
                <a:latin typeface="+mn-lt"/>
              </a:rPr>
              <a:t>The benefits of healthy eating add up over time, bite by bite. Small changes matter. Start Simple with MyPlate.</a:t>
            </a:r>
          </a:p>
          <a:p>
            <a:pPr marL="0" indent="0">
              <a:buNone/>
            </a:pPr>
            <a:endParaRPr lang="en-US" dirty="0"/>
          </a:p>
        </p:txBody>
      </p:sp>
      <p:pic>
        <p:nvPicPr>
          <p:cNvPr id="12" name="Picture 11" descr="Graphical user interface&#10;&#10;Description automatically generated">
            <a:extLst>
              <a:ext uri="{FF2B5EF4-FFF2-40B4-BE49-F238E27FC236}">
                <a16:creationId xmlns:a16="http://schemas.microsoft.com/office/drawing/2014/main" id="{2CBA2D32-8D51-40CC-8846-C99F15F0B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77257">
            <a:off x="8485920" y="2231389"/>
            <a:ext cx="2972215" cy="3829584"/>
          </a:xfrm>
          <a:prstGeom prst="rect">
            <a:avLst/>
          </a:prstGeom>
          <a:solidFill>
            <a:srgbClr val="0F4B74"/>
          </a:solidFill>
          <a:ln w="6350">
            <a:solidFill>
              <a:schemeClr val="tx1"/>
            </a:solidFill>
          </a:ln>
        </p:spPr>
      </p:pic>
      <p:pic>
        <p:nvPicPr>
          <p:cNvPr id="6" name="Picture 5">
            <a:extLst>
              <a:ext uri="{FF2B5EF4-FFF2-40B4-BE49-F238E27FC236}">
                <a16:creationId xmlns:a16="http://schemas.microsoft.com/office/drawing/2014/main" id="{28E21515-8CEC-46D6-A649-B9AEA042D18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0" y="-11543"/>
            <a:ext cx="12192000" cy="1606044"/>
          </a:xfrm>
          <a:prstGeom prst="rect">
            <a:avLst/>
          </a:prstGeom>
        </p:spPr>
      </p:pic>
      <p:sp>
        <p:nvSpPr>
          <p:cNvPr id="7" name="Title 4">
            <a:extLst>
              <a:ext uri="{FF2B5EF4-FFF2-40B4-BE49-F238E27FC236}">
                <a16:creationId xmlns:a16="http://schemas.microsoft.com/office/drawing/2014/main" id="{0AEB607A-3204-4DE2-B5FE-E3FD9FEE3F41}"/>
              </a:ext>
            </a:extLst>
          </p:cNvPr>
          <p:cNvSpPr txBox="1">
            <a:spLocks/>
          </p:cNvSpPr>
          <p:nvPr/>
        </p:nvSpPr>
        <p:spPr>
          <a:xfrm>
            <a:off x="838200" y="354290"/>
            <a:ext cx="11562496" cy="1325563"/>
          </a:xfrm>
          <a:prstGeom prst="rect">
            <a:avLst/>
          </a:prstGeom>
        </p:spPr>
        <p:txBody>
          <a:bodyPr/>
          <a:lstStyle>
            <a:lvl1pPr algn="l" defTabSz="914377" rtl="0" eaLnBrk="1" latinLnBrk="0" hangingPunct="1">
              <a:lnSpc>
                <a:spcPct val="90000"/>
              </a:lnSpc>
              <a:spcBef>
                <a:spcPct val="0"/>
              </a:spcBef>
              <a:buNone/>
              <a:defRPr sz="4400" b="1" i="0" kern="1200">
                <a:solidFill>
                  <a:schemeClr val="tx1"/>
                </a:solidFill>
                <a:latin typeface="Raleway" panose="020B0503030101060003" pitchFamily="34" charset="77"/>
                <a:ea typeface="+mj-ea"/>
                <a:cs typeface="+mj-cs"/>
              </a:defRPr>
            </a:lvl1pPr>
          </a:lstStyle>
          <a:p>
            <a:r>
              <a:rPr lang="en-US" sz="3200" dirty="0">
                <a:solidFill>
                  <a:schemeClr val="bg1">
                    <a:lumMod val="95000"/>
                  </a:schemeClr>
                </a:solidFill>
                <a:latin typeface="+mn-lt"/>
              </a:rPr>
              <a:t>Implementing</a:t>
            </a:r>
            <a:r>
              <a:rPr lang="en-US" sz="3200" dirty="0">
                <a:latin typeface="+mn-lt"/>
              </a:rPr>
              <a:t> </a:t>
            </a:r>
            <a:r>
              <a:rPr lang="en-US" sz="3200" dirty="0">
                <a:solidFill>
                  <a:schemeClr val="bg1">
                    <a:lumMod val="95000"/>
                  </a:schemeClr>
                </a:solidFill>
                <a:latin typeface="+mn-lt"/>
              </a:rPr>
              <a:t>the </a:t>
            </a:r>
            <a:r>
              <a:rPr lang="en-US" sz="3200" i="1" dirty="0">
                <a:solidFill>
                  <a:schemeClr val="bg1">
                    <a:lumMod val="95000"/>
                  </a:schemeClr>
                </a:solidFill>
                <a:latin typeface="+mn-lt"/>
              </a:rPr>
              <a:t>Dietary Guidelines </a:t>
            </a:r>
            <a:r>
              <a:rPr lang="en-US" sz="3200" dirty="0">
                <a:solidFill>
                  <a:schemeClr val="bg1">
                    <a:lumMod val="95000"/>
                  </a:schemeClr>
                </a:solidFill>
                <a:latin typeface="+mn-lt"/>
              </a:rPr>
              <a:t>Through MyPlate</a:t>
            </a:r>
          </a:p>
        </p:txBody>
      </p:sp>
    </p:spTree>
    <p:extLst>
      <p:ext uri="{BB962C8B-B14F-4D97-AF65-F5344CB8AC3E}">
        <p14:creationId xmlns:p14="http://schemas.microsoft.com/office/powerpoint/2010/main" val="32197553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8F013FD-70EE-4414-B4F4-3FD515679356}"/>
              </a:ext>
            </a:extLst>
          </p:cNvPr>
          <p:cNvSpPr>
            <a:spLocks noGrp="1"/>
          </p:cNvSpPr>
          <p:nvPr>
            <p:ph type="title"/>
          </p:nvPr>
        </p:nvSpPr>
        <p:spPr>
          <a:xfrm>
            <a:off x="838200" y="1"/>
            <a:ext cx="10515600" cy="1325562"/>
          </a:xfrm>
        </p:spPr>
        <p:txBody>
          <a:bodyPr/>
          <a:lstStyle/>
          <a:p>
            <a:r>
              <a:rPr lang="en-US" sz="4000" dirty="0"/>
              <a:t>Learn More: DietaryGuidelines.gov</a:t>
            </a:r>
            <a:endParaRPr lang="en-US" sz="4000" i="1" dirty="0"/>
          </a:p>
        </p:txBody>
      </p:sp>
      <p:pic>
        <p:nvPicPr>
          <p:cNvPr id="2" name="Picture 1"/>
          <p:cNvPicPr>
            <a:picLocks noChangeAspect="1"/>
          </p:cNvPicPr>
          <p:nvPr/>
        </p:nvPicPr>
        <p:blipFill rotWithShape="1">
          <a:blip r:embed="rId3"/>
          <a:srcRect l="20583" t="4714" r="22444" b="10489"/>
          <a:stretch/>
        </p:blipFill>
        <p:spPr>
          <a:xfrm>
            <a:off x="5947410" y="1211103"/>
            <a:ext cx="5406390" cy="4526280"/>
          </a:xfrm>
          <a:prstGeom prst="rect">
            <a:avLst/>
          </a:prstGeom>
        </p:spPr>
      </p:pic>
      <p:pic>
        <p:nvPicPr>
          <p:cNvPr id="3" name="Picture 2"/>
          <p:cNvPicPr>
            <a:picLocks noChangeAspect="1"/>
          </p:cNvPicPr>
          <p:nvPr/>
        </p:nvPicPr>
        <p:blipFill rotWithShape="1">
          <a:blip r:embed="rId4"/>
          <a:srcRect l="36604" t="17667" r="37834" b="24222"/>
          <a:stretch/>
        </p:blipFill>
        <p:spPr>
          <a:xfrm>
            <a:off x="1265881" y="1211103"/>
            <a:ext cx="3629182" cy="4640739"/>
          </a:xfrm>
          <a:prstGeom prst="rect">
            <a:avLst/>
          </a:prstGeom>
        </p:spPr>
      </p:pic>
      <p:pic>
        <p:nvPicPr>
          <p:cNvPr id="6" name="Picture 5"/>
          <p:cNvPicPr>
            <a:picLocks noChangeAspect="1"/>
          </p:cNvPicPr>
          <p:nvPr/>
        </p:nvPicPr>
        <p:blipFill rotWithShape="1">
          <a:blip r:embed="rId5"/>
          <a:srcRect l="14167" t="44889" r="15458" b="17554"/>
          <a:stretch/>
        </p:blipFill>
        <p:spPr>
          <a:xfrm>
            <a:off x="981997" y="4295822"/>
            <a:ext cx="4232082" cy="1270428"/>
          </a:xfrm>
          <a:prstGeom prst="rect">
            <a:avLst/>
          </a:prstGeom>
        </p:spPr>
      </p:pic>
    </p:spTree>
    <p:extLst>
      <p:ext uri="{BB962C8B-B14F-4D97-AF65-F5344CB8AC3E}">
        <p14:creationId xmlns:p14="http://schemas.microsoft.com/office/powerpoint/2010/main" val="2625285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7379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5E834-C8FB-9D4F-BDA0-83245537985E}"/>
              </a:ext>
            </a:extLst>
          </p:cNvPr>
          <p:cNvSpPr>
            <a:spLocks noGrp="1"/>
          </p:cNvSpPr>
          <p:nvPr>
            <p:ph type="ctrTitle"/>
          </p:nvPr>
        </p:nvSpPr>
        <p:spPr>
          <a:xfrm>
            <a:off x="1524000" y="2339036"/>
            <a:ext cx="9144000" cy="2179927"/>
          </a:xfrm>
        </p:spPr>
        <p:txBody>
          <a:bodyPr/>
          <a:lstStyle/>
          <a:p>
            <a:r>
              <a:rPr lang="en-US"/>
              <a:t>Discussion</a:t>
            </a:r>
          </a:p>
        </p:txBody>
      </p:sp>
    </p:spTree>
    <p:extLst>
      <p:ext uri="{BB962C8B-B14F-4D97-AF65-F5344CB8AC3E}">
        <p14:creationId xmlns:p14="http://schemas.microsoft.com/office/powerpoint/2010/main" val="9221486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10F2DE-BB94-0F4F-85FE-9309ED02C96F}"/>
              </a:ext>
            </a:extLst>
          </p:cNvPr>
          <p:cNvSpPr>
            <a:spLocks noGrp="1"/>
          </p:cNvSpPr>
          <p:nvPr>
            <p:ph type="title"/>
          </p:nvPr>
        </p:nvSpPr>
        <p:spPr/>
        <p:txBody>
          <a:bodyPr/>
          <a:lstStyle/>
          <a:p>
            <a:r>
              <a:rPr lang="en-US" dirty="0"/>
              <a:t>Join Us!</a:t>
            </a:r>
          </a:p>
        </p:txBody>
      </p:sp>
      <p:sp>
        <p:nvSpPr>
          <p:cNvPr id="6" name="Content Placeholder 5">
            <a:extLst>
              <a:ext uri="{FF2B5EF4-FFF2-40B4-BE49-F238E27FC236}">
                <a16:creationId xmlns:a16="http://schemas.microsoft.com/office/drawing/2014/main" id="{813D2665-6EDE-4C4F-833D-4609D850EB16}"/>
              </a:ext>
            </a:extLst>
          </p:cNvPr>
          <p:cNvSpPr>
            <a:spLocks noGrp="1"/>
          </p:cNvSpPr>
          <p:nvPr>
            <p:ph idx="1"/>
          </p:nvPr>
        </p:nvSpPr>
        <p:spPr>
          <a:xfrm>
            <a:off x="2052320" y="1401446"/>
            <a:ext cx="8087360" cy="4443280"/>
          </a:xfrm>
        </p:spPr>
        <p:txBody>
          <a:bodyPr/>
          <a:lstStyle/>
          <a:p>
            <a:pPr marL="0" indent="0" algn="ctr">
              <a:buNone/>
            </a:pPr>
            <a:r>
              <a:rPr lang="en-US" sz="2600" b="1" dirty="0"/>
              <a:t>Webinar 2: Utilizing Evidence Gaps Identified by the 2020 Dietary Guidelines Advisory Committee Report to Inform Research Priorities</a:t>
            </a:r>
          </a:p>
          <a:p>
            <a:pPr marL="0" indent="0" algn="ctr">
              <a:buNone/>
            </a:pPr>
            <a:r>
              <a:rPr lang="en-US" sz="2400" dirty="0">
                <a:solidFill>
                  <a:schemeClr val="accent6"/>
                </a:solidFill>
              </a:rPr>
              <a:t>Wednesday, February 10</a:t>
            </a:r>
            <a:r>
              <a:rPr lang="en-US" sz="2400" baseline="30000" dirty="0">
                <a:solidFill>
                  <a:schemeClr val="accent6"/>
                </a:solidFill>
              </a:rPr>
              <a:t>th</a:t>
            </a:r>
            <a:r>
              <a:rPr lang="en-US" sz="2400" dirty="0">
                <a:solidFill>
                  <a:schemeClr val="accent6"/>
                </a:solidFill>
              </a:rPr>
              <a:t> 1-2 PM EST</a:t>
            </a:r>
          </a:p>
          <a:p>
            <a:pPr marL="0" indent="0" algn="ctr">
              <a:buNone/>
            </a:pPr>
            <a:endParaRPr lang="en-US" sz="2400" dirty="0"/>
          </a:p>
          <a:p>
            <a:pPr marL="0" indent="0" algn="ctr">
              <a:buNone/>
            </a:pPr>
            <a:r>
              <a:rPr lang="en-US" sz="2600" b="1" dirty="0"/>
              <a:t>Webinar 3: Designing, Implementing and Presenting Research to be Reviewed by the 2020 Dietary Guidelines Advisory Committee</a:t>
            </a:r>
          </a:p>
          <a:p>
            <a:pPr marL="0" indent="0" algn="ctr">
              <a:buNone/>
            </a:pPr>
            <a:r>
              <a:rPr lang="en-US" sz="2400" dirty="0">
                <a:solidFill>
                  <a:schemeClr val="accent6"/>
                </a:solidFill>
              </a:rPr>
              <a:t>Wednesday, March 10</a:t>
            </a:r>
            <a:r>
              <a:rPr lang="en-US" sz="2400" baseline="30000" dirty="0">
                <a:solidFill>
                  <a:schemeClr val="accent6"/>
                </a:solidFill>
              </a:rPr>
              <a:t>th</a:t>
            </a:r>
            <a:r>
              <a:rPr lang="en-US" sz="2400" dirty="0">
                <a:solidFill>
                  <a:schemeClr val="accent6"/>
                </a:solidFill>
              </a:rPr>
              <a:t> 1-2 PM EST</a:t>
            </a:r>
          </a:p>
          <a:p>
            <a:endParaRPr lang="en-US" dirty="0"/>
          </a:p>
        </p:txBody>
      </p:sp>
    </p:spTree>
    <p:extLst>
      <p:ext uri="{BB962C8B-B14F-4D97-AF65-F5344CB8AC3E}">
        <p14:creationId xmlns:p14="http://schemas.microsoft.com/office/powerpoint/2010/main" val="23395406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2E87-04D0-7347-8E69-47CB7B777224}"/>
              </a:ext>
            </a:extLst>
          </p:cNvPr>
          <p:cNvSpPr>
            <a:spLocks noGrp="1"/>
          </p:cNvSpPr>
          <p:nvPr>
            <p:ph type="title"/>
          </p:nvPr>
        </p:nvSpPr>
        <p:spPr/>
        <p:txBody>
          <a:bodyPr/>
          <a:lstStyle/>
          <a:p>
            <a:r>
              <a:rPr lang="en-US" dirty="0"/>
              <a:t>Special Thanks To</a:t>
            </a:r>
          </a:p>
        </p:txBody>
      </p:sp>
      <p:pic>
        <p:nvPicPr>
          <p:cNvPr id="4" name="Picture 3">
            <a:extLst>
              <a:ext uri="{FF2B5EF4-FFF2-40B4-BE49-F238E27FC236}">
                <a16:creationId xmlns:a16="http://schemas.microsoft.com/office/drawing/2014/main" id="{D826AD66-94D0-F04C-AB07-A595B3846CB5}"/>
              </a:ext>
            </a:extLst>
          </p:cNvPr>
          <p:cNvPicPr>
            <a:picLocks noChangeAspect="1"/>
          </p:cNvPicPr>
          <p:nvPr/>
        </p:nvPicPr>
        <p:blipFill>
          <a:blip r:embed="rId2"/>
          <a:stretch>
            <a:fillRect/>
          </a:stretch>
        </p:blipFill>
        <p:spPr>
          <a:xfrm>
            <a:off x="1935865" y="2785847"/>
            <a:ext cx="8320270" cy="1533905"/>
          </a:xfrm>
          <a:prstGeom prst="rect">
            <a:avLst/>
          </a:prstGeom>
        </p:spPr>
      </p:pic>
    </p:spTree>
    <p:extLst>
      <p:ext uri="{BB962C8B-B14F-4D97-AF65-F5344CB8AC3E}">
        <p14:creationId xmlns:p14="http://schemas.microsoft.com/office/powerpoint/2010/main" val="1963891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2D23-9441-F04A-9E66-F66C009998CB}"/>
              </a:ext>
            </a:extLst>
          </p:cNvPr>
          <p:cNvSpPr>
            <a:spLocks noGrp="1"/>
          </p:cNvSpPr>
          <p:nvPr>
            <p:ph type="title"/>
          </p:nvPr>
        </p:nvSpPr>
        <p:spPr/>
        <p:txBody>
          <a:bodyPr>
            <a:normAutofit/>
          </a:bodyPr>
          <a:lstStyle/>
          <a:p>
            <a:r>
              <a:rPr lang="en-US" sz="4000" dirty="0"/>
              <a:t>Nutrition 2021: Abstract Reminders</a:t>
            </a:r>
          </a:p>
        </p:txBody>
      </p:sp>
      <p:sp>
        <p:nvSpPr>
          <p:cNvPr id="3" name="Content Placeholder 2">
            <a:extLst>
              <a:ext uri="{FF2B5EF4-FFF2-40B4-BE49-F238E27FC236}">
                <a16:creationId xmlns:a16="http://schemas.microsoft.com/office/drawing/2014/main" id="{C5BD18FD-01A2-EA48-9CBD-3EEF409095FE}"/>
              </a:ext>
            </a:extLst>
          </p:cNvPr>
          <p:cNvSpPr>
            <a:spLocks noGrp="1"/>
          </p:cNvSpPr>
          <p:nvPr>
            <p:ph idx="1"/>
          </p:nvPr>
        </p:nvSpPr>
        <p:spPr/>
        <p:txBody>
          <a:bodyPr/>
          <a:lstStyle/>
          <a:p>
            <a:r>
              <a:rPr lang="en-US" dirty="0"/>
              <a:t>Abstract submission deadline: </a:t>
            </a:r>
            <a:r>
              <a:rPr lang="en-US" sz="2800" b="1" dirty="0"/>
              <a:t>February 8, 2021</a:t>
            </a:r>
          </a:p>
          <a:p>
            <a:pPr marL="457200" lvl="1" indent="0">
              <a:buNone/>
            </a:pPr>
            <a:endParaRPr lang="en-US" sz="2800" dirty="0"/>
          </a:p>
          <a:p>
            <a:r>
              <a:rPr lang="en-US" dirty="0"/>
              <a:t>Abstract acceptance notifications sent: </a:t>
            </a:r>
            <a:r>
              <a:rPr lang="en-US" sz="2800" b="1" dirty="0"/>
              <a:t>March 8, 2021</a:t>
            </a:r>
          </a:p>
          <a:p>
            <a:pPr marL="457200" lvl="1" indent="0">
              <a:buNone/>
            </a:pPr>
            <a:endParaRPr lang="en-US" sz="2800" b="1" dirty="0"/>
          </a:p>
          <a:p>
            <a:r>
              <a:rPr lang="en-US" dirty="0"/>
              <a:t>Abstract programming assignments sent: </a:t>
            </a:r>
            <a:r>
              <a:rPr lang="en-US" sz="2800" b="1" dirty="0"/>
              <a:t>April 5, 2021</a:t>
            </a:r>
          </a:p>
          <a:p>
            <a:endParaRPr lang="en-US" dirty="0"/>
          </a:p>
        </p:txBody>
      </p:sp>
    </p:spTree>
    <p:extLst>
      <p:ext uri="{BB962C8B-B14F-4D97-AF65-F5344CB8AC3E}">
        <p14:creationId xmlns:p14="http://schemas.microsoft.com/office/powerpoint/2010/main" val="1921380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C9C0B4-16A8-4C6E-9245-B43B09ABDE5B}"/>
              </a:ext>
            </a:extLst>
          </p:cNvPr>
          <p:cNvSpPr>
            <a:spLocks noGrp="1"/>
          </p:cNvSpPr>
          <p:nvPr>
            <p:ph idx="1"/>
          </p:nvPr>
        </p:nvSpPr>
        <p:spPr>
          <a:xfrm>
            <a:off x="859971" y="3177548"/>
            <a:ext cx="10472057" cy="2991852"/>
          </a:xfrm>
        </p:spPr>
        <p:txBody>
          <a:bodyPr vert="horz" lIns="91440" tIns="45720" rIns="91440" bIns="45720" rtlCol="0" anchor="t">
            <a:normAutofit/>
          </a:bodyPr>
          <a:lstStyle/>
          <a:p>
            <a:pPr marL="0" indent="0" algn="ctr">
              <a:buNone/>
            </a:pPr>
            <a:r>
              <a:rPr lang="en-US" i="1">
                <a:ea typeface="+mn-lt"/>
                <a:cs typeface="+mn-lt"/>
              </a:rPr>
              <a:t>This webinar series is brought to you by the ASN Foundation. </a:t>
            </a:r>
            <a:r>
              <a:rPr lang="en-US" i="1">
                <a:ea typeface="+mn-lt"/>
                <a:cs typeface="+mn-lt"/>
                <a:hlinkClick r:id="rId2"/>
              </a:rPr>
              <a:t>Your donation to the ASN Foundation</a:t>
            </a:r>
            <a:r>
              <a:rPr lang="en-US" i="1">
                <a:ea typeface="+mn-lt"/>
                <a:cs typeface="+mn-lt"/>
              </a:rPr>
              <a:t> helps advance the science, education, and practice of nutrition</a:t>
            </a:r>
            <a:r>
              <a:rPr lang="en-US">
                <a:ea typeface="+mn-lt"/>
                <a:cs typeface="+mn-lt"/>
              </a:rPr>
              <a:t>.</a:t>
            </a:r>
            <a:endParaRPr lang="en-US">
              <a:cs typeface="Arial" panose="020B0604020202020204"/>
            </a:endParaRPr>
          </a:p>
        </p:txBody>
      </p:sp>
      <p:pic>
        <p:nvPicPr>
          <p:cNvPr id="4" name="Picture 4" descr="Text&#10;&#10;Description automatically generated">
            <a:extLst>
              <a:ext uri="{FF2B5EF4-FFF2-40B4-BE49-F238E27FC236}">
                <a16:creationId xmlns:a16="http://schemas.microsoft.com/office/drawing/2014/main" id="{EE8D1526-F236-4B94-8307-1CDDB394A2D6}"/>
              </a:ext>
            </a:extLst>
          </p:cNvPr>
          <p:cNvPicPr>
            <a:picLocks noChangeAspect="1"/>
          </p:cNvPicPr>
          <p:nvPr/>
        </p:nvPicPr>
        <p:blipFill>
          <a:blip r:embed="rId3"/>
          <a:stretch>
            <a:fillRect/>
          </a:stretch>
        </p:blipFill>
        <p:spPr>
          <a:xfrm>
            <a:off x="2393766" y="930311"/>
            <a:ext cx="7402285" cy="1565329"/>
          </a:xfrm>
          <a:prstGeom prst="rect">
            <a:avLst/>
          </a:prstGeom>
        </p:spPr>
      </p:pic>
    </p:spTree>
    <p:extLst>
      <p:ext uri="{BB962C8B-B14F-4D97-AF65-F5344CB8AC3E}">
        <p14:creationId xmlns:p14="http://schemas.microsoft.com/office/powerpoint/2010/main" val="2955400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6DAEE2-2D1E-4490-A54E-07DF6385AC21}"/>
              </a:ext>
            </a:extLst>
          </p:cNvPr>
          <p:cNvSpPr>
            <a:spLocks noGrp="1"/>
          </p:cNvSpPr>
          <p:nvPr>
            <p:ph type="title"/>
          </p:nvPr>
        </p:nvSpPr>
        <p:spPr>
          <a:xfrm>
            <a:off x="1386979" y="1767752"/>
            <a:ext cx="6890197" cy="2977166"/>
          </a:xfrm>
        </p:spPr>
        <p:txBody>
          <a:bodyPr>
            <a:normAutofit/>
          </a:bodyPr>
          <a:lstStyle/>
          <a:p>
            <a:pPr>
              <a:spcAft>
                <a:spcPts val="2400"/>
              </a:spcAft>
            </a:pPr>
            <a:r>
              <a:rPr lang="en-US" sz="3600" dirty="0">
                <a:ea typeface="Times New Roman" panose="02020603050405020304" pitchFamily="18" charset="0"/>
              </a:rPr>
              <a:t>Establishing the 2020</a:t>
            </a:r>
            <a:br>
              <a:rPr lang="en-US" sz="3600" dirty="0">
                <a:ea typeface="Times New Roman" panose="02020603050405020304" pitchFamily="18" charset="0"/>
              </a:rPr>
            </a:br>
            <a:r>
              <a:rPr lang="en-US" sz="3600" dirty="0">
                <a:ea typeface="Times New Roman" panose="02020603050405020304" pitchFamily="18" charset="0"/>
              </a:rPr>
              <a:t>Dietary Guidelines </a:t>
            </a:r>
            <a:br>
              <a:rPr lang="en-US" sz="3600" dirty="0">
                <a:ea typeface="Times New Roman" panose="02020603050405020304" pitchFamily="18" charset="0"/>
              </a:rPr>
            </a:br>
            <a:r>
              <a:rPr lang="en-US" sz="3600" dirty="0">
                <a:ea typeface="Times New Roman" panose="02020603050405020304" pitchFamily="18" charset="0"/>
              </a:rPr>
              <a:t>Advisory Committee</a:t>
            </a:r>
            <a:br>
              <a:rPr lang="en-US" sz="3600" dirty="0">
                <a:ea typeface="Times New Roman" panose="02020603050405020304" pitchFamily="18" charset="0"/>
              </a:rPr>
            </a:br>
            <a:br>
              <a:rPr lang="en-US" sz="1200" dirty="0">
                <a:ea typeface="Times New Roman" panose="02020603050405020304" pitchFamily="18" charset="0"/>
              </a:rPr>
            </a:br>
            <a:r>
              <a:rPr lang="en-US" sz="2800" b="1" i="1" dirty="0">
                <a:latin typeface="Arial Narrow" panose="020B0604020202020204" pitchFamily="34" charset="0"/>
                <a:ea typeface="Times New Roman" panose="02020603050405020304" pitchFamily="18" charset="0"/>
                <a:cs typeface="Arial Narrow" panose="020B0604020202020204" pitchFamily="34" charset="0"/>
              </a:rPr>
              <a:t>Janet de Jesus, MS, RD</a:t>
            </a:r>
            <a:endParaRPr lang="en-US" b="1" i="1" dirty="0">
              <a:latin typeface="Arial Narrow" panose="020B0604020202020204" pitchFamily="34" charset="0"/>
              <a:cs typeface="Arial Narrow" panose="020B0604020202020204" pitchFamily="34" charset="0"/>
            </a:endParaRPr>
          </a:p>
        </p:txBody>
      </p:sp>
      <p:pic>
        <p:nvPicPr>
          <p:cNvPr id="3" name="Picture 2" descr="A picture containing person&#10;&#10;Description automatically generated">
            <a:extLst>
              <a:ext uri="{FF2B5EF4-FFF2-40B4-BE49-F238E27FC236}">
                <a16:creationId xmlns:a16="http://schemas.microsoft.com/office/drawing/2014/main" id="{13BC054B-32A2-5F4F-90E3-5C08EECAE16F}"/>
              </a:ext>
            </a:extLst>
          </p:cNvPr>
          <p:cNvPicPr>
            <a:picLocks noChangeAspect="1"/>
          </p:cNvPicPr>
          <p:nvPr/>
        </p:nvPicPr>
        <p:blipFill rotWithShape="1">
          <a:blip r:embed="rId2">
            <a:extLst>
              <a:ext uri="{28A0092B-C50C-407E-A947-70E740481C1C}">
                <a14:useLocalDpi xmlns:a14="http://schemas.microsoft.com/office/drawing/2010/main" val="0"/>
              </a:ext>
            </a:extLst>
          </a:blip>
          <a:srcRect l="4954" r="8559" b="36800"/>
          <a:stretch/>
        </p:blipFill>
        <p:spPr>
          <a:xfrm>
            <a:off x="7514470" y="1859335"/>
            <a:ext cx="2546430" cy="2794000"/>
          </a:xfrm>
          <a:prstGeom prst="rect">
            <a:avLst/>
          </a:prstGeom>
        </p:spPr>
      </p:pic>
    </p:spTree>
    <p:extLst>
      <p:ext uri="{BB962C8B-B14F-4D97-AF65-F5344CB8AC3E}">
        <p14:creationId xmlns:p14="http://schemas.microsoft.com/office/powerpoint/2010/main" val="1850551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C338-6E4D-485E-BE03-73930DF9D98E}"/>
              </a:ext>
            </a:extLst>
          </p:cNvPr>
          <p:cNvSpPr>
            <a:spLocks noGrp="1"/>
          </p:cNvSpPr>
          <p:nvPr>
            <p:ph type="title"/>
          </p:nvPr>
        </p:nvSpPr>
        <p:spPr/>
        <p:txBody>
          <a:bodyPr/>
          <a:lstStyle/>
          <a:p>
            <a:r>
              <a:rPr lang="en-US"/>
              <a:t>Disclosures</a:t>
            </a:r>
          </a:p>
        </p:txBody>
      </p:sp>
      <p:graphicFrame>
        <p:nvGraphicFramePr>
          <p:cNvPr id="5" name="Content Placeholder 4">
            <a:extLst>
              <a:ext uri="{FF2B5EF4-FFF2-40B4-BE49-F238E27FC236}">
                <a16:creationId xmlns:a16="http://schemas.microsoft.com/office/drawing/2014/main" id="{95ADD628-10C7-4667-A2BF-8FB3962A3A19}"/>
              </a:ext>
            </a:extLst>
          </p:cNvPr>
          <p:cNvGraphicFramePr>
            <a:graphicFrameLocks noGrp="1"/>
          </p:cNvGraphicFramePr>
          <p:nvPr>
            <p:ph idx="1"/>
            <p:extLst>
              <p:ext uri="{D42A27DB-BD31-4B8C-83A1-F6EECF244321}">
                <p14:modId xmlns:p14="http://schemas.microsoft.com/office/powerpoint/2010/main" val="2870039608"/>
              </p:ext>
            </p:extLst>
          </p:nvPr>
        </p:nvGraphicFramePr>
        <p:xfrm>
          <a:off x="838200" y="2009775"/>
          <a:ext cx="10515599" cy="2838450"/>
        </p:xfrm>
        <a:graphic>
          <a:graphicData uri="http://schemas.openxmlformats.org/drawingml/2006/table">
            <a:tbl>
              <a:tblPr firstRow="1" bandRow="1">
                <a:tableStyleId>{5C22544A-7EE6-4342-B048-85BDC9FD1C3A}</a:tableStyleId>
              </a:tblPr>
              <a:tblGrid>
                <a:gridCol w="5534526">
                  <a:extLst>
                    <a:ext uri="{9D8B030D-6E8A-4147-A177-3AD203B41FA5}">
                      <a16:colId xmlns:a16="http://schemas.microsoft.com/office/drawing/2014/main" val="2481482086"/>
                    </a:ext>
                  </a:extLst>
                </a:gridCol>
                <a:gridCol w="4981073">
                  <a:extLst>
                    <a:ext uri="{9D8B030D-6E8A-4147-A177-3AD203B41FA5}">
                      <a16:colId xmlns:a16="http://schemas.microsoft.com/office/drawing/2014/main" val="1186919765"/>
                    </a:ext>
                  </a:extLst>
                </a:gridCol>
              </a:tblGrid>
              <a:tr h="559943">
                <a:tc>
                  <a:txBody>
                    <a:bodyPr/>
                    <a:lstStyle/>
                    <a:p>
                      <a:pPr marL="0" marR="0" indent="0" algn="ctr" rtl="0" fontAlgn="base" latinLnBrk="0">
                        <a:lnSpc>
                          <a:spcPct val="130000"/>
                        </a:lnSpc>
                        <a:spcBef>
                          <a:spcPts val="2000"/>
                        </a:spcBef>
                        <a:spcAft>
                          <a:spcPts val="0"/>
                        </a:spcAft>
                      </a:pPr>
                      <a:r>
                        <a:rPr lang="en-US" sz="1600" dirty="0">
                          <a:effectLst/>
                        </a:rPr>
                        <a:t>AFFILIATION/FINANCIAL INTERESTS </a:t>
                      </a:r>
                    </a:p>
                    <a:p>
                      <a:pPr marL="0" marR="0" indent="0" algn="ctr" rtl="0" fontAlgn="base" latinLnBrk="0">
                        <a:lnSpc>
                          <a:spcPct val="130000"/>
                        </a:lnSpc>
                        <a:spcBef>
                          <a:spcPts val="0"/>
                        </a:spcBef>
                        <a:spcAft>
                          <a:spcPts val="0"/>
                        </a:spcAft>
                      </a:pPr>
                      <a:r>
                        <a:rPr lang="en-US" sz="1600" dirty="0">
                          <a:effectLst/>
                        </a:rPr>
                        <a:t>(prior 12 months)</a:t>
                      </a:r>
                    </a:p>
                  </a:txBody>
                  <a:tcPr marL="60325" marR="60325" marT="33401" marB="33401"/>
                </a:tc>
                <a:tc>
                  <a:txBody>
                    <a:bodyPr/>
                    <a:lstStyle/>
                    <a:p>
                      <a:pPr marL="0" marR="0" indent="0" algn="ctr" rtl="0" fontAlgn="base" latinLnBrk="0">
                        <a:lnSpc>
                          <a:spcPct val="130000"/>
                        </a:lnSpc>
                        <a:spcBef>
                          <a:spcPts val="2000"/>
                        </a:spcBef>
                        <a:spcAft>
                          <a:spcPts val="0"/>
                        </a:spcAft>
                      </a:pPr>
                      <a:r>
                        <a:rPr lang="en-US" sz="1600" dirty="0">
                          <a:effectLst/>
                        </a:rPr>
                        <a:t>ENTITIES</a:t>
                      </a:r>
                    </a:p>
                  </a:txBody>
                  <a:tcPr marL="60325" marR="60325" marT="33401" marB="33401"/>
                </a:tc>
                <a:extLst>
                  <a:ext uri="{0D108BD9-81ED-4DB2-BD59-A6C34878D82A}">
                    <a16:rowId xmlns:a16="http://schemas.microsoft.com/office/drawing/2014/main" val="1509524978"/>
                  </a:ext>
                </a:extLst>
              </a:tr>
              <a:tr h="292134">
                <a:tc>
                  <a:txBody>
                    <a:bodyPr/>
                    <a:lstStyle/>
                    <a:p>
                      <a:pPr marL="0" marR="0" indent="0" algn="l" rtl="0" fontAlgn="base" latinLnBrk="0">
                        <a:lnSpc>
                          <a:spcPct val="130000"/>
                        </a:lnSpc>
                        <a:spcBef>
                          <a:spcPts val="2000"/>
                        </a:spcBef>
                        <a:spcAft>
                          <a:spcPts val="0"/>
                        </a:spcAft>
                      </a:pPr>
                      <a:r>
                        <a:rPr lang="en-US" sz="1600">
                          <a:effectLst/>
                          <a:latin typeface="+mn-lt"/>
                        </a:rPr>
                        <a:t>Grants/Research Support </a:t>
                      </a:r>
                    </a:p>
                  </a:txBody>
                  <a:tcPr marL="60325" marR="60325" marT="33401" marB="33401" anchor="ctr"/>
                </a:tc>
                <a:tc>
                  <a:txBody>
                    <a:bodyPr/>
                    <a:lstStyle/>
                    <a:p>
                      <a:pPr marL="0" marR="0" lvl="0" indent="0" algn="l" defTabSz="914400" rtl="0" eaLnBrk="1" fontAlgn="base" latinLnBrk="0" hangingPunct="1">
                        <a:lnSpc>
                          <a:spcPct val="130000"/>
                        </a:lnSpc>
                        <a:spcBef>
                          <a:spcPts val="2000"/>
                        </a:spcBef>
                        <a:spcAft>
                          <a:spcPts val="0"/>
                        </a:spcAft>
                        <a:buClrTx/>
                        <a:buSzTx/>
                        <a:buFontTx/>
                        <a:buNone/>
                        <a:tabLst/>
                        <a:defRPr/>
                      </a:pPr>
                      <a:r>
                        <a:rPr lang="en-US" sz="1600" dirty="0">
                          <a:effectLst/>
                          <a:latin typeface="+mn-lt"/>
                        </a:rPr>
                        <a:t>None</a:t>
                      </a:r>
                      <a:endParaRPr lang="en-US" sz="1600" dirty="0">
                        <a:effectLst/>
                      </a:endParaRPr>
                    </a:p>
                  </a:txBody>
                  <a:tcPr marL="60325" marR="60325" marT="33401" marB="33401" anchor="ctr"/>
                </a:tc>
                <a:extLst>
                  <a:ext uri="{0D108BD9-81ED-4DB2-BD59-A6C34878D82A}">
                    <a16:rowId xmlns:a16="http://schemas.microsoft.com/office/drawing/2014/main" val="930571897"/>
                  </a:ext>
                </a:extLst>
              </a:tr>
              <a:tr h="261712">
                <a:tc>
                  <a:txBody>
                    <a:bodyPr/>
                    <a:lstStyle/>
                    <a:p>
                      <a:pPr marL="0" marR="0" indent="0" algn="l" rtl="0" fontAlgn="base" latinLnBrk="0">
                        <a:lnSpc>
                          <a:spcPct val="130000"/>
                        </a:lnSpc>
                        <a:spcBef>
                          <a:spcPts val="2000"/>
                        </a:spcBef>
                        <a:spcAft>
                          <a:spcPts val="0"/>
                        </a:spcAft>
                      </a:pPr>
                      <a:r>
                        <a:rPr lang="en-US" sz="1600" dirty="0">
                          <a:effectLst/>
                          <a:latin typeface="+mn-lt"/>
                        </a:rPr>
                        <a:t>Scientific Advisory Board/Consultant/Board of Directors</a:t>
                      </a:r>
                    </a:p>
                  </a:txBody>
                  <a:tcPr marL="60325" marR="60325" marT="33401" marB="33401" anchor="ctr"/>
                </a:tc>
                <a:tc>
                  <a:txBody>
                    <a:bodyPr/>
                    <a:lstStyle/>
                    <a:p>
                      <a:pPr marL="0" marR="0" indent="0" algn="l" rtl="0" fontAlgn="base" latinLnBrk="0">
                        <a:lnSpc>
                          <a:spcPct val="130000"/>
                        </a:lnSpc>
                        <a:spcBef>
                          <a:spcPts val="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1497514976"/>
                  </a:ext>
                </a:extLst>
              </a:tr>
              <a:tr h="260786">
                <a:tc>
                  <a:txBody>
                    <a:bodyPr/>
                    <a:lstStyle/>
                    <a:p>
                      <a:pPr marL="0" marR="0" indent="0" algn="l" rtl="0" fontAlgn="base" latinLnBrk="0">
                        <a:lnSpc>
                          <a:spcPct val="130000"/>
                        </a:lnSpc>
                        <a:spcBef>
                          <a:spcPts val="2000"/>
                        </a:spcBef>
                        <a:spcAft>
                          <a:spcPts val="0"/>
                        </a:spcAft>
                      </a:pPr>
                      <a:r>
                        <a:rPr lang="en-US" sz="1600">
                          <a:effectLst/>
                          <a:latin typeface="+mn-lt"/>
                        </a:rPr>
                        <a:t>Speakers Bureau</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3426344621"/>
                  </a:ext>
                </a:extLst>
              </a:tr>
              <a:tr h="186118">
                <a:tc>
                  <a:txBody>
                    <a:bodyPr/>
                    <a:lstStyle/>
                    <a:p>
                      <a:pPr marL="0" marR="0" indent="0" algn="l" rtl="0" fontAlgn="base" latinLnBrk="0">
                        <a:lnSpc>
                          <a:spcPct val="130000"/>
                        </a:lnSpc>
                        <a:spcBef>
                          <a:spcPts val="2000"/>
                        </a:spcBef>
                        <a:spcAft>
                          <a:spcPts val="0"/>
                        </a:spcAft>
                      </a:pPr>
                      <a:r>
                        <a:rPr lang="en-US" sz="1600">
                          <a:effectLst/>
                          <a:latin typeface="+mn-lt"/>
                        </a:rPr>
                        <a:t>Stock Shareholder</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4277550244"/>
                  </a:ext>
                </a:extLst>
              </a:tr>
              <a:tr h="170444">
                <a:tc>
                  <a:txBody>
                    <a:bodyPr/>
                    <a:lstStyle/>
                    <a:p>
                      <a:pPr marL="0" algn="l" fontAlgn="t">
                        <a:lnSpc>
                          <a:spcPct val="130000"/>
                        </a:lnSpc>
                        <a:spcBef>
                          <a:spcPts val="0"/>
                        </a:spcBef>
                        <a:spcAft>
                          <a:spcPts val="0"/>
                        </a:spcAft>
                      </a:pPr>
                      <a:r>
                        <a:rPr lang="en-US" sz="1600">
                          <a:effectLst/>
                          <a:latin typeface="+mn-lt"/>
                        </a:rPr>
                        <a:t>Employee</a:t>
                      </a:r>
                    </a:p>
                  </a:txBody>
                  <a:tcPr marL="60325" marR="60325" marT="33401" marB="33401" anchor="ctr"/>
                </a:tc>
                <a:tc>
                  <a:txBody>
                    <a:bodyPr/>
                    <a:lstStyle/>
                    <a:p>
                      <a:pPr marL="0" marR="0" indent="0" algn="l" rtl="0" fontAlgn="base" latinLnBrk="0">
                        <a:lnSpc>
                          <a:spcPct val="130000"/>
                        </a:lnSpc>
                        <a:spcBef>
                          <a:spcPts val="2000"/>
                        </a:spcBef>
                        <a:spcAft>
                          <a:spcPts val="0"/>
                        </a:spcAft>
                      </a:pPr>
                      <a:r>
                        <a:rPr lang="en-US" sz="1600" dirty="0">
                          <a:effectLst/>
                          <a:latin typeface="+mn-lt"/>
                        </a:rPr>
                        <a:t>None</a:t>
                      </a:r>
                    </a:p>
                  </a:txBody>
                  <a:tcPr marL="60325" marR="60325" marT="33401" marB="33401" anchor="ctr"/>
                </a:tc>
                <a:extLst>
                  <a:ext uri="{0D108BD9-81ED-4DB2-BD59-A6C34878D82A}">
                    <a16:rowId xmlns:a16="http://schemas.microsoft.com/office/drawing/2014/main" val="2404970512"/>
                  </a:ext>
                </a:extLst>
              </a:tr>
              <a:tr h="247233">
                <a:tc>
                  <a:txBody>
                    <a:bodyPr/>
                    <a:lstStyle/>
                    <a:p>
                      <a:pPr marL="0" marR="0" indent="0" algn="l" rtl="0" fontAlgn="base" latinLnBrk="0">
                        <a:lnSpc>
                          <a:spcPct val="130000"/>
                        </a:lnSpc>
                        <a:spcBef>
                          <a:spcPts val="2000"/>
                        </a:spcBef>
                        <a:spcAft>
                          <a:spcPts val="0"/>
                        </a:spcAft>
                      </a:pPr>
                      <a:r>
                        <a:rPr lang="en-US" sz="1600" dirty="0">
                          <a:effectLst/>
                          <a:latin typeface="+mn-lt"/>
                        </a:rPr>
                        <a:t>Other  </a:t>
                      </a:r>
                    </a:p>
                  </a:txBody>
                  <a:tcPr marL="60325" marR="60325" marT="33401" marB="33401" anchor="ctr"/>
                </a:tc>
                <a:tc>
                  <a:txBody>
                    <a:bodyPr/>
                    <a:lstStyle/>
                    <a:p>
                      <a:pPr marL="0" marR="0" lvl="0" indent="0" algn="l" defTabSz="914400" rtl="0" eaLnBrk="1" fontAlgn="t" latinLnBrk="0" hangingPunct="1">
                        <a:lnSpc>
                          <a:spcPct val="130000"/>
                        </a:lnSpc>
                        <a:spcBef>
                          <a:spcPts val="0"/>
                        </a:spcBef>
                        <a:spcAft>
                          <a:spcPts val="0"/>
                        </a:spcAft>
                        <a:buClrTx/>
                        <a:buSzTx/>
                        <a:buFontTx/>
                        <a:buNone/>
                        <a:tabLst/>
                        <a:defRPr/>
                      </a:pPr>
                      <a:r>
                        <a:rPr lang="en-US" sz="1600" dirty="0">
                          <a:effectLst/>
                          <a:latin typeface="+mn-lt"/>
                        </a:rPr>
                        <a:t>None</a:t>
                      </a:r>
                    </a:p>
                  </a:txBody>
                  <a:tcPr marL="60325" marR="60325" marT="33401" marB="33401" anchor="ctr"/>
                </a:tc>
                <a:extLst>
                  <a:ext uri="{0D108BD9-81ED-4DB2-BD59-A6C34878D82A}">
                    <a16:rowId xmlns:a16="http://schemas.microsoft.com/office/drawing/2014/main" val="1760612761"/>
                  </a:ext>
                </a:extLst>
              </a:tr>
            </a:tbl>
          </a:graphicData>
        </a:graphic>
      </p:graphicFrame>
    </p:spTree>
    <p:extLst>
      <p:ext uri="{BB962C8B-B14F-4D97-AF65-F5344CB8AC3E}">
        <p14:creationId xmlns:p14="http://schemas.microsoft.com/office/powerpoint/2010/main" val="495217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2445D-AC0F-447E-A970-C7027F5891F7}"/>
              </a:ext>
            </a:extLst>
          </p:cNvPr>
          <p:cNvSpPr>
            <a:spLocks noGrp="1"/>
          </p:cNvSpPr>
          <p:nvPr>
            <p:ph type="title"/>
          </p:nvPr>
        </p:nvSpPr>
        <p:spPr/>
        <p:txBody>
          <a:bodyPr/>
          <a:lstStyle/>
          <a:p>
            <a:r>
              <a:rPr lang="en-US" dirty="0"/>
              <a:t>Background: Dietary Guidelines</a:t>
            </a:r>
          </a:p>
        </p:txBody>
      </p:sp>
      <p:sp>
        <p:nvSpPr>
          <p:cNvPr id="3" name="Content Placeholder 2">
            <a:extLst>
              <a:ext uri="{FF2B5EF4-FFF2-40B4-BE49-F238E27FC236}">
                <a16:creationId xmlns:a16="http://schemas.microsoft.com/office/drawing/2014/main" id="{46647453-5540-4722-BDD4-B5248DB80D03}"/>
              </a:ext>
            </a:extLst>
          </p:cNvPr>
          <p:cNvSpPr>
            <a:spLocks noGrp="1"/>
          </p:cNvSpPr>
          <p:nvPr>
            <p:ph idx="1"/>
          </p:nvPr>
        </p:nvSpPr>
        <p:spPr>
          <a:xfrm>
            <a:off x="558980" y="1386523"/>
            <a:ext cx="7526117" cy="4512120"/>
          </a:xfrm>
        </p:spPr>
        <p:txBody>
          <a:bodyPr>
            <a:normAutofit fontScale="92500" lnSpcReduction="20000"/>
          </a:bodyPr>
          <a:lstStyle/>
          <a:p>
            <a:r>
              <a:rPr lang="en-US" dirty="0">
                <a:solidFill>
                  <a:schemeClr val="tx1">
                    <a:lumMod val="75000"/>
                    <a:lumOff val="25000"/>
                  </a:schemeClr>
                </a:solidFill>
              </a:rPr>
              <a:t>Cornerstone of federal nutrition programs and policies, providing food-based recommendations to help prevent diet-related chronic diseases and promote overall health.</a:t>
            </a:r>
          </a:p>
          <a:p>
            <a:pPr marL="0" indent="0">
              <a:buNone/>
            </a:pPr>
            <a:endParaRPr lang="en-US" sz="1700" dirty="0"/>
          </a:p>
          <a:p>
            <a:r>
              <a:rPr lang="en-US" dirty="0">
                <a:solidFill>
                  <a:schemeClr val="tx1">
                    <a:lumMod val="75000"/>
                    <a:lumOff val="25000"/>
                  </a:schemeClr>
                </a:solidFill>
              </a:rPr>
              <a:t>Mandated to reflect the preponderance of scientific evidence and published jointly by USDA and HHS every five years.</a:t>
            </a:r>
          </a:p>
          <a:p>
            <a:pPr lvl="1"/>
            <a:r>
              <a:rPr lang="en-US" sz="2600" dirty="0"/>
              <a:t>National Nutrition Monitoring and Related Research Act (1990) </a:t>
            </a:r>
          </a:p>
          <a:p>
            <a:pPr marL="0" indent="0">
              <a:buNone/>
            </a:pPr>
            <a:endParaRPr lang="en-US" sz="1700" dirty="0"/>
          </a:p>
          <a:p>
            <a:r>
              <a:rPr lang="en-US" dirty="0">
                <a:solidFill>
                  <a:schemeClr val="tx1">
                    <a:lumMod val="75000"/>
                    <a:lumOff val="25000"/>
                  </a:schemeClr>
                </a:solidFill>
              </a:rPr>
              <a:t>Targeted to professionals who work with the general public and establish policies and services to support these efforts. </a:t>
            </a:r>
          </a:p>
          <a:p>
            <a:pPr marL="0" indent="0">
              <a:buNone/>
            </a:pPr>
            <a:endParaRPr lang="en-US" dirty="0"/>
          </a:p>
        </p:txBody>
      </p:sp>
      <p:grpSp>
        <p:nvGrpSpPr>
          <p:cNvPr id="4" name="Group 3"/>
          <p:cNvGrpSpPr/>
          <p:nvPr/>
        </p:nvGrpSpPr>
        <p:grpSpPr>
          <a:xfrm>
            <a:off x="8330289" y="1735353"/>
            <a:ext cx="2945253" cy="3370810"/>
            <a:chOff x="424199" y="1872736"/>
            <a:chExt cx="2945253" cy="3370810"/>
          </a:xfrm>
        </p:grpSpPr>
        <p:pic>
          <p:nvPicPr>
            <p:cNvPr id="5" name="Picture 4" descr="1980.png"/>
            <p:cNvPicPr>
              <a:picLocks noChangeAspect="1"/>
            </p:cNvPicPr>
            <p:nvPr/>
          </p:nvPicPr>
          <p:blipFill>
            <a:blip r:embed="rId3" cstate="print"/>
            <a:stretch>
              <a:fillRect/>
            </a:stretch>
          </p:blipFill>
          <p:spPr>
            <a:xfrm rot="18292531">
              <a:off x="893235" y="2692755"/>
              <a:ext cx="659100" cy="159717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6" name="Picture 5" descr="1995.png"/>
            <p:cNvPicPr>
              <a:picLocks noChangeAspect="1"/>
            </p:cNvPicPr>
            <p:nvPr/>
          </p:nvPicPr>
          <p:blipFill>
            <a:blip r:embed="rId4" cstate="print"/>
            <a:stretch>
              <a:fillRect/>
            </a:stretch>
          </p:blipFill>
          <p:spPr>
            <a:xfrm rot="19307388">
              <a:off x="927251" y="2213096"/>
              <a:ext cx="686223" cy="172193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7" name="Picture 6" descr="test1985.png"/>
            <p:cNvPicPr>
              <a:picLocks noChangeAspect="1"/>
            </p:cNvPicPr>
            <p:nvPr/>
          </p:nvPicPr>
          <p:blipFill>
            <a:blip r:embed="rId5" cstate="print"/>
            <a:stretch>
              <a:fillRect/>
            </a:stretch>
          </p:blipFill>
          <p:spPr>
            <a:xfrm rot="20250536">
              <a:off x="1165687" y="2082869"/>
              <a:ext cx="728568" cy="175037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8" name="Picture 7" descr="1990.png"/>
            <p:cNvPicPr>
              <a:picLocks noChangeAspect="1"/>
            </p:cNvPicPr>
            <p:nvPr/>
          </p:nvPicPr>
          <p:blipFill>
            <a:blip r:embed="rId6" cstate="print"/>
            <a:stretch>
              <a:fillRect/>
            </a:stretch>
          </p:blipFill>
          <p:spPr>
            <a:xfrm rot="21117747">
              <a:off x="1457334" y="1910688"/>
              <a:ext cx="692717" cy="174837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9" name="Picture 8" descr="2000.png"/>
            <p:cNvPicPr>
              <a:picLocks noChangeAspect="1"/>
            </p:cNvPicPr>
            <p:nvPr/>
          </p:nvPicPr>
          <p:blipFill>
            <a:blip r:embed="rId7" cstate="print"/>
            <a:stretch>
              <a:fillRect/>
            </a:stretch>
          </p:blipFill>
          <p:spPr>
            <a:xfrm rot="382782">
              <a:off x="1955704" y="1872736"/>
              <a:ext cx="1185784" cy="163482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10" name="Picture 9" descr="2005.png"/>
            <p:cNvPicPr>
              <a:picLocks noChangeAspect="1"/>
            </p:cNvPicPr>
            <p:nvPr/>
          </p:nvPicPr>
          <p:blipFill>
            <a:blip r:embed="rId8" cstate="print"/>
            <a:stretch>
              <a:fillRect/>
            </a:stretch>
          </p:blipFill>
          <p:spPr>
            <a:xfrm rot="933651">
              <a:off x="2148966" y="2080077"/>
              <a:ext cx="1197128" cy="167441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11" name="Picture 10" descr="2010.png"/>
            <p:cNvPicPr>
              <a:picLocks noChangeAspect="1"/>
            </p:cNvPicPr>
            <p:nvPr/>
          </p:nvPicPr>
          <p:blipFill>
            <a:blip r:embed="rId9" cstate="print"/>
            <a:stretch>
              <a:fillRect/>
            </a:stretch>
          </p:blipFill>
          <p:spPr>
            <a:xfrm rot="1351628">
              <a:off x="2271905" y="2430913"/>
              <a:ext cx="1097547" cy="16163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contourClr>
                <a:srgbClr val="FFFFFF"/>
              </a:contourClr>
            </a:sp3d>
          </p:spPr>
        </p:pic>
        <p:pic>
          <p:nvPicPr>
            <p:cNvPr id="12" name="Picture 11"/>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0714" t="12572" r="29643" b="5333"/>
            <a:stretch/>
          </p:blipFill>
          <p:spPr bwMode="auto">
            <a:xfrm>
              <a:off x="1201718" y="2999364"/>
              <a:ext cx="1729321" cy="2244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3" name="Picture 12"/>
          <p:cNvPicPr>
            <a:picLocks noChangeAspect="1"/>
          </p:cNvPicPr>
          <p:nvPr/>
        </p:nvPicPr>
        <p:blipFill>
          <a:blip r:embed="rId11"/>
          <a:stretch>
            <a:fillRect/>
          </a:stretch>
        </p:blipFill>
        <p:spPr>
          <a:xfrm rot="1419402">
            <a:off x="9033673" y="3001367"/>
            <a:ext cx="1768595" cy="2278353"/>
          </a:xfrm>
          <a:prstGeom prst="rect">
            <a:avLst/>
          </a:prstGeom>
        </p:spPr>
      </p:pic>
    </p:spTree>
    <p:extLst>
      <p:ext uri="{BB962C8B-B14F-4D97-AF65-F5344CB8AC3E}">
        <p14:creationId xmlns:p14="http://schemas.microsoft.com/office/powerpoint/2010/main" val="2703092587"/>
      </p:ext>
    </p:extLst>
  </p:cSld>
  <p:clrMapOvr>
    <a:masterClrMapping/>
  </p:clrMapOvr>
</p:sld>
</file>

<file path=ppt/theme/theme1.xml><?xml version="1.0" encoding="utf-8"?>
<a:theme xmlns:a="http://schemas.openxmlformats.org/drawingml/2006/main" name="Office Theme">
  <a:themeElements>
    <a:clrScheme name="ASN Colors">
      <a:dk1>
        <a:srgbClr val="000000"/>
      </a:dk1>
      <a:lt1>
        <a:srgbClr val="FFFFFF"/>
      </a:lt1>
      <a:dk2>
        <a:srgbClr val="077EAE"/>
      </a:dk2>
      <a:lt2>
        <a:srgbClr val="95C049"/>
      </a:lt2>
      <a:accent1>
        <a:srgbClr val="95C049"/>
      </a:accent1>
      <a:accent2>
        <a:srgbClr val="EB7C32"/>
      </a:accent2>
      <a:accent3>
        <a:srgbClr val="077EAE"/>
      </a:accent3>
      <a:accent4>
        <a:srgbClr val="086B94"/>
      </a:accent4>
      <a:accent5>
        <a:srgbClr val="000000"/>
      </a:accent5>
      <a:accent6>
        <a:srgbClr val="638032"/>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1048</TotalTime>
  <Words>4902</Words>
  <Application>Microsoft Office PowerPoint</Application>
  <PresentationFormat>Widescreen</PresentationFormat>
  <Paragraphs>659</Paragraphs>
  <Slides>67</Slides>
  <Notes>42</Notes>
  <HiddenSlides>1</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Understanding and Using the New  ﻿2020-2025 Dietary Guidelines for Americans</vt:lpstr>
      <vt:lpstr>Speakers</vt:lpstr>
      <vt:lpstr>Disclosures</vt:lpstr>
      <vt:lpstr>Learning Objectives</vt:lpstr>
      <vt:lpstr>CPE Credit</vt:lpstr>
      <vt:lpstr>Asking Questions</vt:lpstr>
      <vt:lpstr>Establishing the 2020 Dietary Guidelines  Advisory Committee  Janet de Jesus, MS, RD</vt:lpstr>
      <vt:lpstr>Disclosures</vt:lpstr>
      <vt:lpstr>Background: Dietary Guidelines</vt:lpstr>
      <vt:lpstr>Background: Dietary Guidelines</vt:lpstr>
      <vt:lpstr>Steps for Establishing the Dietary Guidelines Advisory Committee</vt:lpstr>
      <vt:lpstr>Committee Charter</vt:lpstr>
      <vt:lpstr>Dietary Guidelines Advisory Committee</vt:lpstr>
      <vt:lpstr>Determination of Expertise Needed</vt:lpstr>
      <vt:lpstr>2020 Advisory Committee Criteria</vt:lpstr>
      <vt:lpstr>2020 Advisory Committee Criteria continued</vt:lpstr>
      <vt:lpstr>PowerPoint Presentation</vt:lpstr>
      <vt:lpstr>2020 Dietary Guidelines Advisory Committee Timeline</vt:lpstr>
      <vt:lpstr>Advisory Committee Analysis of the Scientific Evidence   Barbara Schneeman, PhD</vt:lpstr>
      <vt:lpstr>Disclosures</vt:lpstr>
      <vt:lpstr>Main Questions</vt:lpstr>
      <vt:lpstr>Background: Resources for the Dietary Guidelines Advisory Committees</vt:lpstr>
      <vt:lpstr>PowerPoint Presentation</vt:lpstr>
      <vt:lpstr>PowerPoint Presentation</vt:lpstr>
      <vt:lpstr>PowerPoint Presentation</vt:lpstr>
      <vt:lpstr>PowerPoint Presentation</vt:lpstr>
      <vt:lpstr>PowerPoint Presentation</vt:lpstr>
      <vt:lpstr>PowerPoint Presentation</vt:lpstr>
      <vt:lpstr>Most Americans Do Not Follow the  Dietary Guidelines </vt:lpstr>
      <vt:lpstr>PowerPoint Presentation</vt:lpstr>
      <vt:lpstr>Food Pattern Modifiable Elements</vt:lpstr>
      <vt:lpstr>PowerPoint Presentation</vt:lpstr>
      <vt:lpstr>Using Modeling to Estimate Food Patterns</vt:lpstr>
      <vt:lpstr>NESR Systematic Review Methodology</vt:lpstr>
      <vt:lpstr>PowerPoint Presentation</vt:lpstr>
      <vt:lpstr>The 2020 Advisory Committee’s systematic reviews are at NESR.usda.gov </vt:lpstr>
      <vt:lpstr>Analytic framework for SR question:  What is the relationship between dietary patterns consumed and all-cause mortality?        </vt:lpstr>
      <vt:lpstr>PowerPoint Presentation</vt:lpstr>
      <vt:lpstr>PowerPoint Presentation</vt:lpstr>
      <vt:lpstr>PowerPoint Presentation</vt:lpstr>
      <vt:lpstr>PowerPoint Presentation</vt:lpstr>
      <vt:lpstr>PowerPoint Presentation</vt:lpstr>
      <vt:lpstr>PowerPoint Presentation</vt:lpstr>
      <vt:lpstr>Future Directions: Part E</vt:lpstr>
      <vt:lpstr>Developing, Reviewing, and Translating the Dietary Guidelines   Eve E. Stoody, PhD </vt:lpstr>
      <vt:lpstr>Disclosures</vt:lpstr>
      <vt:lpstr>Process to Develop the Dietary Guidelines</vt:lpstr>
      <vt:lpstr>Writing the Dietary Guidelines</vt:lpstr>
      <vt:lpstr>The Writing Team</vt:lpstr>
      <vt:lpstr>Writing the Dietary Guidelines</vt:lpstr>
      <vt:lpstr>From the Committee’s Report to the Dietary Guidelines: Major Themes</vt:lpstr>
      <vt:lpstr>PowerPoint Presentation</vt:lpstr>
      <vt:lpstr>PowerPoint Presentation</vt:lpstr>
      <vt:lpstr>From the Committee’s Report to the Dietary Guidelines: Three Approaches</vt:lpstr>
      <vt:lpstr>Review of the Dietary Guidelines</vt:lpstr>
      <vt:lpstr>Clearance of the Dietary Guidelines</vt:lpstr>
      <vt:lpstr>Release of the Dietary Guidelines</vt:lpstr>
      <vt:lpstr>Release of the Dietary Guidelines</vt:lpstr>
      <vt:lpstr>Dietary Guidelines Implementation</vt:lpstr>
      <vt:lpstr>PowerPoint Presentation</vt:lpstr>
      <vt:lpstr>Learn More: DietaryGuidelines.gov</vt:lpstr>
      <vt:lpstr>PowerPoint Presentation</vt:lpstr>
      <vt:lpstr>Discussion</vt:lpstr>
      <vt:lpstr>Join Us!</vt:lpstr>
      <vt:lpstr>Special Thanks To</vt:lpstr>
      <vt:lpstr>Nutrition 2021: Abstract Reminders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Katelyn Kearns</dc:creator>
  <cp:lastModifiedBy>Psota, Tricia L.</cp:lastModifiedBy>
  <cp:revision>42</cp:revision>
  <dcterms:created xsi:type="dcterms:W3CDTF">2020-08-15T18:47:46Z</dcterms:created>
  <dcterms:modified xsi:type="dcterms:W3CDTF">2021-01-21T18:20:11Z</dcterms:modified>
</cp:coreProperties>
</file>